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1" r:id="rId7"/>
    <p:sldId id="272" r:id="rId8"/>
    <p:sldId id="273" r:id="rId9"/>
    <p:sldId id="269" r:id="rId10"/>
    <p:sldId id="270" r:id="rId11"/>
    <p:sldId id="263" r:id="rId12"/>
    <p:sldId id="268" r:id="rId13"/>
    <p:sldId id="261" r:id="rId14"/>
    <p:sldId id="262" r:id="rId15"/>
    <p:sldId id="264" r:id="rId16"/>
    <p:sldId id="265" r:id="rId17"/>
    <p:sldId id="280" r:id="rId18"/>
    <p:sldId id="281" r:id="rId19"/>
    <p:sldId id="282" r:id="rId20"/>
    <p:sldId id="266" r:id="rId21"/>
    <p:sldId id="267" r:id="rId22"/>
    <p:sldId id="274" r:id="rId23"/>
    <p:sldId id="276" r:id="rId24"/>
    <p:sldId id="275" r:id="rId25"/>
    <p:sldId id="277" r:id="rId26"/>
    <p:sldId id="278" r:id="rId27"/>
    <p:sldId id="279" r:id="rId28"/>
    <p:sldId id="283" r:id="rId2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FE2CC-1CE0-4EF2-8625-242B68EEA646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64C4-AD27-443D-AB12-EC9DFE438E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214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FE2CC-1CE0-4EF2-8625-242B68EEA646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64C4-AD27-443D-AB12-EC9DFE438E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0833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FE2CC-1CE0-4EF2-8625-242B68EEA646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64C4-AD27-443D-AB12-EC9DFE438E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829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FE2CC-1CE0-4EF2-8625-242B68EEA646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64C4-AD27-443D-AB12-EC9DFE438E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297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FE2CC-1CE0-4EF2-8625-242B68EEA646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64C4-AD27-443D-AB12-EC9DFE438E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507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FE2CC-1CE0-4EF2-8625-242B68EEA646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64C4-AD27-443D-AB12-EC9DFE438E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4976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FE2CC-1CE0-4EF2-8625-242B68EEA646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64C4-AD27-443D-AB12-EC9DFE438E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446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FE2CC-1CE0-4EF2-8625-242B68EEA646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64C4-AD27-443D-AB12-EC9DFE438E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7569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FE2CC-1CE0-4EF2-8625-242B68EEA646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64C4-AD27-443D-AB12-EC9DFE438E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7413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FE2CC-1CE0-4EF2-8625-242B68EEA646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64C4-AD27-443D-AB12-EC9DFE438E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2689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FE2CC-1CE0-4EF2-8625-242B68EEA646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64C4-AD27-443D-AB12-EC9DFE438E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4080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FE2CC-1CE0-4EF2-8625-242B68EEA646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A64C4-AD27-443D-AB12-EC9DFE438E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9887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revue.idnes.cz/angelina-jolieova-ano-jsem-tehotna-d5h-/sex.aspx?c=A060111_212930_sex_lf" TargetMode="External"/><Relationship Id="rId2" Type="http://schemas.openxmlformats.org/officeDocument/2006/relationships/hyperlink" Target="http://revue.idnes.cz/tehotna-angelina-jolieova-ukazala-v-cannes-brisko-fvi-/lidicky.aspx?c=A080516_153033_lidicky_st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ktuality.sk/clanok/267152/angelina-jolieova-sa-prihovorila-fanusikom-zmeska-premieru-svojho-filmu-lebo-dostala-kiahne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prirucka.ujc.cas.cz/?id=703#ref_int_703_1_1_2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nase-rec.ujc.cas.cz/archiv.php?art=7728" TargetMode="External"/><Relationship Id="rId2" Type="http://schemas.openxmlformats.org/officeDocument/2006/relationships/hyperlink" Target="http://www.mvcr.cz/clanek/jmena-a-prijmeni-zenska-prijmeni.aspx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czech.shafaqna.com/CZ/AL/1090687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Přechylování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760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Rozpaky, zda lze přechýlenou podobu vůbec užít, vzbuzuje tvar </a:t>
            </a:r>
            <a:r>
              <a:rPr lang="cs-CZ" i="1" dirty="0"/>
              <a:t>radová</a:t>
            </a:r>
            <a:r>
              <a:rPr lang="cs-CZ" dirty="0"/>
              <a:t>: z čistě jazykového hlediska naprosto v pořádku. </a:t>
            </a:r>
          </a:p>
          <a:p>
            <a:pPr marL="0" indent="0">
              <a:buNone/>
            </a:pPr>
            <a:r>
              <a:rPr lang="cs-CZ" dirty="0"/>
              <a:t>Důvody rozpaků při užití jsou mimojazykové a mají kořeny v prvorepublikovém označení žen podle manželovy funkce a představy žen z filmů pro pamětníky, které se nám vybaví ve spojitosti s označením </a:t>
            </a:r>
            <a:r>
              <a:rPr lang="cs-CZ" i="1" dirty="0"/>
              <a:t>paní radová</a:t>
            </a:r>
            <a:r>
              <a:rPr lang="cs-CZ" dirty="0"/>
              <a:t>. Protože ale přibývá žen, které tuto funkci (v různých oblastech) vykonávají, oslovení </a:t>
            </a:r>
            <a:r>
              <a:rPr lang="cs-CZ" i="1" dirty="0"/>
              <a:t>paní radová</a:t>
            </a:r>
            <a:r>
              <a:rPr lang="cs-CZ" dirty="0"/>
              <a:t> se vžívá, a to např. ve spojeních </a:t>
            </a:r>
            <a:r>
              <a:rPr lang="cs-CZ" i="1" dirty="0"/>
              <a:t>policejní radová, zdravotní radová, obchodní radová</a:t>
            </a:r>
            <a:r>
              <a:rPr lang="cs-CZ" dirty="0"/>
              <a:t>. Doporučujeme jej užívat bez předsudků. (IJP; http://prirucka.ujc.cas.cz/?slovo=oportunista#bref5)</a:t>
            </a:r>
          </a:p>
        </p:txBody>
      </p:sp>
    </p:spTree>
    <p:extLst>
      <p:ext uri="{BB962C8B-B14F-4D97-AF65-F5344CB8AC3E}">
        <p14:creationId xmlns:p14="http://schemas.microsoft.com/office/powerpoint/2010/main" val="10575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Genderová korektnost; long </a:t>
            </a:r>
            <a:r>
              <a:rPr lang="cs-CZ" dirty="0" err="1"/>
              <a:t>splitting</a:t>
            </a:r>
            <a:r>
              <a:rPr lang="cs-CZ" dirty="0"/>
              <a:t> („dlouhé dělení“)</a:t>
            </a:r>
          </a:p>
          <a:p>
            <a:pPr marL="0" indent="0">
              <a:buNone/>
            </a:pPr>
            <a:r>
              <a:rPr lang="cs-CZ" dirty="0"/>
              <a:t>oslovení</a:t>
            </a:r>
          </a:p>
          <a:p>
            <a:pPr marL="0" indent="0">
              <a:buNone/>
            </a:pPr>
            <a:r>
              <a:rPr lang="cs-CZ" dirty="0"/>
              <a:t>pozice/pracovní místo; inzeráty </a:t>
            </a:r>
            <a:r>
              <a:rPr lang="cs-CZ" i="1" dirty="0"/>
              <a:t>Hledáme kuchaře/kuchařku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i="1" dirty="0"/>
              <a:t>lingvistky a lingvisté, ale také </a:t>
            </a:r>
            <a:r>
              <a:rPr lang="cs-CZ" i="1" dirty="0" err="1"/>
              <a:t>nelingvistky</a:t>
            </a:r>
            <a:r>
              <a:rPr lang="cs-CZ" i="1" dirty="0"/>
              <a:t> a </a:t>
            </a:r>
            <a:r>
              <a:rPr lang="cs-CZ" i="1" dirty="0" err="1"/>
              <a:t>nelingvisté</a:t>
            </a:r>
            <a:r>
              <a:rPr lang="cs-CZ" i="1" dirty="0"/>
              <a:t> </a:t>
            </a:r>
          </a:p>
          <a:p>
            <a:pPr marL="0" indent="0">
              <a:buNone/>
            </a:pPr>
            <a:r>
              <a:rPr lang="cs-CZ" i="1" dirty="0"/>
              <a:t>D. </a:t>
            </a:r>
            <a:r>
              <a:rPr lang="cs-CZ" i="1" dirty="0" err="1"/>
              <a:t>Šimurka</a:t>
            </a:r>
            <a:r>
              <a:rPr lang="cs-CZ" i="1" dirty="0"/>
              <a:t> a kol. autorů/autorek: Mluvte jako mluvčí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/>
              <a:t>Předstoupí svědkyně i svědci…</a:t>
            </a:r>
          </a:p>
          <a:p>
            <a:pPr marL="0" indent="0">
              <a:buNone/>
            </a:pPr>
            <a:r>
              <a:rPr lang="cs-CZ" i="1" dirty="0"/>
              <a:t>Vítám vojačky i vojáky České armády…</a:t>
            </a:r>
          </a:p>
          <a:p>
            <a:pPr marL="0" indent="0">
              <a:buNone/>
            </a:pPr>
            <a:r>
              <a:rPr lang="cs-CZ" dirty="0"/>
              <a:t>Sama doma</a:t>
            </a:r>
            <a:r>
              <a:rPr lang="cs-CZ" i="1" dirty="0"/>
              <a:t>: Milé divačky…</a:t>
            </a: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0171424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Volební lístky v r. 2017</a:t>
            </a:r>
          </a:p>
          <a:p>
            <a:r>
              <a:rPr lang="cs-CZ" dirty="0"/>
              <a:t>Ne všechny ženy přechylovaly pojmenování svých povolání:</a:t>
            </a:r>
          </a:p>
          <a:p>
            <a:r>
              <a:rPr lang="cs-CZ" dirty="0"/>
              <a:t>Mgr. Daniela Vlašáková, politolog, členka XX; běžně ekonom atd. </a:t>
            </a:r>
          </a:p>
        </p:txBody>
      </p:sp>
    </p:spTree>
    <p:extLst>
      <p:ext uri="{BB962C8B-B14F-4D97-AF65-F5344CB8AC3E}">
        <p14:creationId xmlns:p14="http://schemas.microsoft.com/office/powerpoint/2010/main" val="8061449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54414"/>
            <a:ext cx="10515600" cy="4351338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Navrátilová hrála s </a:t>
            </a:r>
            <a:r>
              <a:rPr lang="cs-CZ" dirty="0" err="1"/>
              <a:t>Evert</a:t>
            </a:r>
            <a:r>
              <a:rPr lang="cs-CZ" dirty="0"/>
              <a:t>(</a:t>
            </a:r>
            <a:r>
              <a:rPr lang="cs-CZ" dirty="0" err="1"/>
              <a:t>em</a:t>
            </a:r>
            <a:r>
              <a:rPr lang="cs-CZ" dirty="0"/>
              <a:t>). </a:t>
            </a:r>
            <a:r>
              <a:rPr lang="cs-CZ" dirty="0" err="1"/>
              <a:t>Evert</a:t>
            </a:r>
            <a:r>
              <a:rPr lang="cs-CZ" dirty="0"/>
              <a:t> vyhrála. </a:t>
            </a:r>
          </a:p>
          <a:p>
            <a:pPr marL="0" indent="0">
              <a:buNone/>
            </a:pPr>
            <a:r>
              <a:rPr lang="cs-CZ" dirty="0"/>
              <a:t>   Pro rozlišení rodu v angličtině – obecné jméno.</a:t>
            </a:r>
          </a:p>
          <a:p>
            <a:pPr marL="0" indent="0">
              <a:buNone/>
            </a:pPr>
            <a:r>
              <a:rPr lang="cs-CZ" dirty="0"/>
              <a:t>X</a:t>
            </a:r>
          </a:p>
          <a:p>
            <a:pPr marL="0" indent="0">
              <a:buNone/>
            </a:pPr>
            <a:r>
              <a:rPr lang="cs-CZ" dirty="0"/>
              <a:t>Umělecká jména=značka: </a:t>
            </a:r>
          </a:p>
          <a:p>
            <a:pPr marL="0" indent="0">
              <a:buNone/>
            </a:pPr>
            <a:r>
              <a:rPr lang="cs-CZ" dirty="0"/>
              <a:t>Greta </a:t>
            </a:r>
            <a:r>
              <a:rPr lang="cs-CZ" dirty="0" err="1"/>
              <a:t>Garbo</a:t>
            </a:r>
            <a:r>
              <a:rPr lang="cs-CZ" dirty="0"/>
              <a:t> (lze i </a:t>
            </a:r>
            <a:r>
              <a:rPr lang="cs-CZ" dirty="0" err="1"/>
              <a:t>Garboová</a:t>
            </a:r>
            <a:r>
              <a:rPr lang="cs-CZ" dirty="0"/>
              <a:t>, ale neužívá se)</a:t>
            </a:r>
          </a:p>
          <a:p>
            <a:pPr marL="0" indent="0">
              <a:buNone/>
            </a:pPr>
            <a:r>
              <a:rPr lang="cs-CZ" dirty="0"/>
              <a:t>Angelina </a:t>
            </a:r>
            <a:r>
              <a:rPr lang="cs-CZ" dirty="0" err="1"/>
              <a:t>Jolie</a:t>
            </a:r>
            <a:r>
              <a:rPr lang="cs-CZ" dirty="0"/>
              <a:t> (užívá se i Jolieová); </a:t>
            </a:r>
            <a:r>
              <a:rPr lang="cs-CZ" dirty="0">
                <a:hlinkClick r:id="rId2"/>
              </a:rPr>
              <a:t>Těhotná </a:t>
            </a:r>
            <a:r>
              <a:rPr lang="cs-CZ" i="1" dirty="0">
                <a:hlinkClick r:id="rId2"/>
              </a:rPr>
              <a:t>Angelina Jolieová</a:t>
            </a:r>
            <a:r>
              <a:rPr lang="cs-CZ" dirty="0">
                <a:hlinkClick r:id="rId2"/>
              </a:rPr>
              <a:t> ukázala v Cannes bříško - iDNES.cz</a:t>
            </a:r>
            <a:r>
              <a:rPr lang="cs-CZ" dirty="0"/>
              <a:t>; </a:t>
            </a:r>
          </a:p>
          <a:p>
            <a:pPr marL="0" indent="0">
              <a:buNone/>
            </a:pPr>
            <a:r>
              <a:rPr lang="cs-CZ" i="1" dirty="0">
                <a:hlinkClick r:id="rId3"/>
              </a:rPr>
              <a:t>Angelina Jolieová</a:t>
            </a:r>
            <a:r>
              <a:rPr lang="cs-CZ" dirty="0">
                <a:hlinkClick r:id="rId3"/>
              </a:rPr>
              <a:t>: Ano, jsem těhotná - iDNES.cz </a:t>
            </a:r>
            <a:endParaRPr lang="cs-CZ" dirty="0"/>
          </a:p>
          <a:p>
            <a:pPr marL="0" indent="0">
              <a:buNone/>
            </a:pPr>
            <a:r>
              <a:rPr lang="cs-CZ" i="1" dirty="0">
                <a:hlinkClick r:id="rId4"/>
              </a:rPr>
              <a:t>Angelina Jolieová</a:t>
            </a:r>
            <a:r>
              <a:rPr lang="cs-CZ" dirty="0">
                <a:hlinkClick r:id="rId4"/>
              </a:rPr>
              <a:t> </a:t>
            </a:r>
            <a:r>
              <a:rPr lang="cs-CZ" dirty="0" err="1">
                <a:hlinkClick r:id="rId4"/>
              </a:rPr>
              <a:t>sa</a:t>
            </a:r>
            <a:r>
              <a:rPr lang="cs-CZ" dirty="0">
                <a:hlinkClick r:id="rId4"/>
              </a:rPr>
              <a:t> </a:t>
            </a:r>
            <a:r>
              <a:rPr lang="cs-CZ" dirty="0" err="1">
                <a:hlinkClick r:id="rId4"/>
              </a:rPr>
              <a:t>prihovorila</a:t>
            </a:r>
            <a:r>
              <a:rPr lang="cs-CZ" dirty="0">
                <a:hlinkClick r:id="rId4"/>
              </a:rPr>
              <a:t> </a:t>
            </a:r>
            <a:r>
              <a:rPr lang="cs-CZ" dirty="0" err="1">
                <a:hlinkClick r:id="rId4"/>
              </a:rPr>
              <a:t>fanúšikom</a:t>
            </a:r>
            <a:r>
              <a:rPr lang="cs-CZ" dirty="0">
                <a:hlinkClick r:id="rId4"/>
              </a:rPr>
              <a:t>. Zmešká premiéru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O obtěžování mluví Paltrowová i </a:t>
            </a:r>
            <a:r>
              <a:rPr lang="cs-CZ" dirty="0" err="1"/>
              <a:t>Jolie</a:t>
            </a:r>
            <a:r>
              <a:rPr lang="cs-CZ" dirty="0"/>
              <a:t> (tisk)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vs. Emma Smetana (takto zapsána ve Francii, „slyší“ i na Smetanová a nevadí jí  to)</a:t>
            </a:r>
          </a:p>
          <a:p>
            <a:pPr marL="0" indent="0">
              <a:buNone/>
            </a:pPr>
            <a:r>
              <a:rPr lang="cs-CZ" dirty="0"/>
              <a:t>Kristýna Liška Boková; Eliška Liška Boková (dcera)</a:t>
            </a:r>
          </a:p>
          <a:p>
            <a:pPr marL="0" indent="0">
              <a:buNone/>
            </a:pPr>
            <a:r>
              <a:rPr lang="cs-CZ" dirty="0"/>
              <a:t>Kateřina Konvalinka Průšová</a:t>
            </a:r>
          </a:p>
          <a:p>
            <a:pPr marL="0" indent="0">
              <a:buNone/>
            </a:pPr>
            <a:r>
              <a:rPr lang="cs-CZ" dirty="0"/>
              <a:t>Jana Skopal Procházková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39322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Složená ženská příjmení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Chantal </a:t>
            </a:r>
            <a:r>
              <a:rPr lang="cs-CZ" dirty="0" err="1"/>
              <a:t>Poullin</a:t>
            </a:r>
            <a:r>
              <a:rPr lang="cs-CZ" dirty="0"/>
              <a:t>-Polívková; (vlastně správně by bylo) </a:t>
            </a:r>
          </a:p>
          <a:p>
            <a:pPr marL="0" indent="0">
              <a:buNone/>
            </a:pPr>
            <a:r>
              <a:rPr lang="cs-CZ" dirty="0"/>
              <a:t>Chantal Polívková–</a:t>
            </a:r>
            <a:r>
              <a:rPr lang="cs-CZ" dirty="0" err="1"/>
              <a:t>Poullinová</a:t>
            </a:r>
            <a:endParaRPr lang="cs-CZ" dirty="0"/>
          </a:p>
          <a:p>
            <a:r>
              <a:rPr lang="cs-CZ" dirty="0"/>
              <a:t>Ivana </a:t>
            </a:r>
            <a:r>
              <a:rPr lang="cs-CZ" dirty="0" err="1"/>
              <a:t>Denčevová</a:t>
            </a:r>
            <a:r>
              <a:rPr lang="cs-CZ" dirty="0"/>
              <a:t>–Gregorová; dnes Ivana Gregorová </a:t>
            </a:r>
            <a:r>
              <a:rPr lang="cs-CZ" dirty="0" err="1"/>
              <a:t>Denčevová</a:t>
            </a:r>
            <a:r>
              <a:rPr lang="cs-CZ" dirty="0"/>
              <a:t>; Ivana </a:t>
            </a:r>
            <a:r>
              <a:rPr lang="cs-CZ" dirty="0" err="1"/>
              <a:t>Denčev</a:t>
            </a:r>
            <a:r>
              <a:rPr lang="cs-CZ" dirty="0"/>
              <a:t> Gregorová</a:t>
            </a:r>
          </a:p>
          <a:p>
            <a:endParaRPr lang="cs-CZ" dirty="0"/>
          </a:p>
          <a:p>
            <a:r>
              <a:rPr lang="cs-CZ" dirty="0"/>
              <a:t>X se spojovníkem (= 1 jméno)</a:t>
            </a:r>
          </a:p>
          <a:p>
            <a:r>
              <a:rPr lang="cs-CZ" dirty="0"/>
              <a:t>Evelyn </a:t>
            </a:r>
            <a:r>
              <a:rPr lang="cs-CZ" dirty="0" err="1"/>
              <a:t>Bloom-Elanová</a:t>
            </a:r>
            <a:r>
              <a:rPr lang="cs-CZ" dirty="0"/>
              <a:t> (muž </a:t>
            </a:r>
            <a:r>
              <a:rPr lang="cs-CZ" dirty="0" err="1"/>
              <a:t>Bloom-Elan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9468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vytvořit přechýlené příjmení?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G </a:t>
            </a:r>
            <a:r>
              <a:rPr lang="cs-CZ" dirty="0" err="1"/>
              <a:t>sg</a:t>
            </a:r>
            <a:r>
              <a:rPr lang="cs-CZ" dirty="0"/>
              <a:t>. </a:t>
            </a:r>
            <a:r>
              <a:rPr lang="cs-CZ" b="1" dirty="0"/>
              <a:t>Horáček</a:t>
            </a:r>
            <a:r>
              <a:rPr lang="cs-CZ" dirty="0"/>
              <a:t>, - </a:t>
            </a:r>
            <a:r>
              <a:rPr lang="cs-CZ" dirty="0" err="1"/>
              <a:t>čk</a:t>
            </a:r>
            <a:r>
              <a:rPr lang="cs-CZ" b="1" dirty="0" err="1"/>
              <a:t>a</a:t>
            </a:r>
            <a:r>
              <a:rPr lang="cs-CZ" dirty="0"/>
              <a:t>  … </a:t>
            </a:r>
            <a:r>
              <a:rPr lang="cs-CZ" dirty="0" err="1"/>
              <a:t>čk</a:t>
            </a:r>
            <a:r>
              <a:rPr lang="cs-CZ" dirty="0"/>
              <a:t>/</a:t>
            </a:r>
            <a:r>
              <a:rPr lang="cs-CZ" dirty="0" err="1"/>
              <a:t>ová</a:t>
            </a:r>
            <a:endParaRPr lang="cs-CZ" dirty="0"/>
          </a:p>
          <a:p>
            <a:r>
              <a:rPr lang="cs-CZ" b="1" dirty="0"/>
              <a:t>          Línek</a:t>
            </a:r>
            <a:r>
              <a:rPr lang="cs-CZ" dirty="0"/>
              <a:t>, - </a:t>
            </a:r>
            <a:r>
              <a:rPr lang="cs-CZ" dirty="0" err="1"/>
              <a:t>k</a:t>
            </a:r>
            <a:r>
              <a:rPr lang="cs-CZ" b="1" dirty="0" err="1"/>
              <a:t>a</a:t>
            </a:r>
            <a:r>
              <a:rPr lang="cs-CZ" dirty="0"/>
              <a:t> … k/</a:t>
            </a:r>
            <a:r>
              <a:rPr lang="cs-CZ" dirty="0" err="1"/>
              <a:t>ová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Dvojí možnost: </a:t>
            </a:r>
          </a:p>
          <a:p>
            <a:r>
              <a:rPr lang="cs-CZ" b="1" dirty="0"/>
              <a:t>          Dítě</a:t>
            </a:r>
            <a:r>
              <a:rPr lang="cs-CZ" dirty="0"/>
              <a:t>, - ě, </a:t>
            </a:r>
            <a:r>
              <a:rPr lang="cs-CZ" dirty="0" err="1"/>
              <a:t>ěte</a:t>
            </a:r>
            <a:r>
              <a:rPr lang="cs-CZ" dirty="0"/>
              <a:t> … </a:t>
            </a:r>
            <a:r>
              <a:rPr lang="cs-CZ" dirty="0" err="1"/>
              <a:t>Díťová</a:t>
            </a:r>
            <a:r>
              <a:rPr lang="cs-CZ" dirty="0"/>
              <a:t>, Dítětová; </a:t>
            </a:r>
            <a:r>
              <a:rPr lang="cs-CZ" dirty="0" err="1"/>
              <a:t>Knížová</a:t>
            </a:r>
            <a:r>
              <a:rPr lang="cs-CZ" dirty="0"/>
              <a:t> (Kníže/</a:t>
            </a:r>
            <a:r>
              <a:rPr lang="cs-CZ" dirty="0" err="1"/>
              <a:t>Kníž</a:t>
            </a:r>
            <a:r>
              <a:rPr lang="cs-CZ" dirty="0"/>
              <a:t>), </a:t>
            </a:r>
            <a:r>
              <a:rPr lang="cs-CZ" dirty="0" err="1"/>
              <a:t>Knížetová</a:t>
            </a:r>
            <a:r>
              <a:rPr lang="cs-CZ" dirty="0"/>
              <a:t> atd. </a:t>
            </a:r>
          </a:p>
          <a:p>
            <a:r>
              <a:rPr lang="cs-CZ" dirty="0"/>
              <a:t>          </a:t>
            </a:r>
            <a:r>
              <a:rPr lang="cs-CZ" b="1" dirty="0"/>
              <a:t>Tomeš</a:t>
            </a:r>
            <a:r>
              <a:rPr lang="cs-CZ" dirty="0"/>
              <a:t>; Tomše, Tomeše … Tomšová, Tomešová</a:t>
            </a:r>
          </a:p>
          <a:p>
            <a:r>
              <a:rPr lang="cs-CZ" b="1" dirty="0"/>
              <a:t>           </a:t>
            </a:r>
            <a:r>
              <a:rPr lang="cs-CZ" b="1" dirty="0" err="1"/>
              <a:t>Beniuc</a:t>
            </a:r>
            <a:r>
              <a:rPr lang="cs-CZ" dirty="0"/>
              <a:t>; </a:t>
            </a:r>
            <a:r>
              <a:rPr lang="cs-CZ" dirty="0" err="1"/>
              <a:t>Beniuca</a:t>
            </a:r>
            <a:r>
              <a:rPr lang="cs-CZ" dirty="0"/>
              <a:t>, </a:t>
            </a:r>
            <a:r>
              <a:rPr lang="cs-CZ" dirty="0" err="1"/>
              <a:t>Beniuka</a:t>
            </a:r>
            <a:r>
              <a:rPr lang="cs-CZ" dirty="0"/>
              <a:t> … </a:t>
            </a:r>
            <a:r>
              <a:rPr lang="cs-CZ" dirty="0" err="1"/>
              <a:t>Beniucová</a:t>
            </a:r>
            <a:r>
              <a:rPr lang="cs-CZ" dirty="0"/>
              <a:t>, </a:t>
            </a:r>
            <a:r>
              <a:rPr lang="cs-CZ" dirty="0" err="1"/>
              <a:t>Beniuková</a:t>
            </a:r>
            <a:endParaRPr lang="cs-CZ" dirty="0"/>
          </a:p>
          <a:p>
            <a:r>
              <a:rPr lang="cs-CZ" dirty="0"/>
              <a:t>           Oliverius</a:t>
            </a:r>
            <a:r>
              <a:rPr lang="cs-CZ"/>
              <a:t>; Oliveria</a:t>
            </a:r>
            <a:r>
              <a:rPr lang="cs-CZ" dirty="0"/>
              <a:t>, </a:t>
            </a:r>
            <a:r>
              <a:rPr lang="cs-CZ" dirty="0" err="1"/>
              <a:t>Oliveriuse</a:t>
            </a:r>
            <a:r>
              <a:rPr lang="cs-CZ" dirty="0"/>
              <a:t>… </a:t>
            </a:r>
            <a:r>
              <a:rPr lang="cs-CZ" dirty="0" err="1"/>
              <a:t>Oliveriová</a:t>
            </a:r>
            <a:r>
              <a:rPr lang="cs-CZ" dirty="0"/>
              <a:t>, </a:t>
            </a:r>
            <a:r>
              <a:rPr lang="cs-CZ" dirty="0" err="1"/>
              <a:t>Oliveriusová</a:t>
            </a:r>
            <a:endParaRPr lang="cs-CZ" dirty="0"/>
          </a:p>
          <a:p>
            <a:r>
              <a:rPr lang="cs-CZ" dirty="0"/>
              <a:t>           </a:t>
            </a:r>
            <a:r>
              <a:rPr lang="cs-CZ" b="1" dirty="0" err="1"/>
              <a:t>Balý</a:t>
            </a:r>
            <a:r>
              <a:rPr lang="cs-CZ" dirty="0"/>
              <a:t> …</a:t>
            </a:r>
            <a:r>
              <a:rPr lang="cs-CZ" dirty="0" err="1"/>
              <a:t>Balá</a:t>
            </a:r>
            <a:r>
              <a:rPr lang="cs-CZ" dirty="0"/>
              <a:t>; </a:t>
            </a:r>
            <a:r>
              <a:rPr lang="cs-CZ" dirty="0" err="1"/>
              <a:t>Balýová</a:t>
            </a:r>
            <a:endParaRPr lang="cs-CZ" dirty="0"/>
          </a:p>
          <a:p>
            <a:r>
              <a:rPr lang="cs-CZ" dirty="0"/>
              <a:t>           </a:t>
            </a:r>
            <a:r>
              <a:rPr lang="cs-CZ" b="1" dirty="0"/>
              <a:t>Krejčí</a:t>
            </a:r>
            <a:r>
              <a:rPr lang="cs-CZ" dirty="0"/>
              <a:t> …Krejčí; Krejčová</a:t>
            </a:r>
          </a:p>
          <a:p>
            <a:r>
              <a:rPr lang="cs-CZ" dirty="0"/>
              <a:t>           </a:t>
            </a:r>
            <a:r>
              <a:rPr lang="cs-CZ" b="1" dirty="0" err="1"/>
              <a:t>Brixí</a:t>
            </a:r>
            <a:r>
              <a:rPr lang="cs-CZ" dirty="0"/>
              <a:t> …</a:t>
            </a:r>
            <a:r>
              <a:rPr lang="cs-CZ" dirty="0" err="1"/>
              <a:t>Brixí</a:t>
            </a:r>
            <a:r>
              <a:rPr lang="cs-CZ" dirty="0"/>
              <a:t>; </a:t>
            </a:r>
            <a:r>
              <a:rPr lang="cs-CZ" dirty="0" err="1"/>
              <a:t>Brixíová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59604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 cizinek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Xantopulos</a:t>
            </a:r>
            <a:r>
              <a:rPr lang="cs-CZ" dirty="0"/>
              <a:t> + </a:t>
            </a:r>
            <a:r>
              <a:rPr lang="cs-CZ" dirty="0" err="1"/>
              <a:t>ová</a:t>
            </a:r>
            <a:r>
              <a:rPr lang="cs-CZ" dirty="0"/>
              <a:t> </a:t>
            </a:r>
          </a:p>
          <a:p>
            <a:r>
              <a:rPr lang="cs-CZ" dirty="0" err="1"/>
              <a:t>Bleibtreu</a:t>
            </a:r>
            <a:r>
              <a:rPr lang="cs-CZ" dirty="0"/>
              <a:t> + </a:t>
            </a:r>
            <a:r>
              <a:rPr lang="cs-CZ" dirty="0" err="1"/>
              <a:t>ová</a:t>
            </a:r>
            <a:r>
              <a:rPr lang="cs-CZ" dirty="0"/>
              <a:t> </a:t>
            </a:r>
          </a:p>
          <a:p>
            <a:r>
              <a:rPr lang="cs-CZ" dirty="0" err="1"/>
              <a:t>Monge</a:t>
            </a:r>
            <a:r>
              <a:rPr lang="cs-CZ" dirty="0"/>
              <a:t> + </a:t>
            </a:r>
            <a:r>
              <a:rPr lang="cs-CZ" dirty="0" err="1"/>
              <a:t>ová</a:t>
            </a:r>
            <a:endParaRPr lang="cs-CZ" dirty="0"/>
          </a:p>
          <a:p>
            <a:r>
              <a:rPr lang="cs-CZ" dirty="0"/>
              <a:t>Slavici + </a:t>
            </a:r>
            <a:r>
              <a:rPr lang="cs-CZ" dirty="0" err="1"/>
              <a:t>ová</a:t>
            </a:r>
            <a:endParaRPr lang="cs-CZ" dirty="0"/>
          </a:p>
          <a:p>
            <a:r>
              <a:rPr lang="cs-CZ" dirty="0" err="1"/>
              <a:t>Merenmaa</a:t>
            </a:r>
            <a:r>
              <a:rPr lang="cs-CZ" dirty="0"/>
              <a:t> + </a:t>
            </a:r>
            <a:r>
              <a:rPr lang="cs-CZ" dirty="0" err="1"/>
              <a:t>ová</a:t>
            </a:r>
            <a:endParaRPr lang="cs-CZ" dirty="0"/>
          </a:p>
          <a:p>
            <a:r>
              <a:rPr lang="cs-CZ" dirty="0"/>
              <a:t>Szabó + </a:t>
            </a:r>
            <a:r>
              <a:rPr lang="cs-CZ" dirty="0" err="1"/>
              <a:t>ová</a:t>
            </a:r>
            <a:endParaRPr lang="cs-CZ" dirty="0"/>
          </a:p>
          <a:p>
            <a:r>
              <a:rPr lang="cs-CZ" dirty="0" err="1"/>
              <a:t>Olé</a:t>
            </a:r>
            <a:r>
              <a:rPr lang="cs-CZ" dirty="0"/>
              <a:t> + </a:t>
            </a:r>
            <a:r>
              <a:rPr lang="cs-CZ" dirty="0" err="1"/>
              <a:t>ová</a:t>
            </a:r>
            <a:endParaRPr lang="cs-CZ" dirty="0"/>
          </a:p>
          <a:p>
            <a:r>
              <a:rPr lang="cs-CZ" dirty="0"/>
              <a:t>Vietnamská jména: </a:t>
            </a:r>
            <a:r>
              <a:rPr lang="cs-CZ" dirty="0" err="1"/>
              <a:t>Pam</a:t>
            </a:r>
            <a:r>
              <a:rPr lang="cs-CZ" dirty="0"/>
              <a:t> </a:t>
            </a:r>
            <a:r>
              <a:rPr lang="cs-CZ" dirty="0" err="1"/>
              <a:t>Tienová</a:t>
            </a:r>
            <a:r>
              <a:rPr lang="cs-CZ" dirty="0"/>
              <a:t> (příjmení + křestní jméno); do dokumentů nutné správně zapsat. </a:t>
            </a:r>
          </a:p>
        </p:txBody>
      </p:sp>
    </p:spTree>
    <p:extLst>
      <p:ext uri="{BB962C8B-B14F-4D97-AF65-F5344CB8AC3E}">
        <p14:creationId xmlns:p14="http://schemas.microsoft.com/office/powerpoint/2010/main" val="9960982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Slovanská jména – viz IJP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Slovanská příjmení s formou přídavného jména zakončená na </a:t>
            </a:r>
            <a:r>
              <a:rPr lang="cs-CZ" i="1" dirty="0"/>
              <a:t>-y, -i, -oj, -</a:t>
            </a:r>
            <a:r>
              <a:rPr lang="cs-CZ" i="1" dirty="0" err="1"/>
              <a:t>yj</a:t>
            </a:r>
            <a:r>
              <a:rPr lang="cs-CZ" i="1" dirty="0"/>
              <a:t>, -</a:t>
            </a:r>
            <a:r>
              <a:rPr lang="cs-CZ" i="1" dirty="0" err="1"/>
              <a:t>ij</a:t>
            </a:r>
            <a:r>
              <a:rPr lang="cs-CZ" dirty="0"/>
              <a:t> přechylujeme podle vzoru „mladý“. V původním jazyce mají tato příjmení vlastní ženské podoby, např. </a:t>
            </a:r>
            <a:r>
              <a:rPr lang="cs-CZ" i="1" dirty="0" err="1"/>
              <a:t>Kowalski</a:t>
            </a:r>
            <a:r>
              <a:rPr lang="cs-CZ" dirty="0"/>
              <a:t> – </a:t>
            </a:r>
            <a:r>
              <a:rPr lang="cs-CZ" i="1" dirty="0" err="1"/>
              <a:t>Kowalska</a:t>
            </a:r>
            <a:r>
              <a:rPr lang="cs-CZ" i="1" dirty="0"/>
              <a:t>, </a:t>
            </a:r>
            <a:r>
              <a:rPr lang="cs-CZ" i="1" dirty="0" err="1"/>
              <a:t>Borkovskij</a:t>
            </a:r>
            <a:r>
              <a:rPr lang="cs-CZ" dirty="0"/>
              <a:t> – </a:t>
            </a:r>
            <a:r>
              <a:rPr lang="cs-CZ" i="1" dirty="0" err="1"/>
              <a:t>Borkovskaja</a:t>
            </a:r>
            <a:r>
              <a:rPr lang="cs-CZ" dirty="0"/>
              <a:t>, které u nás lze matričně zapsat, tyto varianty jsou však v češtině nesklonné. </a:t>
            </a:r>
          </a:p>
          <a:p>
            <a:r>
              <a:rPr lang="cs-CZ" dirty="0"/>
              <a:t>V běžných textech se proto doporučuje užívat podoby přechýlené podle české mluvnice (</a:t>
            </a:r>
            <a:r>
              <a:rPr lang="cs-CZ" i="1" dirty="0" err="1"/>
              <a:t>Borkovská</a:t>
            </a:r>
            <a:r>
              <a:rPr lang="cs-CZ" dirty="0"/>
              <a:t>, </a:t>
            </a:r>
            <a:r>
              <a:rPr lang="cs-CZ" i="1" dirty="0" err="1"/>
              <a:t>Kowalská</a:t>
            </a:r>
            <a:r>
              <a:rPr lang="cs-CZ" dirty="0"/>
              <a:t>), jež lze skloňovat: </a:t>
            </a:r>
            <a:r>
              <a:rPr lang="cs-CZ" i="1" dirty="0" err="1"/>
              <a:t>Múdry</a:t>
            </a:r>
            <a:r>
              <a:rPr lang="cs-CZ" dirty="0"/>
              <a:t> – </a:t>
            </a:r>
            <a:r>
              <a:rPr lang="cs-CZ" i="1" dirty="0" err="1"/>
              <a:t>Múdrá</a:t>
            </a:r>
            <a:r>
              <a:rPr lang="cs-CZ" dirty="0"/>
              <a:t> i </a:t>
            </a:r>
            <a:r>
              <a:rPr lang="cs-CZ" i="1" dirty="0" err="1"/>
              <a:t>Múdra</a:t>
            </a:r>
            <a:r>
              <a:rPr lang="cs-CZ" i="1" dirty="0"/>
              <a:t>, </a:t>
            </a:r>
            <a:r>
              <a:rPr lang="cs-CZ" i="1" dirty="0" err="1"/>
              <a:t>Kowalski</a:t>
            </a:r>
            <a:r>
              <a:rPr lang="cs-CZ" dirty="0"/>
              <a:t> – </a:t>
            </a:r>
            <a:r>
              <a:rPr lang="cs-CZ" i="1" dirty="0" err="1"/>
              <a:t>Kowalská</a:t>
            </a:r>
            <a:r>
              <a:rPr lang="cs-CZ" dirty="0"/>
              <a:t> i </a:t>
            </a:r>
            <a:r>
              <a:rPr lang="cs-CZ" i="1" dirty="0" err="1"/>
              <a:t>Kowalska</a:t>
            </a:r>
            <a:r>
              <a:rPr lang="cs-CZ" i="1" dirty="0"/>
              <a:t>, </a:t>
            </a:r>
            <a:r>
              <a:rPr lang="cs-CZ" i="1" dirty="0" err="1"/>
              <a:t>Zlatarski</a:t>
            </a:r>
            <a:r>
              <a:rPr lang="cs-CZ" dirty="0"/>
              <a:t> – </a:t>
            </a:r>
            <a:r>
              <a:rPr lang="cs-CZ" i="1" dirty="0" err="1"/>
              <a:t>Zlatarská</a:t>
            </a:r>
            <a:r>
              <a:rPr lang="cs-CZ" dirty="0"/>
              <a:t> i </a:t>
            </a:r>
            <a:r>
              <a:rPr lang="cs-CZ" i="1" dirty="0" err="1"/>
              <a:t>Zlatarska</a:t>
            </a:r>
            <a:r>
              <a:rPr lang="cs-CZ" i="1" dirty="0"/>
              <a:t>, Tolstoj</a:t>
            </a:r>
            <a:r>
              <a:rPr lang="cs-CZ" dirty="0"/>
              <a:t> – </a:t>
            </a:r>
            <a:r>
              <a:rPr lang="cs-CZ" i="1" dirty="0" err="1"/>
              <a:t>Tolstá</a:t>
            </a:r>
            <a:r>
              <a:rPr lang="cs-CZ" dirty="0"/>
              <a:t> i </a:t>
            </a:r>
            <a:r>
              <a:rPr lang="cs-CZ" i="1" dirty="0" err="1"/>
              <a:t>Tolstaja</a:t>
            </a:r>
            <a:r>
              <a:rPr lang="cs-CZ" i="1" dirty="0"/>
              <a:t>, </a:t>
            </a:r>
            <a:r>
              <a:rPr lang="cs-CZ" i="1" dirty="0" err="1"/>
              <a:t>Bělyj</a:t>
            </a:r>
            <a:r>
              <a:rPr lang="cs-CZ" dirty="0"/>
              <a:t> – </a:t>
            </a:r>
            <a:r>
              <a:rPr lang="cs-CZ" i="1" dirty="0"/>
              <a:t>Bělá</a:t>
            </a:r>
            <a:r>
              <a:rPr lang="cs-CZ" dirty="0"/>
              <a:t> i </a:t>
            </a:r>
            <a:r>
              <a:rPr lang="cs-CZ" i="1" dirty="0" err="1"/>
              <a:t>Bělaja</a:t>
            </a:r>
            <a:r>
              <a:rPr lang="cs-CZ" i="1" dirty="0"/>
              <a:t>, Čajkovskij</a:t>
            </a:r>
            <a:r>
              <a:rPr lang="cs-CZ" dirty="0"/>
              <a:t> – </a:t>
            </a:r>
            <a:r>
              <a:rPr lang="cs-CZ" i="1" dirty="0" err="1"/>
              <a:t>Čajkovská</a:t>
            </a:r>
            <a:r>
              <a:rPr lang="cs-CZ" dirty="0"/>
              <a:t> i </a:t>
            </a:r>
            <a:r>
              <a:rPr lang="cs-CZ" i="1" dirty="0" err="1"/>
              <a:t>Čajkovskaja</a:t>
            </a:r>
            <a:r>
              <a:rPr lang="cs-CZ" i="1" dirty="0"/>
              <a:t>, </a:t>
            </a:r>
            <a:r>
              <a:rPr lang="cs-CZ" i="1" dirty="0" err="1"/>
              <a:t>Oganovskyj</a:t>
            </a:r>
            <a:r>
              <a:rPr lang="cs-CZ" dirty="0"/>
              <a:t> – </a:t>
            </a:r>
            <a:r>
              <a:rPr lang="cs-CZ" i="1" dirty="0" err="1"/>
              <a:t>Oganovská</a:t>
            </a:r>
            <a:r>
              <a:rPr lang="cs-CZ" dirty="0"/>
              <a:t> i </a:t>
            </a:r>
            <a:r>
              <a:rPr lang="cs-CZ" i="1" dirty="0" err="1"/>
              <a:t>Oganovska</a:t>
            </a:r>
            <a:r>
              <a:rPr lang="cs-CZ" dirty="0"/>
              <a:t>.</a:t>
            </a:r>
          </a:p>
          <a:p>
            <a:r>
              <a:rPr lang="cs-CZ" dirty="0"/>
              <a:t>(citována IJP)</a:t>
            </a:r>
          </a:p>
        </p:txBody>
      </p:sp>
    </p:spTree>
    <p:extLst>
      <p:ext uri="{BB962C8B-B14F-4D97-AF65-F5344CB8AC3E}">
        <p14:creationId xmlns:p14="http://schemas.microsoft.com/office/powerpoint/2010/main" val="33695336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je u potomků slovanských národů žijících v zahraničí adjektivní povaha příjmení zastřená, např. je pozměněna jeho výslovnost, je možné tato jména přechylovat jako substantivní příjmení zakončená na </a:t>
            </a:r>
            <a:r>
              <a:rPr lang="cs-CZ" i="1" dirty="0"/>
              <a:t>-y/-i</a:t>
            </a:r>
            <a:r>
              <a:rPr lang="cs-CZ" dirty="0"/>
              <a:t>: </a:t>
            </a:r>
            <a:r>
              <a:rPr lang="cs-CZ" i="1" dirty="0" err="1"/>
              <a:t>Starsy</a:t>
            </a:r>
            <a:r>
              <a:rPr lang="cs-CZ" dirty="0"/>
              <a:t> (původně ze jména </a:t>
            </a:r>
            <a:r>
              <a:rPr lang="cs-CZ" i="1" dirty="0"/>
              <a:t>Starší</a:t>
            </a:r>
            <a:r>
              <a:rPr lang="cs-CZ" dirty="0"/>
              <a:t>) – </a:t>
            </a:r>
            <a:r>
              <a:rPr lang="cs-CZ" i="1" dirty="0" err="1"/>
              <a:t>Starsyová</a:t>
            </a:r>
            <a:r>
              <a:rPr lang="cs-CZ" dirty="0"/>
              <a:t> i </a:t>
            </a:r>
            <a:r>
              <a:rPr lang="cs-CZ" i="1" dirty="0" err="1"/>
              <a:t>Starsy</a:t>
            </a:r>
            <a:r>
              <a:rPr lang="cs-CZ" dirty="0"/>
              <a:t>.</a:t>
            </a:r>
          </a:p>
          <a:p>
            <a:r>
              <a:rPr lang="cs-CZ" dirty="0"/>
              <a:t>(citována IJP)</a:t>
            </a:r>
          </a:p>
        </p:txBody>
      </p:sp>
    </p:spTree>
    <p:extLst>
      <p:ext uri="{BB962C8B-B14F-4D97-AF65-F5344CB8AC3E}">
        <p14:creationId xmlns:p14="http://schemas.microsoft.com/office/powerpoint/2010/main" val="2736188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Slovanská příjmení zakončená na </a:t>
            </a:r>
            <a:r>
              <a:rPr lang="cs-CZ" i="1" dirty="0"/>
              <a:t>-ov, -</a:t>
            </a:r>
            <a:r>
              <a:rPr lang="cs-CZ" i="1" dirty="0" err="1"/>
              <a:t>ev</a:t>
            </a:r>
            <a:r>
              <a:rPr lang="cs-CZ" i="1" dirty="0"/>
              <a:t>, -in</a:t>
            </a:r>
            <a:r>
              <a:rPr lang="cs-CZ" dirty="0"/>
              <a:t>, která jsou původem přídavná jména přivlastňovací, přechylujeme pomocí přípony </a:t>
            </a:r>
            <a:r>
              <a:rPr lang="cs-CZ" i="1" dirty="0"/>
              <a:t>-</a:t>
            </a:r>
            <a:r>
              <a:rPr lang="cs-CZ" i="1" dirty="0" err="1"/>
              <a:t>ová</a:t>
            </a:r>
            <a:r>
              <a:rPr lang="cs-CZ" dirty="0"/>
              <a:t>. Ve výchozím jazyce tato příjmení tvoří vlastní ženské podoby, např. </a:t>
            </a:r>
            <a:r>
              <a:rPr lang="cs-CZ" i="1" dirty="0" err="1"/>
              <a:t>Malcev</a:t>
            </a:r>
            <a:r>
              <a:rPr lang="cs-CZ" dirty="0"/>
              <a:t> – </a:t>
            </a:r>
            <a:r>
              <a:rPr lang="cs-CZ" i="1" dirty="0" err="1"/>
              <a:t>Malceva</a:t>
            </a:r>
            <a:r>
              <a:rPr lang="cs-CZ" dirty="0"/>
              <a:t>, které u nás lze zapsat do matriky, tyto varianty jsou však v češtině nesklonné. V běžných textech se proto doporučuje užívat podoby přechýlené podle české mluvnice (</a:t>
            </a:r>
            <a:r>
              <a:rPr lang="cs-CZ" i="1" dirty="0" err="1"/>
              <a:t>Malcevová</a:t>
            </a:r>
            <a:r>
              <a:rPr lang="cs-CZ" dirty="0"/>
              <a:t>), které je možné skloňovat (srov. </a:t>
            </a:r>
            <a:r>
              <a:rPr lang="cs-CZ" dirty="0">
                <a:hlinkClick r:id="rId2"/>
              </a:rPr>
              <a:t>bod 1.2</a:t>
            </a:r>
            <a:r>
              <a:rPr lang="cs-CZ" dirty="0"/>
              <a:t>): </a:t>
            </a:r>
            <a:r>
              <a:rPr lang="cs-CZ" i="1" dirty="0" err="1"/>
              <a:t>Mladenov</a:t>
            </a:r>
            <a:r>
              <a:rPr lang="cs-CZ" dirty="0"/>
              <a:t> – </a:t>
            </a:r>
            <a:r>
              <a:rPr lang="cs-CZ" i="1" dirty="0" err="1"/>
              <a:t>Mladenovová</a:t>
            </a:r>
            <a:r>
              <a:rPr lang="cs-CZ" dirty="0"/>
              <a:t> i </a:t>
            </a:r>
            <a:r>
              <a:rPr lang="cs-CZ" i="1" dirty="0" err="1"/>
              <a:t>Mladenova</a:t>
            </a:r>
            <a:r>
              <a:rPr lang="cs-CZ" i="1" dirty="0"/>
              <a:t>, </a:t>
            </a:r>
            <a:r>
              <a:rPr lang="cs-CZ" i="1" dirty="0" err="1"/>
              <a:t>Zajcev</a:t>
            </a:r>
            <a:r>
              <a:rPr lang="cs-CZ" dirty="0"/>
              <a:t> – </a:t>
            </a:r>
            <a:r>
              <a:rPr lang="cs-CZ" i="1" dirty="0" err="1"/>
              <a:t>Zajcevová</a:t>
            </a:r>
            <a:r>
              <a:rPr lang="cs-CZ" dirty="0"/>
              <a:t> i </a:t>
            </a:r>
            <a:r>
              <a:rPr lang="cs-CZ" i="1" dirty="0" err="1"/>
              <a:t>Zajceva</a:t>
            </a:r>
            <a:r>
              <a:rPr lang="cs-CZ" i="1" dirty="0"/>
              <a:t>, </a:t>
            </a:r>
            <a:r>
              <a:rPr lang="cs-CZ" i="1" dirty="0" err="1"/>
              <a:t>Voronin</a:t>
            </a:r>
            <a:r>
              <a:rPr lang="cs-CZ" dirty="0"/>
              <a:t> – </a:t>
            </a:r>
            <a:r>
              <a:rPr lang="cs-CZ" i="1" dirty="0" err="1"/>
              <a:t>Voroninová</a:t>
            </a:r>
            <a:r>
              <a:rPr lang="cs-CZ" dirty="0"/>
              <a:t> i </a:t>
            </a:r>
            <a:r>
              <a:rPr lang="cs-CZ" i="1" dirty="0" err="1"/>
              <a:t>Voronina</a:t>
            </a:r>
            <a:r>
              <a:rPr lang="cs-CZ" dirty="0"/>
              <a:t>. Podoby typu </a:t>
            </a:r>
            <a:r>
              <a:rPr lang="cs-CZ" i="1" dirty="0"/>
              <a:t>*</a:t>
            </a:r>
            <a:r>
              <a:rPr lang="cs-CZ" i="1" dirty="0" err="1"/>
              <a:t>Mladenová</a:t>
            </a:r>
            <a:r>
              <a:rPr lang="cs-CZ" dirty="0"/>
              <a:t> (od </a:t>
            </a:r>
            <a:r>
              <a:rPr lang="cs-CZ" i="1" dirty="0" err="1"/>
              <a:t>Mladenov</a:t>
            </a:r>
            <a:r>
              <a:rPr lang="cs-CZ" dirty="0"/>
              <a:t>), </a:t>
            </a:r>
            <a:r>
              <a:rPr lang="cs-CZ" i="1" dirty="0"/>
              <a:t>*Zubová</a:t>
            </a:r>
            <a:r>
              <a:rPr lang="cs-CZ" dirty="0"/>
              <a:t> (od </a:t>
            </a:r>
            <a:r>
              <a:rPr lang="cs-CZ" i="1" dirty="0" err="1"/>
              <a:t>Zubov</a:t>
            </a:r>
            <a:r>
              <a:rPr lang="cs-CZ" dirty="0"/>
              <a:t>) jsou tedy utvořeny nenáležitě, odpovídaly by mužským jménům </a:t>
            </a:r>
            <a:r>
              <a:rPr lang="cs-CZ" i="1" dirty="0"/>
              <a:t>Mladen, Zub</a:t>
            </a:r>
            <a:r>
              <a:rPr lang="cs-CZ" dirty="0"/>
              <a:t>. (citována IJP)</a:t>
            </a:r>
          </a:p>
        </p:txBody>
      </p:sp>
    </p:spTree>
    <p:extLst>
      <p:ext uri="{BB962C8B-B14F-4D97-AF65-F5344CB8AC3E}">
        <p14:creationId xmlns:p14="http://schemas.microsoft.com/office/powerpoint/2010/main" val="1116843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2001 zákon o podobě ženských příjmení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Příjmení žen se tvoří </a:t>
            </a:r>
            <a:r>
              <a:rPr lang="cs-CZ" b="1" dirty="0"/>
              <a:t>v souladu s pravidly české mluvnice</a:t>
            </a:r>
            <a:r>
              <a:rPr lang="cs-CZ" dirty="0"/>
              <a:t> ... příjmení v mužském tvaru jsou posuzovány jako změna příjmení.</a:t>
            </a:r>
          </a:p>
          <a:p>
            <a:r>
              <a:rPr lang="cs-CZ" dirty="0">
                <a:hlinkClick r:id="rId2"/>
              </a:rPr>
              <a:t>www.mvcr.cz/clanek/jmena-a-prijmeni-zenska-prijmeni.aspx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Miloslava Knappová</a:t>
            </a:r>
          </a:p>
          <a:p>
            <a:pPr marL="0" indent="0">
              <a:buNone/>
            </a:pPr>
            <a:r>
              <a:rPr lang="cs-CZ" b="1" dirty="0"/>
              <a:t>K jazykovým a právním aspektům přechylování příjmení v češtině. </a:t>
            </a:r>
          </a:p>
          <a:p>
            <a:pPr marL="0" indent="0">
              <a:buNone/>
            </a:pPr>
            <a:r>
              <a:rPr lang="cs-CZ" i="1" dirty="0"/>
              <a:t>Naše řeč </a:t>
            </a:r>
            <a:r>
              <a:rPr lang="cs-CZ" dirty="0"/>
              <a:t>86</a:t>
            </a:r>
            <a:r>
              <a:rPr lang="cs-CZ" i="1" dirty="0"/>
              <a:t>, </a:t>
            </a:r>
            <a:r>
              <a:rPr lang="cs-CZ" dirty="0"/>
              <a:t>2003, č. 3, s. 113–119. </a:t>
            </a:r>
            <a:endParaRPr lang="cs-CZ" i="1" dirty="0"/>
          </a:p>
          <a:p>
            <a:r>
              <a:rPr lang="cs-CZ" dirty="0">
                <a:hlinkClick r:id="rId3"/>
              </a:rPr>
              <a:t>http://nase-rec.ujc.cas.cz/archiv.php?art=7728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38654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Na jedné straně se žádá odlišení ženských protějšků, brojí se proti generickému maskulinu, na druhé straně se brojí proti – </a:t>
            </a:r>
            <a:r>
              <a:rPr lang="cs-CZ" dirty="0" err="1"/>
              <a:t>ová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Genderová lingvistika – sleduje  rozdíly ve vyjadřování M vs. F</a:t>
            </a:r>
          </a:p>
          <a:p>
            <a:r>
              <a:rPr lang="cs-CZ" i="1" dirty="0"/>
              <a:t>mateřská dovolená </a:t>
            </a:r>
            <a:r>
              <a:rPr lang="cs-CZ" dirty="0"/>
              <a:t>…dnes: </a:t>
            </a:r>
            <a:r>
              <a:rPr lang="cs-CZ" i="1" dirty="0"/>
              <a:t>rodičovská</a:t>
            </a:r>
            <a:r>
              <a:rPr lang="cs-CZ" dirty="0"/>
              <a:t> atd. </a:t>
            </a:r>
          </a:p>
          <a:p>
            <a:r>
              <a:rPr lang="cs-CZ" i="1" dirty="0"/>
              <a:t>V pražských tramvajích zasahovali revizoři </a:t>
            </a:r>
            <a:r>
              <a:rPr lang="cs-CZ" dirty="0"/>
              <a:t>(proběhla revize)</a:t>
            </a:r>
          </a:p>
          <a:p>
            <a:r>
              <a:rPr lang="cs-CZ" i="1" dirty="0"/>
              <a:t>Pro školáky začal školní rok </a:t>
            </a:r>
            <a:r>
              <a:rPr lang="cs-CZ" dirty="0"/>
              <a:t>(školáky a školačky x Začal školní rok)</a:t>
            </a:r>
          </a:p>
          <a:p>
            <a:pPr marL="0" indent="0">
              <a:buNone/>
            </a:pPr>
            <a:r>
              <a:rPr lang="cs-CZ" dirty="0"/>
              <a:t>   vs. </a:t>
            </a:r>
          </a:p>
          <a:p>
            <a:pPr marL="0" indent="0">
              <a:buNone/>
            </a:pPr>
            <a:r>
              <a:rPr lang="cs-CZ" i="1" dirty="0"/>
              <a:t>Šéfka firmy </a:t>
            </a:r>
            <a:r>
              <a:rPr lang="cs-CZ" i="1" dirty="0" err="1"/>
              <a:t>l´Oreal</a:t>
            </a:r>
            <a:r>
              <a:rPr lang="cs-CZ" i="1" dirty="0"/>
              <a:t> je nejbohatším Evropanem/Evropankou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i="1" dirty="0"/>
              <a:t>Zemřel/a nejstarší pasažér/</a:t>
            </a:r>
            <a:r>
              <a:rPr lang="cs-CZ" i="1" dirty="0" err="1"/>
              <a:t>ka</a:t>
            </a:r>
            <a:r>
              <a:rPr lang="cs-CZ" i="1" dirty="0"/>
              <a:t> </a:t>
            </a:r>
            <a:r>
              <a:rPr lang="cs-CZ" i="1" dirty="0" err="1"/>
              <a:t>Titanicu</a:t>
            </a:r>
            <a:r>
              <a:rPr lang="cs-CZ" i="1" dirty="0"/>
              <a:t>. </a:t>
            </a:r>
          </a:p>
          <a:p>
            <a:pPr marL="0" indent="0">
              <a:buNone/>
            </a:pPr>
            <a:r>
              <a:rPr lang="cs-CZ" i="1" dirty="0"/>
              <a:t>Eva Dvořáková se stala milióntým zákazníkem Terna. </a:t>
            </a:r>
          </a:p>
        </p:txBody>
      </p:sp>
    </p:spTree>
    <p:extLst>
      <p:ext uri="{BB962C8B-B14F-4D97-AF65-F5344CB8AC3E}">
        <p14:creationId xmlns:p14="http://schemas.microsoft.com/office/powerpoint/2010/main" val="17808145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Asociační testy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Ředitel, expert, poslanec, šéf…</a:t>
            </a:r>
          </a:p>
          <a:p>
            <a:r>
              <a:rPr lang="cs-CZ" dirty="0"/>
              <a:t>Student, divák, volič …obojí </a:t>
            </a:r>
          </a:p>
        </p:txBody>
      </p:sp>
    </p:spTree>
    <p:extLst>
      <p:ext uri="{BB962C8B-B14F-4D97-AF65-F5344CB8AC3E}">
        <p14:creationId xmlns:p14="http://schemas.microsoft.com/office/powerpoint/2010/main" val="42098802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 historie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Přechylování ženských příjmení má v češtině dlouhou tradici. Z 15. a 16. století pocházejí jména jako Uršila Silvestrova, </a:t>
            </a:r>
            <a:r>
              <a:rPr lang="cs-CZ" dirty="0" err="1"/>
              <a:t>Waclawa</a:t>
            </a:r>
            <a:r>
              <a:rPr lang="cs-CZ" dirty="0"/>
              <a:t> </a:t>
            </a:r>
            <a:r>
              <a:rPr lang="cs-CZ" dirty="0" err="1"/>
              <a:t>Ssvehlowa</a:t>
            </a:r>
            <a:r>
              <a:rPr lang="cs-CZ" dirty="0"/>
              <a:t>; </a:t>
            </a:r>
          </a:p>
          <a:p>
            <a:r>
              <a:rPr lang="cs-CZ" dirty="0"/>
              <a:t>kromě zakončení –</a:t>
            </a:r>
            <a:r>
              <a:rPr lang="cs-CZ" dirty="0" err="1"/>
              <a:t>ová</a:t>
            </a:r>
            <a:r>
              <a:rPr lang="cs-CZ" dirty="0"/>
              <a:t> se vyskytovaly i jiné způsoby přechylování: Anna </a:t>
            </a:r>
            <a:r>
              <a:rPr lang="cs-CZ" dirty="0" err="1"/>
              <a:t>Veselička</a:t>
            </a:r>
            <a:r>
              <a:rPr lang="cs-CZ" dirty="0"/>
              <a:t>, Kateřina </a:t>
            </a:r>
            <a:r>
              <a:rPr lang="cs-CZ" dirty="0" err="1"/>
              <a:t>Fenculka</a:t>
            </a:r>
            <a:r>
              <a:rPr lang="cs-CZ" dirty="0"/>
              <a:t>, Anna </a:t>
            </a:r>
            <a:r>
              <a:rPr lang="cs-CZ" dirty="0" err="1"/>
              <a:t>Kozlowa</a:t>
            </a:r>
            <a:r>
              <a:rPr lang="cs-CZ" dirty="0"/>
              <a:t> čili </a:t>
            </a:r>
            <a:r>
              <a:rPr lang="cs-CZ" dirty="0" err="1"/>
              <a:t>Kozliczye</a:t>
            </a:r>
            <a:r>
              <a:rPr lang="cs-CZ" dirty="0"/>
              <a:t>. </a:t>
            </a:r>
          </a:p>
          <a:p>
            <a:r>
              <a:rPr lang="cs-CZ" dirty="0"/>
              <a:t>Kromě přechýlených podob bylo možné u žen užívat i různých přízvisek: Anna </a:t>
            </a:r>
            <a:r>
              <a:rPr lang="cs-CZ" dirty="0" err="1"/>
              <a:t>dicta</a:t>
            </a:r>
            <a:r>
              <a:rPr lang="cs-CZ" dirty="0"/>
              <a:t> Tetka (</a:t>
            </a:r>
            <a:r>
              <a:rPr lang="cs-CZ" dirty="0" err="1"/>
              <a:t>dicta</a:t>
            </a:r>
            <a:r>
              <a:rPr lang="cs-CZ" dirty="0"/>
              <a:t> = řečená), </a:t>
            </a:r>
            <a:r>
              <a:rPr lang="cs-CZ" dirty="0" err="1"/>
              <a:t>Margaretha</a:t>
            </a:r>
            <a:r>
              <a:rPr lang="cs-CZ" dirty="0"/>
              <a:t> </a:t>
            </a:r>
            <a:r>
              <a:rPr lang="cs-CZ" dirty="0" err="1"/>
              <a:t>dicta</a:t>
            </a:r>
            <a:r>
              <a:rPr lang="cs-CZ" dirty="0"/>
              <a:t> </a:t>
            </a:r>
            <a:r>
              <a:rPr lang="cs-CZ" dirty="0" err="1"/>
              <a:t>Holubiczka</a:t>
            </a:r>
            <a:r>
              <a:rPr lang="cs-CZ" dirty="0"/>
              <a:t> nebo opisů: Anna, Zikmunda </a:t>
            </a:r>
            <a:r>
              <a:rPr lang="cs-CZ" dirty="0" err="1"/>
              <a:t>Kunáče</a:t>
            </a:r>
            <a:r>
              <a:rPr lang="cs-CZ" dirty="0"/>
              <a:t>, jinak Zoubka,  manželka.</a:t>
            </a:r>
          </a:p>
        </p:txBody>
      </p:sp>
    </p:spTree>
    <p:extLst>
      <p:ext uri="{BB962C8B-B14F-4D97-AF65-F5344CB8AC3E}">
        <p14:creationId xmlns:p14="http://schemas.microsoft.com/office/powerpoint/2010/main" val="27693861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Gramaticky nesprávné věty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Přijel Obama s Obama. </a:t>
            </a:r>
          </a:p>
        </p:txBody>
      </p:sp>
    </p:spTree>
    <p:extLst>
      <p:ext uri="{BB962C8B-B14F-4D97-AF65-F5344CB8AC3E}">
        <p14:creationId xmlns:p14="http://schemas.microsoft.com/office/powerpoint/2010/main" val="13291081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Např. v textu o maďarské režisérce, která se jmenuje </a:t>
            </a:r>
            <a:r>
              <a:rPr lang="cs-CZ" dirty="0" err="1"/>
              <a:t>Márta</a:t>
            </a:r>
            <a:r>
              <a:rPr lang="cs-CZ" dirty="0"/>
              <a:t> </a:t>
            </a:r>
            <a:r>
              <a:rPr lang="cs-CZ" dirty="0" err="1"/>
              <a:t>Mészáros</a:t>
            </a:r>
            <a:r>
              <a:rPr lang="cs-CZ" dirty="0"/>
              <a:t>, by zřejmě neobvykle působilo spojení: filmy </a:t>
            </a:r>
            <a:r>
              <a:rPr lang="cs-CZ" dirty="0" err="1"/>
              <a:t>Mészáros</a:t>
            </a:r>
            <a:r>
              <a:rPr lang="cs-CZ" dirty="0"/>
              <a:t>.</a:t>
            </a:r>
          </a:p>
          <a:p>
            <a:r>
              <a:rPr lang="cs-CZ" dirty="0"/>
              <a:t>Proto lze použít filmy </a:t>
            </a:r>
            <a:r>
              <a:rPr lang="cs-CZ" dirty="0" err="1"/>
              <a:t>Márty</a:t>
            </a:r>
            <a:r>
              <a:rPr lang="cs-CZ" dirty="0"/>
              <a:t> </a:t>
            </a:r>
            <a:r>
              <a:rPr lang="cs-CZ" dirty="0" err="1"/>
              <a:t>Mészáros</a:t>
            </a:r>
            <a:r>
              <a:rPr lang="cs-CZ" dirty="0"/>
              <a:t> nebo filmy režisérky </a:t>
            </a:r>
            <a:r>
              <a:rPr lang="cs-CZ" dirty="0" err="1"/>
              <a:t>Mészáros</a:t>
            </a:r>
            <a:r>
              <a:rPr lang="cs-CZ" dirty="0"/>
              <a:t>; filmy </a:t>
            </a:r>
            <a:r>
              <a:rPr lang="cs-CZ" dirty="0" err="1"/>
              <a:t>Mészárosové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268735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děti žijící v zahraničí mají příjmení po matce, pak je získávají včetně podoby s -</a:t>
            </a:r>
            <a:r>
              <a:rPr lang="cs-CZ" dirty="0" err="1"/>
              <a:t>ová</a:t>
            </a:r>
            <a:r>
              <a:rPr lang="cs-CZ" dirty="0"/>
              <a:t>. Příkladem k tomu může být jméno syna české modelky Karolíny Kurkové, která žije dlouhodobě v New Yorku. Její manžel se jmenuje </a:t>
            </a:r>
            <a:r>
              <a:rPr lang="cs-CZ" dirty="0" err="1"/>
              <a:t>Archie</a:t>
            </a:r>
            <a:r>
              <a:rPr lang="cs-CZ" dirty="0"/>
              <a:t> </a:t>
            </a:r>
            <a:r>
              <a:rPr lang="cs-CZ" dirty="0" err="1"/>
              <a:t>Drury</a:t>
            </a:r>
            <a:r>
              <a:rPr lang="cs-CZ" dirty="0"/>
              <a:t>. </a:t>
            </a:r>
          </a:p>
          <a:p>
            <a:r>
              <a:rPr lang="cs-CZ" dirty="0"/>
              <a:t>Jejich syn má dvě rodná jména </a:t>
            </a:r>
            <a:r>
              <a:rPr lang="cs-CZ" dirty="0" err="1"/>
              <a:t>Noah</a:t>
            </a:r>
            <a:r>
              <a:rPr lang="cs-CZ" dirty="0"/>
              <a:t> a </a:t>
            </a:r>
            <a:r>
              <a:rPr lang="cs-CZ" dirty="0" err="1"/>
              <a:t>Lee</a:t>
            </a:r>
            <a:r>
              <a:rPr lang="cs-CZ" dirty="0"/>
              <a:t> a příjmení po otci i po matce; jeho celé jméno tedy zní </a:t>
            </a:r>
            <a:r>
              <a:rPr lang="cs-CZ" dirty="0" err="1"/>
              <a:t>Noah</a:t>
            </a:r>
            <a:r>
              <a:rPr lang="cs-CZ" dirty="0"/>
              <a:t> </a:t>
            </a:r>
            <a:r>
              <a:rPr lang="cs-CZ" dirty="0" err="1"/>
              <a:t>Lee</a:t>
            </a:r>
            <a:r>
              <a:rPr lang="cs-CZ" dirty="0"/>
              <a:t> </a:t>
            </a:r>
            <a:r>
              <a:rPr lang="cs-CZ" dirty="0" err="1"/>
              <a:t>Drury</a:t>
            </a:r>
            <a:r>
              <a:rPr lang="cs-CZ" dirty="0"/>
              <a:t>-Kurkova. </a:t>
            </a:r>
          </a:p>
          <a:p>
            <a:r>
              <a:rPr lang="cs-CZ" dirty="0"/>
              <a:t>https://www.idnes.cz/revue/modelky/karolina-kurkova-syn-noah-lee-drury-kurkova.A151203_085909_missamodelky_zar</a:t>
            </a:r>
          </a:p>
        </p:txBody>
      </p:sp>
    </p:spTree>
    <p:extLst>
      <p:ext uri="{BB962C8B-B14F-4D97-AF65-F5344CB8AC3E}">
        <p14:creationId xmlns:p14="http://schemas.microsoft.com/office/powerpoint/2010/main" val="32214786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George Sandová</a:t>
            </a:r>
          </a:p>
          <a:p>
            <a:r>
              <a:rPr lang="cs-CZ" dirty="0"/>
              <a:t>vietnamská jména</a:t>
            </a:r>
          </a:p>
          <a:p>
            <a:r>
              <a:rPr lang="cs-CZ" dirty="0"/>
              <a:t>Talent roku, nejlepší album, nahrávka i píseň. Všechny čtyři hlavní sošky letošních cen </a:t>
            </a:r>
            <a:r>
              <a:rPr lang="cs-CZ" dirty="0" err="1"/>
              <a:t>Grammy</a:t>
            </a:r>
            <a:r>
              <a:rPr lang="cs-CZ" dirty="0"/>
              <a:t> získala </a:t>
            </a:r>
            <a:r>
              <a:rPr lang="cs-CZ" b="1" dirty="0" err="1"/>
              <a:t>Billie</a:t>
            </a:r>
            <a:r>
              <a:rPr lang="cs-CZ" b="1" dirty="0"/>
              <a:t> </a:t>
            </a:r>
            <a:r>
              <a:rPr lang="cs-CZ" b="1" dirty="0" err="1"/>
              <a:t>Eilish</a:t>
            </a:r>
            <a:r>
              <a:rPr lang="cs-CZ" dirty="0"/>
              <a:t>. </a:t>
            </a:r>
          </a:p>
          <a:p>
            <a:r>
              <a:rPr lang="cs-CZ" dirty="0"/>
              <a:t>Na ČT skloňovali, měli – </a:t>
            </a:r>
            <a:r>
              <a:rPr lang="cs-CZ" dirty="0" err="1"/>
              <a:t>ová</a:t>
            </a:r>
            <a:r>
              <a:rPr lang="cs-CZ" dirty="0"/>
              <a:t>, pak opravili, protože to není správně. Je to druhé jméno křestní, pak </a:t>
            </a:r>
            <a:r>
              <a:rPr lang="cs-CZ"/>
              <a:t>má příjmení. </a:t>
            </a:r>
            <a:endParaRPr lang="cs-CZ" dirty="0"/>
          </a:p>
          <a:p>
            <a:endParaRPr lang="cs-CZ" dirty="0"/>
          </a:p>
          <a:p>
            <a:r>
              <a:rPr lang="cs-CZ" dirty="0"/>
              <a:t>Udílení </a:t>
            </a:r>
            <a:r>
              <a:rPr lang="cs-CZ" i="1" dirty="0"/>
              <a:t>cen </a:t>
            </a:r>
            <a:r>
              <a:rPr lang="cs-CZ" i="1" dirty="0" err="1"/>
              <a:t>Grammy</a:t>
            </a:r>
            <a:r>
              <a:rPr lang="cs-CZ" dirty="0"/>
              <a:t> ovládla zpěvačka </a:t>
            </a:r>
            <a:r>
              <a:rPr lang="cs-CZ" dirty="0" err="1"/>
              <a:t>Billie</a:t>
            </a:r>
            <a:r>
              <a:rPr lang="cs-CZ" dirty="0"/>
              <a:t> </a:t>
            </a:r>
            <a:r>
              <a:rPr lang="cs-CZ" dirty="0" err="1"/>
              <a:t>Eilishová</a:t>
            </a:r>
            <a:r>
              <a:rPr lang="cs-CZ" dirty="0"/>
              <a:t> ... 27. 1. 2020 (</a:t>
            </a:r>
            <a:r>
              <a:rPr lang="cs-CZ" i="1" dirty="0">
                <a:hlinkClick r:id="rId2"/>
              </a:rPr>
              <a:t>czech.shafaqna.com </a:t>
            </a:r>
            <a:r>
              <a:rPr lang="cs-CZ" i="1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75585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 Jazykové poradny Ústavu pro jazyk český AV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prvním pádě respektovat nepřechýlenou podobu, v dalších pádech přechylovat, tedy např.: Ivana Tykač, Ivany </a:t>
            </a:r>
            <a:r>
              <a:rPr lang="cs-CZ" dirty="0" err="1"/>
              <a:t>Tykačové</a:t>
            </a:r>
            <a:r>
              <a:rPr lang="cs-CZ" dirty="0"/>
              <a:t>, Ivaně </a:t>
            </a:r>
            <a:r>
              <a:rPr lang="cs-CZ" dirty="0" err="1"/>
              <a:t>Tykačové</a:t>
            </a:r>
            <a:r>
              <a:rPr lang="cs-CZ" dirty="0"/>
              <a:t>; Ema Smetana, Emy Smetanové, Emě Smetanové atd.</a:t>
            </a:r>
          </a:p>
          <a:p>
            <a:r>
              <a:rPr lang="cs-CZ" b="1" dirty="0"/>
              <a:t>Tykač tu chtěla kampus, o kolejích pro studenty sní i </a:t>
            </a:r>
            <a:r>
              <a:rPr lang="cs-CZ" b="1" dirty="0" err="1"/>
              <a:t>Babiš</a:t>
            </a:r>
            <a:r>
              <a:rPr lang="cs-CZ" b="1" dirty="0"/>
              <a:t>. Kasárna ale dál chátrají (Aktuálně.cz, 1. 6. 2020; ad Ivana Tykač)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40569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Příručka </a:t>
            </a:r>
            <a:r>
              <a:rPr lang="cs-CZ" i="1" dirty="0"/>
              <a:t>Kultura </a:t>
            </a:r>
            <a:r>
              <a:rPr lang="cs-CZ" i="1" dirty="0" err="1"/>
              <a:t>genderově</a:t>
            </a:r>
            <a:r>
              <a:rPr lang="cs-CZ" i="1" dirty="0"/>
              <a:t> vyváženého vyjadřování</a:t>
            </a:r>
            <a:r>
              <a:rPr lang="cs-CZ" dirty="0"/>
              <a:t>, </a:t>
            </a:r>
            <a:r>
              <a:rPr lang="cs-CZ" b="1" dirty="0"/>
              <a:t>MŠMT</a:t>
            </a:r>
            <a:r>
              <a:rPr lang="cs-CZ" dirty="0"/>
              <a:t> 2010</a:t>
            </a:r>
          </a:p>
        </p:txBody>
      </p:sp>
    </p:spTree>
    <p:extLst>
      <p:ext uri="{BB962C8B-B14F-4D97-AF65-F5344CB8AC3E}">
        <p14:creationId xmlns:p14="http://schemas.microsoft.com/office/powerpoint/2010/main" val="2480607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Slovotvorným formantem(sufixem) z mužských tvarů jmen; skloňovací přípona.</a:t>
            </a:r>
          </a:p>
          <a:p>
            <a:r>
              <a:rPr lang="cs-CZ" dirty="0"/>
              <a:t>Učitel/</a:t>
            </a:r>
            <a:r>
              <a:rPr lang="cs-CZ" dirty="0" err="1"/>
              <a:t>ka</a:t>
            </a:r>
            <a:endParaRPr lang="cs-CZ" dirty="0"/>
          </a:p>
          <a:p>
            <a:r>
              <a:rPr lang="cs-CZ" dirty="0" err="1"/>
              <a:t>Jezd</a:t>
            </a:r>
            <a:r>
              <a:rPr lang="cs-CZ" dirty="0"/>
              <a:t>/</a:t>
            </a:r>
            <a:r>
              <a:rPr lang="cs-CZ" dirty="0" err="1"/>
              <a:t>ec</a:t>
            </a:r>
            <a:r>
              <a:rPr lang="cs-CZ" dirty="0"/>
              <a:t>/</a:t>
            </a:r>
            <a:r>
              <a:rPr lang="cs-CZ" dirty="0" err="1"/>
              <a:t>kyně</a:t>
            </a:r>
            <a:r>
              <a:rPr lang="cs-CZ" dirty="0"/>
              <a:t> </a:t>
            </a:r>
          </a:p>
          <a:p>
            <a:r>
              <a:rPr lang="cs-CZ" dirty="0"/>
              <a:t>Přítel </a:t>
            </a:r>
          </a:p>
          <a:p>
            <a:r>
              <a:rPr lang="cs-CZ" dirty="0"/>
              <a:t>Ctitel </a:t>
            </a:r>
          </a:p>
          <a:p>
            <a:r>
              <a:rPr lang="cs-CZ" dirty="0"/>
              <a:t>Novák</a:t>
            </a:r>
          </a:p>
          <a:p>
            <a:r>
              <a:rPr lang="cs-CZ" dirty="0"/>
              <a:t>Brňan </a:t>
            </a:r>
          </a:p>
        </p:txBody>
      </p:sp>
    </p:spTree>
    <p:extLst>
      <p:ext uri="{BB962C8B-B14F-4D97-AF65-F5344CB8AC3E}">
        <p14:creationId xmlns:p14="http://schemas.microsoft.com/office/powerpoint/2010/main" val="4284761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Ženské pohlaví východiskem pro tvoření mužských protějšků:</a:t>
            </a:r>
          </a:p>
          <a:p>
            <a:pPr marL="0" indent="0">
              <a:buNone/>
            </a:pPr>
            <a:r>
              <a:rPr lang="cs-CZ" dirty="0"/>
              <a:t>u některých zvířat</a:t>
            </a:r>
          </a:p>
          <a:p>
            <a:pPr marL="0" indent="0">
              <a:buNone/>
            </a:pPr>
            <a:r>
              <a:rPr lang="cs-CZ" dirty="0"/>
              <a:t>Husa (houser)</a:t>
            </a:r>
          </a:p>
          <a:p>
            <a:pPr marL="0" indent="0">
              <a:buNone/>
            </a:pPr>
            <a:r>
              <a:rPr lang="cs-CZ" dirty="0"/>
              <a:t>Liška (lišák)</a:t>
            </a:r>
          </a:p>
          <a:p>
            <a:pPr marL="0" indent="0">
              <a:buNone/>
            </a:pPr>
            <a:r>
              <a:rPr lang="cs-CZ" dirty="0"/>
              <a:t>koza (kozel)</a:t>
            </a:r>
          </a:p>
          <a:p>
            <a:pPr marL="0" indent="0">
              <a:buNone/>
            </a:pPr>
            <a:r>
              <a:rPr lang="cs-CZ" dirty="0"/>
              <a:t>X </a:t>
            </a:r>
          </a:p>
          <a:p>
            <a:pPr marL="0" indent="0">
              <a:buNone/>
            </a:pPr>
            <a:r>
              <a:rPr lang="cs-CZ" dirty="0"/>
              <a:t>hraboš, vrabec; ten koala medvídkovitý</a:t>
            </a:r>
          </a:p>
          <a:p>
            <a:pPr marL="0" indent="0">
              <a:buNone/>
            </a:pPr>
            <a:r>
              <a:rPr lang="cs-CZ" dirty="0"/>
              <a:t>Různé základy: jelen – srna; nejde o přechylování; jsou to rozdílná slova</a:t>
            </a:r>
          </a:p>
          <a:p>
            <a:pPr marL="0" indent="0">
              <a:buNone/>
            </a:pPr>
            <a:r>
              <a:rPr lang="cs-CZ" dirty="0"/>
              <a:t>Vlastnosti: pitomec, opilec, hlupák, lenoch (tzv. jména vespolná)</a:t>
            </a:r>
          </a:p>
        </p:txBody>
      </p:sp>
    </p:spTree>
    <p:extLst>
      <p:ext uri="{BB962C8B-B14F-4D97-AF65-F5344CB8AC3E}">
        <p14:creationId xmlns:p14="http://schemas.microsoft.com/office/powerpoint/2010/main" val="3352262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kosmetička                                              </a:t>
            </a:r>
          </a:p>
          <a:p>
            <a:r>
              <a:rPr lang="cs-CZ" dirty="0"/>
              <a:t>hosteska</a:t>
            </a:r>
          </a:p>
          <a:p>
            <a:r>
              <a:rPr lang="cs-CZ" dirty="0"/>
              <a:t>letuška</a:t>
            </a:r>
          </a:p>
          <a:p>
            <a:r>
              <a:rPr lang="cs-CZ" dirty="0"/>
              <a:t>švadlena</a:t>
            </a:r>
          </a:p>
          <a:p>
            <a:r>
              <a:rPr lang="cs-CZ" dirty="0"/>
              <a:t>pradlena </a:t>
            </a:r>
          </a:p>
          <a:p>
            <a:r>
              <a:rPr lang="cs-CZ" dirty="0"/>
              <a:t>pokojská </a:t>
            </a:r>
          </a:p>
          <a:p>
            <a:r>
              <a:rPr lang="cs-CZ" dirty="0"/>
              <a:t> chůva</a:t>
            </a:r>
          </a:p>
          <a:p>
            <a:r>
              <a:rPr lang="cs-CZ" dirty="0"/>
              <a:t>rosnička</a:t>
            </a:r>
          </a:p>
          <a:p>
            <a:pPr marL="0" indent="0">
              <a:buNone/>
            </a:pPr>
            <a:r>
              <a:rPr lang="cs-CZ" dirty="0"/>
              <a:t>vs. (ministr, velvyslanec, rada atd.), </a:t>
            </a:r>
            <a:r>
              <a:rPr lang="cs-CZ" b="1" dirty="0"/>
              <a:t>myslivec</a:t>
            </a:r>
            <a:r>
              <a:rPr lang="cs-CZ" dirty="0"/>
              <a:t>, hutník, montér, horník, fyzik, chemik, </a:t>
            </a:r>
            <a:r>
              <a:rPr lang="cs-CZ" b="1" dirty="0"/>
              <a:t>lídr; </a:t>
            </a:r>
            <a:r>
              <a:rPr lang="cs-CZ" dirty="0"/>
              <a:t>hypochondr, flamendr</a:t>
            </a:r>
          </a:p>
          <a:p>
            <a:pPr marL="0" indent="0">
              <a:buNone/>
            </a:pPr>
            <a:r>
              <a:rPr lang="cs-CZ" i="1" dirty="0"/>
              <a:t>Učitelství vnímám jako poslání, říká </a:t>
            </a:r>
            <a:r>
              <a:rPr lang="cs-CZ" i="1" dirty="0" err="1"/>
              <a:t>lídryně</a:t>
            </a:r>
            <a:r>
              <a:rPr lang="cs-CZ" i="1" dirty="0"/>
              <a:t> Zelených </a:t>
            </a:r>
            <a:r>
              <a:rPr lang="cs-CZ" dirty="0"/>
              <a:t>(volební noviny, 11. 10. 2017)</a:t>
            </a:r>
          </a:p>
        </p:txBody>
      </p:sp>
    </p:spTree>
    <p:extLst>
      <p:ext uri="{BB962C8B-B14F-4D97-AF65-F5344CB8AC3E}">
        <p14:creationId xmlns:p14="http://schemas.microsoft.com/office/powerpoint/2010/main" val="92804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V období 1947–1948  – 1. ministryně (ing.) – čs. průmyslu;</a:t>
            </a:r>
          </a:p>
          <a:p>
            <a:pPr marL="0" indent="0">
              <a:buNone/>
            </a:pPr>
            <a:r>
              <a:rPr lang="cs-CZ" dirty="0"/>
              <a:t>bylo nutné vytvořit přechýlený tvar.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 roce 2017 byla u nás jmenována 1. generálka, ale česká mluvnice ani slovníky tuto přechýlenou podobu neznaly.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/>
              <a:t>Dnes se v Mahenově divadle</a:t>
            </a:r>
            <a:r>
              <a:rPr lang="cs-CZ" i="1" baseline="30000" dirty="0"/>
              <a:t> </a:t>
            </a:r>
            <a:r>
              <a:rPr lang="cs-CZ" i="1" dirty="0"/>
              <a:t>koná veřejná generálka.</a:t>
            </a:r>
          </a:p>
          <a:p>
            <a:pPr marL="0" indent="0">
              <a:buNone/>
            </a:pPr>
            <a:r>
              <a:rPr lang="cs-CZ" i="1" dirty="0"/>
              <a:t>Třicet tisíc</a:t>
            </a:r>
            <a:r>
              <a:rPr lang="cs-CZ" i="1" baseline="30000" dirty="0"/>
              <a:t> </a:t>
            </a:r>
            <a:r>
              <a:rPr lang="cs-CZ" i="1" dirty="0"/>
              <a:t>stála generálka motoru. </a:t>
            </a:r>
          </a:p>
          <a:p>
            <a:pPr marL="0" indent="0">
              <a:buNone/>
            </a:pPr>
            <a:r>
              <a:rPr lang="cs-CZ" i="1" dirty="0"/>
              <a:t>Prezident</a:t>
            </a:r>
            <a:r>
              <a:rPr lang="cs-CZ" i="1" baseline="30000" dirty="0"/>
              <a:t> </a:t>
            </a:r>
            <a:r>
              <a:rPr lang="cs-CZ" i="1" dirty="0"/>
              <a:t>Václav Havel</a:t>
            </a:r>
            <a:r>
              <a:rPr lang="cs-CZ" i="1" baseline="30000" dirty="0"/>
              <a:t> s</a:t>
            </a:r>
            <a:r>
              <a:rPr lang="cs-CZ" i="1" dirty="0"/>
              <a:t>e setkal s generálkou Evou Burrowsovou</a:t>
            </a:r>
            <a:r>
              <a:rPr lang="cs-CZ" i="1" baseline="30000" dirty="0"/>
              <a:t>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0909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0" y="3205588"/>
            <a:ext cx="6545382" cy="1591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5870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SSČ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generálka,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-y </a:t>
            </a:r>
            <a:r>
              <a:rPr kumimoji="0" lang="cs-CZ" altLang="cs-CZ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ž hovor. </a:t>
            </a:r>
            <a:b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1. 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generální mapa 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2. 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generální zkouška (zvl. div.) 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3. 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generální oprava: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stroj po generálce; dát auto do generálky </a:t>
            </a:r>
          </a:p>
        </p:txBody>
      </p:sp>
    </p:spTree>
    <p:extLst>
      <p:ext uri="{BB962C8B-B14F-4D97-AF65-F5344CB8AC3E}">
        <p14:creationId xmlns:p14="http://schemas.microsoft.com/office/powerpoint/2010/main" val="4138834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838200" y="3816350"/>
            <a:ext cx="1841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5870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SSJČ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generálka </a:t>
            </a:r>
            <a:r>
              <a:rPr kumimoji="0" lang="cs-CZ" altLang="cs-CZ" sz="1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(zast. a ob. expr. </a:t>
            </a:r>
            <a:r>
              <a:rPr kumimoji="0" lang="cs-CZ" altLang="cs-CZ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jenerálka), -y </a:t>
            </a: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ž. (2. mn. </a:t>
            </a:r>
            <a:r>
              <a:rPr kumimoji="0" lang="cs-CZ" altLang="cs-CZ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-lek) </a:t>
            </a: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ob. </a:t>
            </a:r>
            <a:r>
              <a:rPr kumimoji="0" lang="cs-CZ" altLang="cs-CZ" sz="11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žena generála; generálová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generálka </a:t>
            </a:r>
            <a:r>
              <a:rPr kumimoji="0" lang="cs-CZ" altLang="cs-CZ" sz="1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(zast. a ob. expr. </a:t>
            </a:r>
            <a:r>
              <a:rPr kumimoji="0" lang="cs-CZ" altLang="cs-CZ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jenerálka), -y </a:t>
            </a: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ž. (2. mn. </a:t>
            </a:r>
            <a:r>
              <a:rPr kumimoji="0" lang="cs-CZ" altLang="cs-CZ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-lek) </a:t>
            </a: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ob. a slang. </a:t>
            </a:r>
            <a:br>
              <a:rPr kumimoji="0" lang="cs-CZ" altLang="cs-CZ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1. </a:t>
            </a:r>
            <a:r>
              <a:rPr kumimoji="0" lang="cs-CZ" altLang="cs-CZ" sz="18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generální mapa </a:t>
            </a:r>
            <a:br>
              <a: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2. </a:t>
            </a:r>
            <a:r>
              <a:rPr kumimoji="0" lang="cs-CZ" altLang="cs-CZ" sz="18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hlavní zkouška (zvl. divadelní) </a:t>
            </a:r>
            <a:br>
              <a: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3. </a:t>
            </a:r>
            <a:r>
              <a:rPr kumimoji="0" lang="cs-CZ" altLang="cs-CZ" sz="18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celková prohlídka a oprava (zvl. motorového vozidla): </a:t>
            </a:r>
            <a:r>
              <a: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motor po g-e; dát si provést g-u </a:t>
            </a:r>
            <a:br>
              <a: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cs-CZ" altLang="cs-CZ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4. </a:t>
            </a:r>
            <a:r>
              <a: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generálky, -lek </a:t>
            </a:r>
            <a:r>
              <a:rPr kumimoji="0" lang="cs-CZ" altLang="cs-CZ" sz="1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ž. mn. poněk. zast. hovor. </a:t>
            </a:r>
            <a:r>
              <a:rPr kumimoji="0" lang="cs-CZ" altLang="cs-CZ" sz="11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vysoké boty, holínky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497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 s přechýlenou podobou i dubletami: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Podobně např. </a:t>
            </a:r>
            <a:r>
              <a:rPr lang="cs-CZ" i="1" dirty="0"/>
              <a:t>strážník/strážmistr</a:t>
            </a:r>
            <a:r>
              <a:rPr lang="cs-CZ" dirty="0"/>
              <a:t> má náležité přechýlené podoby </a:t>
            </a:r>
            <a:r>
              <a:rPr lang="cs-CZ" i="1" dirty="0"/>
              <a:t>strážnice/</a:t>
            </a:r>
            <a:r>
              <a:rPr lang="cs-CZ" i="1" dirty="0" err="1"/>
              <a:t>strážmistryně</a:t>
            </a:r>
            <a:r>
              <a:rPr lang="cs-CZ" dirty="0"/>
              <a:t>.</a:t>
            </a:r>
          </a:p>
          <a:p>
            <a:r>
              <a:rPr lang="cs-CZ" i="1" dirty="0"/>
              <a:t>chirurg</a:t>
            </a:r>
            <a:r>
              <a:rPr lang="cs-CZ" dirty="0"/>
              <a:t>, od nějž lze vytvořit podoby </a:t>
            </a:r>
            <a:r>
              <a:rPr lang="cs-CZ" i="1" dirty="0"/>
              <a:t>chirurgyně</a:t>
            </a:r>
            <a:r>
              <a:rPr lang="cs-CZ" dirty="0"/>
              <a:t> i </a:t>
            </a:r>
            <a:r>
              <a:rPr lang="cs-CZ" i="1" dirty="0"/>
              <a:t>chiruržka</a:t>
            </a:r>
            <a:r>
              <a:rPr lang="cs-CZ" dirty="0"/>
              <a:t>, dále </a:t>
            </a:r>
            <a:r>
              <a:rPr lang="cs-CZ" i="1" dirty="0"/>
              <a:t>psychiatr</a:t>
            </a:r>
            <a:r>
              <a:rPr lang="cs-CZ" dirty="0"/>
              <a:t>, u nějž SSČ kodifikuje pouze podobu </a:t>
            </a:r>
            <a:r>
              <a:rPr lang="cs-CZ" i="1" dirty="0" err="1"/>
              <a:t>psychiatryně</a:t>
            </a:r>
            <a:r>
              <a:rPr lang="cs-CZ" dirty="0"/>
              <a:t>, NASCS však uvádí podobu </a:t>
            </a:r>
            <a:r>
              <a:rPr lang="cs-CZ" i="1" dirty="0"/>
              <a:t>psychiatrička</a:t>
            </a:r>
            <a:r>
              <a:rPr lang="cs-CZ" dirty="0"/>
              <a:t>. Obě podoby jsou v úzu běžné, neodmítali bychom ani jednu z nich.</a:t>
            </a:r>
          </a:p>
          <a:p>
            <a:r>
              <a:rPr lang="cs-CZ" dirty="0"/>
              <a:t>Podobně nejednoznačná, a tudíž patřící spíše do oblasti jazykových žertů a hříček je přechýlená podoba </a:t>
            </a:r>
            <a:r>
              <a:rPr lang="cs-CZ" i="1" dirty="0"/>
              <a:t>pokladnice</a:t>
            </a:r>
            <a:r>
              <a:rPr lang="cs-CZ" dirty="0"/>
              <a:t> od </a:t>
            </a:r>
            <a:r>
              <a:rPr lang="cs-CZ" i="1" dirty="0"/>
              <a:t>pokladník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4859435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1896</Words>
  <Application>Microsoft Office PowerPoint</Application>
  <PresentationFormat>Širokoúhlá obrazovka</PresentationFormat>
  <Paragraphs>152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Motiv Office</vt:lpstr>
      <vt:lpstr>Přechylování</vt:lpstr>
      <vt:lpstr>2001 zákon o podobě ženských příjmení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Problémy s přechýlenou podobou i dubletami:</vt:lpstr>
      <vt:lpstr>Prezentace aplikace PowerPoint</vt:lpstr>
      <vt:lpstr>Prezentace aplikace PowerPoint</vt:lpstr>
      <vt:lpstr>Prezentace aplikace PowerPoint</vt:lpstr>
      <vt:lpstr>Prezentace aplikace PowerPoint</vt:lpstr>
      <vt:lpstr>Složená ženská příjmení </vt:lpstr>
      <vt:lpstr>Jak vytvořit přechýlené příjmení?</vt:lpstr>
      <vt:lpstr>U cizinek</vt:lpstr>
      <vt:lpstr>Slovanská jména – viz IJP</vt:lpstr>
      <vt:lpstr>Prezentace aplikace PowerPoint</vt:lpstr>
      <vt:lpstr>Prezentace aplikace PowerPoint</vt:lpstr>
      <vt:lpstr>Prezentace aplikace PowerPoint</vt:lpstr>
      <vt:lpstr>Asociační testy</vt:lpstr>
      <vt:lpstr>Z historie</vt:lpstr>
      <vt:lpstr>Gramaticky nesprávné věty</vt:lpstr>
      <vt:lpstr>Prezentace aplikace PowerPoint</vt:lpstr>
      <vt:lpstr>Prezentace aplikace PowerPoint</vt:lpstr>
      <vt:lpstr>Problémy</vt:lpstr>
      <vt:lpstr>Doporučení Jazykové poradny Ústavu pro jazyk český AV ČR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Přechylování</dc:title>
  <dc:creator>Sonja</dc:creator>
  <cp:lastModifiedBy>sch0005</cp:lastModifiedBy>
  <cp:revision>32</cp:revision>
  <dcterms:created xsi:type="dcterms:W3CDTF">2017-10-11T08:56:14Z</dcterms:created>
  <dcterms:modified xsi:type="dcterms:W3CDTF">2021-03-31T21:49:15Z</dcterms:modified>
</cp:coreProperties>
</file>