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3D70-91AA-429A-BD57-1CB6792B3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78030"/>
            <a:ext cx="9288096" cy="2956718"/>
          </a:xfrm>
        </p:spPr>
        <p:txBody>
          <a:bodyPr anchor="t">
            <a:noAutofit/>
          </a:bodyPr>
          <a:lstStyle>
            <a:lvl1pPr algn="l">
              <a:defRPr sz="6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4455621"/>
            <a:ext cx="9288096" cy="143533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1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6C900-05BC-4021-B69F-2DAF974B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E227-253A-44A0-9404-1CFD8CE4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65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CF945-D70F-49C1-8CE5-5758C1166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0" y="1091381"/>
            <a:ext cx="2171700" cy="495336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DB721-04AA-4330-8045-3F2D9BB4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1381"/>
            <a:ext cx="8265340" cy="4953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8C15-991C-4C71-8DCD-DB3B3888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8CC3-5830-4EFA-B28E-1648904D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91B6-E419-4483-9B66-3C758788B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447C6A-78C3-4687-9A71-A05DBF6700DE}"/>
              </a:ext>
            </a:extLst>
          </p:cNvPr>
          <p:cNvCxnSpPr>
            <a:cxnSpLocks/>
          </p:cNvCxnSpPr>
          <p:nvPr/>
        </p:nvCxnSpPr>
        <p:spPr>
          <a:xfrm>
            <a:off x="11387805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39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8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07D-9B1D-4E2C-B38F-29C682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9127"/>
            <a:ext cx="9272260" cy="3472874"/>
          </a:xfrm>
        </p:spPr>
        <p:txBody>
          <a:bodyPr anchor="t"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C51B-B525-4032-9D08-2978D73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939" y="4572000"/>
            <a:ext cx="9272262" cy="1320801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4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9890066" cy="12942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5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84333"/>
            <a:ext cx="9949455" cy="838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57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4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8B02B-A32A-4383-BBC7-0C383390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F7E77-47E0-4F9E-9148-8D0C59C0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05A2-ECF0-4759-A17B-FDECE806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472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DD4B-5676-477E-8C52-4C1CF16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4448"/>
            <a:ext cx="3785860" cy="1554362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A3E63-EB15-4D82-BF2B-36BB030C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0" y="922689"/>
            <a:ext cx="548600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994E-BAB7-43DC-A0E4-C779CF2A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701254"/>
            <a:ext cx="3785860" cy="31677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EFAAA-1B70-42AA-ADCC-F49B581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B6CC-1C13-4F34-AC86-CCD442C8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1B638-9061-41AD-AF47-73A4AF8B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40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3C43-1676-4A29-83F9-D788ED2E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7280"/>
            <a:ext cx="3785860" cy="1559740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4A903-97C7-4349-B8CE-1BBED194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1143000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9F58-4AEB-4286-98F7-3C77AA91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697480"/>
            <a:ext cx="3785860" cy="3093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55A58-F085-4500-AF61-045B12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6470-561D-49AE-AC84-B79D483F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F2BE2-DF21-4683-9D5F-849A525F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37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447778"/>
            <a:ext cx="9922764" cy="383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5200" y="6389688"/>
            <a:ext cx="3695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40" y="6389688"/>
            <a:ext cx="4433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689CE0-64D2-447C-9C1F-872D111D8AC3}"/>
              </a:ext>
            </a:extLst>
          </p:cNvPr>
          <p:cNvCxnSpPr>
            <a:cxnSpLocks/>
          </p:cNvCxnSpPr>
          <p:nvPr/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61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64" r:id="rId6"/>
    <p:sldLayoutId id="2147483769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11C99DC-C3C5-4EBE-91DD-345109C3D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6603195-D440-6B0B-6E82-C7FD2501B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4516" y="1076635"/>
            <a:ext cx="3930256" cy="3495365"/>
          </a:xfrm>
        </p:spPr>
        <p:txBody>
          <a:bodyPr anchor="t">
            <a:normAutofit/>
          </a:bodyPr>
          <a:lstStyle/>
          <a:p>
            <a:r>
              <a:rPr lang="cs-CZ" sz="4000"/>
              <a:t>Plánování – metody, které nám pomohou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731B3F9-DF2C-4ED1-FACC-13DBD99F1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940" y="4525682"/>
            <a:ext cx="3638358" cy="1318124"/>
          </a:xfrm>
        </p:spPr>
        <p:txBody>
          <a:bodyPr anchor="b">
            <a:normAutofit/>
          </a:bodyPr>
          <a:lstStyle/>
          <a:p>
            <a:r>
              <a:rPr lang="cs-CZ" dirty="0"/>
              <a:t>Projektový management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7684" y="1186792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7D81728-3091-E5C0-76CF-55BC14EE3B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18690" r="23221" b="2"/>
          <a:stretch/>
        </p:blipFill>
        <p:spPr>
          <a:xfrm>
            <a:off x="5021196" y="1"/>
            <a:ext cx="717080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77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689CE0-64D2-447C-9C1F-872D111D8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11C99DC-C3C5-4EBE-91DD-345109C3D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6A66E1-32D8-ED56-073B-2B6D51A3D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516" y="1076635"/>
            <a:ext cx="3930256" cy="34953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cap="all"/>
              <a:t>RAM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7684" y="1186792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 descr="Obsah obrázku text, dopis&#10;&#10;Popis byl vytvořen automaticky">
            <a:extLst>
              <a:ext uri="{FF2B5EF4-FFF2-40B4-BE49-F238E27FC236}">
                <a16:creationId xmlns:a16="http://schemas.microsoft.com/office/drawing/2014/main" id="{F926FEB8-2A04-317B-4AED-C373E0257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00" y="1185205"/>
            <a:ext cx="8039100" cy="423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16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16508AF-7D4A-767B-2093-EE5E2AD36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 descr="Obsah obrázku kalendář&#10;&#10;Popis byl vytvořen automaticky">
            <a:extLst>
              <a:ext uri="{FF2B5EF4-FFF2-40B4-BE49-F238E27FC236}">
                <a16:creationId xmlns:a16="http://schemas.microsoft.com/office/drawing/2014/main" id="{363EC72F-7273-6832-E06F-D6781F3AFD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5" y="54864"/>
            <a:ext cx="11995490" cy="6748272"/>
          </a:xfrm>
        </p:spPr>
      </p:pic>
    </p:spTree>
    <p:extLst>
      <p:ext uri="{BB962C8B-B14F-4D97-AF65-F5344CB8AC3E}">
        <p14:creationId xmlns:p14="http://schemas.microsoft.com/office/powerpoint/2010/main" val="117018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40DC026F-444B-46C9-BCBE-329183BF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086717-3D9B-0F46-98AF-FC78C6A3B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10270671" cy="11887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cap="all"/>
              <a:t>WBS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0748755-DDBC-46D0-91EC-1212A8EE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525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 descr="Obsah obrázku diagram">
            <a:extLst>
              <a:ext uri="{FF2B5EF4-FFF2-40B4-BE49-F238E27FC236}">
                <a16:creationId xmlns:a16="http://schemas.microsoft.com/office/drawing/2014/main" id="{5BEF16C1-A74A-2A89-65FD-CBB3B9EE1C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3" b="2"/>
          <a:stretch/>
        </p:blipFill>
        <p:spPr>
          <a:xfrm>
            <a:off x="4043095" y="0"/>
            <a:ext cx="8148905" cy="679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22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B168A7-66FE-4359-9866-CBB841A72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F9764C-26BB-43D5-273E-039B9FF10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204" y="1091868"/>
            <a:ext cx="3785596" cy="2042160"/>
          </a:xfrm>
        </p:spPr>
        <p:txBody>
          <a:bodyPr>
            <a:normAutofit/>
          </a:bodyPr>
          <a:lstStyle/>
          <a:p>
            <a:r>
              <a:rPr lang="cs-CZ" sz="4000" dirty="0"/>
              <a:t>WBS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748755-DDBC-46D0-91EC-1212A8EE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6344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A91A8264-DE7D-B8B7-7326-50663E6B14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2" r="20231"/>
          <a:stretch/>
        </p:blipFill>
        <p:spPr>
          <a:xfrm>
            <a:off x="4171950" y="10"/>
            <a:ext cx="802005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7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8689CE0-64D2-447C-9C1F-872D111D8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511C99DC-C3C5-4EBE-91DD-345109C3D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7684" y="1186792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 descr="Obsah obrázku text, účtenka&#10;&#10;Popis byl vytvořen automaticky">
            <a:extLst>
              <a:ext uri="{FF2B5EF4-FFF2-40B4-BE49-F238E27FC236}">
                <a16:creationId xmlns:a16="http://schemas.microsoft.com/office/drawing/2014/main" id="{2420683A-851A-365F-245B-C3B996254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" r="-1" b="-1"/>
          <a:stretch/>
        </p:blipFill>
        <p:spPr>
          <a:xfrm>
            <a:off x="3990976" y="10554"/>
            <a:ext cx="8201024" cy="68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3CC783-A589-CD63-8918-71462CB3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OBS: Hierarchická organizační struktura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E542B0-E7B0-9F76-4ED8-5597B2557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Toto zobrazení ukazuje, jaké organizační jednotky budou zodpovědné za vypracování jednotlivých částí WBS. </a:t>
            </a:r>
          </a:p>
          <a:p>
            <a:r>
              <a:rPr lang="cs-CZ" dirty="0"/>
              <a:t>V podstatě odpovídá na otázky: kdo? a co?</a:t>
            </a:r>
          </a:p>
          <a:p>
            <a:pPr lvl="1"/>
            <a:r>
              <a:rPr lang="cs-CZ" dirty="0"/>
              <a:t>Vychází z WBS</a:t>
            </a:r>
          </a:p>
          <a:p>
            <a:pPr lvl="1"/>
            <a:r>
              <a:rPr lang="cs-CZ" dirty="0"/>
              <a:t>Zohledňuje organizační strukturu trvalé organizace</a:t>
            </a:r>
          </a:p>
          <a:p>
            <a:pPr lvl="1"/>
            <a:r>
              <a:rPr lang="cs-CZ" dirty="0"/>
              <a:t>Má na problém výhradně zaměřenou orientaci</a:t>
            </a:r>
          </a:p>
          <a:p>
            <a:pPr lvl="1"/>
            <a:r>
              <a:rPr lang="cs-CZ" dirty="0"/>
              <a:t>Může se v průběhu projektu dle potřeby měnit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5032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689CE0-64D2-447C-9C1F-872D111D8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11C99DC-C3C5-4EBE-91DD-345109C3D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7684" y="1186792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CA4D481-9E7C-95E0-FC41-390F0FA6F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" r="-1" b="-1"/>
          <a:stretch/>
        </p:blipFill>
        <p:spPr>
          <a:xfrm>
            <a:off x="3619501" y="0"/>
            <a:ext cx="85725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3B168A7-66FE-4359-9866-CBB841A72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748755-DDBC-46D0-91EC-1212A8EE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6344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0EB269F4-4D1C-50CC-EB5A-CF04E5B6D6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2" r="13542"/>
          <a:stretch/>
        </p:blipFill>
        <p:spPr>
          <a:xfrm>
            <a:off x="3600451" y="10"/>
            <a:ext cx="859155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5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3B168A7-66FE-4359-9866-CBB841A72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748755-DDBC-46D0-91EC-1212A8EE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6344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 descr="Obsah obrázku tabulka&#10;&#10;Popis byl vytvořen automaticky">
            <a:extLst>
              <a:ext uri="{FF2B5EF4-FFF2-40B4-BE49-F238E27FC236}">
                <a16:creationId xmlns:a16="http://schemas.microsoft.com/office/drawing/2014/main" id="{F9BC1B57-4B19-7F1B-90C4-76306A8CD0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r="24661"/>
          <a:stretch/>
        </p:blipFill>
        <p:spPr>
          <a:xfrm>
            <a:off x="3743326" y="10"/>
            <a:ext cx="8448676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7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EC20F-2C4B-BE9D-B713-627ED042D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A1AEBF-DC0A-1E9D-C9A9-379F16704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R: </a:t>
            </a:r>
            <a:r>
              <a:rPr lang="cs-CZ" dirty="0" err="1"/>
              <a:t>responsible</a:t>
            </a:r>
            <a:r>
              <a:rPr lang="cs-CZ" dirty="0"/>
              <a:t> – kdo úkol vykonává? (R)</a:t>
            </a:r>
          </a:p>
          <a:p>
            <a:r>
              <a:rPr lang="cs-CZ" dirty="0"/>
              <a:t>A: </a:t>
            </a:r>
            <a:r>
              <a:rPr lang="cs-CZ" dirty="0" err="1"/>
              <a:t>accountable</a:t>
            </a:r>
            <a:r>
              <a:rPr lang="cs-CZ" dirty="0"/>
              <a:t> – kdo je manažersky zodpovědný za výsledek? Často ho podepisuje či schvaluje, schvaluje i jen jeho části. (R, Ř, </a:t>
            </a:r>
            <a:r>
              <a:rPr lang="cs-CZ" dirty="0" err="1"/>
              <a:t>Sch</a:t>
            </a:r>
            <a:r>
              <a:rPr lang="cs-CZ" dirty="0"/>
              <a:t>)</a:t>
            </a:r>
          </a:p>
          <a:p>
            <a:r>
              <a:rPr lang="cs-CZ" dirty="0"/>
              <a:t>C: </a:t>
            </a:r>
            <a:r>
              <a:rPr lang="cs-CZ" dirty="0" err="1"/>
              <a:t>consulted</a:t>
            </a:r>
            <a:r>
              <a:rPr lang="cs-CZ" dirty="0"/>
              <a:t> – kdo může poskytnout radu či konzultaci? (K)</a:t>
            </a:r>
          </a:p>
          <a:p>
            <a:r>
              <a:rPr lang="cs-CZ" dirty="0"/>
              <a:t>I: </a:t>
            </a:r>
            <a:r>
              <a:rPr lang="cs-CZ" dirty="0" err="1"/>
              <a:t>informed</a:t>
            </a:r>
            <a:r>
              <a:rPr lang="cs-CZ" dirty="0"/>
              <a:t> – kdo má být informován o průběhu úkolu? (I)</a:t>
            </a:r>
          </a:p>
          <a:p>
            <a:r>
              <a:rPr lang="cs-CZ" dirty="0"/>
              <a:t>S: support – kdo zajišťuje podporu v průběhu realizace činnosti? (S)</a:t>
            </a:r>
          </a:p>
          <a:p>
            <a:endParaRPr lang="cs-CZ" dirty="0"/>
          </a:p>
          <a:p>
            <a:r>
              <a:rPr lang="cs-CZ" dirty="0"/>
              <a:t>RAM je sestava řádků a sloupců, jejichž prostřednictvím jsou přiřazeny projektovým úkolům ti, kteří mají schopnosti a odpovědnost pro jejich realizaci.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9403171"/>
      </p:ext>
    </p:extLst>
  </p:cSld>
  <p:clrMapOvr>
    <a:masterClrMapping/>
  </p:clrMapOvr>
</p:sld>
</file>

<file path=ppt/theme/theme1.xml><?xml version="1.0" encoding="utf-8"?>
<a:theme xmlns:a="http://schemas.openxmlformats.org/drawingml/2006/main" name="BjornVTI">
  <a:themeElements>
    <a:clrScheme name="Bjorn">
      <a:dk1>
        <a:sysClr val="windowText" lastClr="000000"/>
      </a:dk1>
      <a:lt1>
        <a:sysClr val="window" lastClr="FFFFFF"/>
      </a:lt1>
      <a:dk2>
        <a:srgbClr val="252747"/>
      </a:dk2>
      <a:lt2>
        <a:srgbClr val="ECE4E9"/>
      </a:lt2>
      <a:accent1>
        <a:srgbClr val="736EB6"/>
      </a:accent1>
      <a:accent2>
        <a:srgbClr val="AB5991"/>
      </a:accent2>
      <a:accent3>
        <a:srgbClr val="AC9F39"/>
      </a:accent3>
      <a:accent4>
        <a:srgbClr val="756029"/>
      </a:accent4>
      <a:accent5>
        <a:srgbClr val="E87850"/>
      </a:accent5>
      <a:accent6>
        <a:srgbClr val="C6922A"/>
      </a:accent6>
      <a:hlink>
        <a:srgbClr val="736EB6"/>
      </a:hlink>
      <a:folHlink>
        <a:srgbClr val="AB5991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VTI" id="{D01443FD-65CF-4AEF-9B9D-4466C96F9785}" vid="{36EF4262-385E-40E6-B073-FB18FD98BF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175</Words>
  <Application>Microsoft Office PowerPoint</Application>
  <PresentationFormat>Širokoúhlá obrazovka</PresentationFormat>
  <Paragraphs>20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Neue Haas Grotesk Text Pro</vt:lpstr>
      <vt:lpstr>BjornVTI</vt:lpstr>
      <vt:lpstr>Plánování – metody, které nám pomohou</vt:lpstr>
      <vt:lpstr>WBS</vt:lpstr>
      <vt:lpstr>WBS</vt:lpstr>
      <vt:lpstr>Prezentace aplikace PowerPoint</vt:lpstr>
      <vt:lpstr>OBS: Hierarchická organizační struktura</vt:lpstr>
      <vt:lpstr>Prezentace aplikace PowerPoint</vt:lpstr>
      <vt:lpstr>Prezentace aplikace PowerPoint</vt:lpstr>
      <vt:lpstr>Prezentace aplikace PowerPoint</vt:lpstr>
      <vt:lpstr>RAM</vt:lpstr>
      <vt:lpstr>RAM</vt:lpstr>
      <vt:lpstr>Prezentace aplikace PowerPoint</vt:lpstr>
    </vt:vector>
  </TitlesOfParts>
  <Company>FSV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Plánování – metody, které nám pomohou</dc:title>
  <dc:creator>Petra Koudelková</dc:creator>
  <cp:lastModifiedBy>Petra Koudelková</cp:lastModifiedBy>
  <cp:revision>2</cp:revision>
  <dcterms:created xsi:type="dcterms:W3CDTF">2023-03-15T08:48:45Z</dcterms:created>
  <dcterms:modified xsi:type="dcterms:W3CDTF">2023-03-15T09:14:29Z</dcterms:modified>
</cp:coreProperties>
</file>