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80" r:id="rId7"/>
    <p:sldId id="258" r:id="rId8"/>
    <p:sldId id="279" r:id="rId9"/>
    <p:sldId id="259" r:id="rId10"/>
    <p:sldId id="288" r:id="rId11"/>
    <p:sldId id="267" r:id="rId12"/>
    <p:sldId id="268" r:id="rId13"/>
    <p:sldId id="270" r:id="rId14"/>
    <p:sldId id="271" r:id="rId15"/>
    <p:sldId id="281" r:id="rId16"/>
    <p:sldId id="260" r:id="rId17"/>
    <p:sldId id="272" r:id="rId18"/>
    <p:sldId id="273" r:id="rId19"/>
    <p:sldId id="261" r:id="rId20"/>
    <p:sldId id="274" r:id="rId21"/>
    <p:sldId id="275" r:id="rId22"/>
    <p:sldId id="276" r:id="rId23"/>
    <p:sldId id="277" r:id="rId24"/>
    <p:sldId id="278" r:id="rId25"/>
    <p:sldId id="262" r:id="rId26"/>
    <p:sldId id="263" r:id="rId27"/>
    <p:sldId id="282" r:id="rId28"/>
    <p:sldId id="283"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289"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3B4"/>
    <a:srgbClr val="66FF33"/>
    <a:srgbClr val="00FFFF"/>
    <a:srgbClr val="CCEC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79" autoAdjust="0"/>
  </p:normalViewPr>
  <p:slideViewPr>
    <p:cSldViewPr>
      <p:cViewPr varScale="1">
        <p:scale>
          <a:sx n="85" d="100"/>
          <a:sy n="85" d="100"/>
        </p:scale>
        <p:origin x="-1349" y="-72"/>
      </p:cViewPr>
      <p:guideLst>
        <p:guide orient="horz" pos="2160"/>
        <p:guide pos="2880"/>
      </p:guideLst>
    </p:cSldViewPr>
  </p:slideViewPr>
  <p:outlineViewPr>
    <p:cViewPr>
      <p:scale>
        <a:sx n="33" d="100"/>
        <a:sy n="33" d="100"/>
      </p:scale>
      <p:origin x="0" y="2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366146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105852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408037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208019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180459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ADA61FF-96CA-4CDB-8579-0B2F9D108EC1}"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62222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ADA61FF-96CA-4CDB-8579-0B2F9D108EC1}" type="datetimeFigureOut">
              <a:rPr lang="cs-CZ" smtClean="0"/>
              <a:t>20. 3. 2017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239052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ADA61FF-96CA-4CDB-8579-0B2F9D108EC1}" type="datetimeFigureOut">
              <a:rPr lang="cs-CZ" smtClean="0"/>
              <a:t>20. 3. 2017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359413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ADA61FF-96CA-4CDB-8579-0B2F9D108EC1}" type="datetimeFigureOut">
              <a:rPr lang="cs-CZ" smtClean="0"/>
              <a:t>20. 3. 2017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6271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ADA61FF-96CA-4CDB-8579-0B2F9D108EC1}"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39807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ADA61FF-96CA-4CDB-8579-0B2F9D108EC1}"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3729784-082A-4ADA-A8E4-BA1C7292CC0D}" type="slidenum">
              <a:rPr lang="cs-CZ" smtClean="0"/>
              <a:t>‹#›</a:t>
            </a:fld>
            <a:endParaRPr lang="cs-CZ"/>
          </a:p>
        </p:txBody>
      </p:sp>
    </p:spTree>
    <p:extLst>
      <p:ext uri="{BB962C8B-B14F-4D97-AF65-F5344CB8AC3E}">
        <p14:creationId xmlns:p14="http://schemas.microsoft.com/office/powerpoint/2010/main" val="35084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A61FF-96CA-4CDB-8579-0B2F9D108EC1}" type="datetimeFigureOut">
              <a:rPr lang="cs-CZ" smtClean="0"/>
              <a:t>20. 3. 2017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29784-082A-4ADA-A8E4-BA1C7292CC0D}" type="slidenum">
              <a:rPr lang="cs-CZ" smtClean="0"/>
              <a:t>‹#›</a:t>
            </a:fld>
            <a:endParaRPr lang="cs-CZ"/>
          </a:p>
        </p:txBody>
      </p:sp>
    </p:spTree>
    <p:extLst>
      <p:ext uri="{BB962C8B-B14F-4D97-AF65-F5344CB8AC3E}">
        <p14:creationId xmlns:p14="http://schemas.microsoft.com/office/powerpoint/2010/main" val="36970322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2992" y="1340768"/>
            <a:ext cx="8137479" cy="1542033"/>
          </a:xfrm>
        </p:spPr>
        <p:txBody>
          <a:bodyPr>
            <a:normAutofit fontScale="90000"/>
          </a:bodyPr>
          <a:lstStyle/>
          <a:p>
            <a:pPr algn="l"/>
            <a:r>
              <a:rPr lang="cs-CZ" dirty="0" smtClean="0">
                <a:solidFill>
                  <a:srgbClr val="FFC000"/>
                </a:solidFill>
                <a:latin typeface="Courier New" pitchFamily="49" charset="0"/>
                <a:cs typeface="Courier New" pitchFamily="49" charset="0"/>
              </a:rPr>
              <a:t/>
            </a:r>
            <a:br>
              <a:rPr lang="cs-CZ" dirty="0" smtClean="0">
                <a:solidFill>
                  <a:srgbClr val="FFC000"/>
                </a:solidFill>
                <a:latin typeface="Courier New" pitchFamily="49" charset="0"/>
                <a:cs typeface="Courier New" pitchFamily="49" charset="0"/>
              </a:rPr>
            </a:br>
            <a:r>
              <a:rPr lang="cs-CZ" dirty="0" smtClean="0">
                <a:solidFill>
                  <a:srgbClr val="FFC000"/>
                </a:solidFill>
                <a:latin typeface="Courier New" pitchFamily="49" charset="0"/>
                <a:cs typeface="Courier New" pitchFamily="49" charset="0"/>
              </a:rPr>
              <a:t/>
            </a:r>
            <a:br>
              <a:rPr lang="cs-CZ" dirty="0" smtClean="0">
                <a:solidFill>
                  <a:srgbClr val="FFC000"/>
                </a:solidFill>
                <a:latin typeface="Courier New" pitchFamily="49" charset="0"/>
                <a:cs typeface="Courier New" pitchFamily="49" charset="0"/>
              </a:rPr>
            </a:br>
            <a:r>
              <a:rPr lang="cs-CZ" sz="2200" dirty="0" smtClean="0">
                <a:latin typeface="Courier New" pitchFamily="49" charset="0"/>
                <a:cs typeface="Courier New" pitchFamily="49" charset="0"/>
              </a:rPr>
              <a:t>- Světlo </a:t>
            </a:r>
            <a:r>
              <a:rPr lang="cs-CZ" sz="2200" dirty="0">
                <a:latin typeface="Courier New" pitchFamily="49" charset="0"/>
                <a:cs typeface="Courier New" pitchFamily="49" charset="0"/>
              </a:rPr>
              <a:t>je elektromagnetické záření, vychází ze zdroje</a:t>
            </a:r>
            <a:r>
              <a:rPr lang="cs-CZ" sz="2200" dirty="0" smtClean="0">
                <a:latin typeface="Courier New" pitchFamily="49" charset="0"/>
                <a:cs typeface="Courier New" pitchFamily="49" charset="0"/>
              </a:rPr>
              <a:t>.</a:t>
            </a:r>
            <a:br>
              <a:rPr lang="cs-CZ" sz="2200" dirty="0" smtClean="0">
                <a:latin typeface="Courier New" pitchFamily="49" charset="0"/>
                <a:cs typeface="Courier New" pitchFamily="49" charset="0"/>
              </a:rPr>
            </a:br>
            <a:r>
              <a:rPr lang="cs-CZ" sz="2200" dirty="0">
                <a:latin typeface="Courier New" pitchFamily="49" charset="0"/>
                <a:cs typeface="Courier New" pitchFamily="49" charset="0"/>
              </a:rPr>
              <a:t>Když na předmět dopadne </a:t>
            </a:r>
            <a:r>
              <a:rPr lang="cs-CZ" sz="2200" dirty="0" smtClean="0">
                <a:latin typeface="Courier New" pitchFamily="49" charset="0"/>
                <a:cs typeface="Courier New" pitchFamily="49" charset="0"/>
              </a:rPr>
              <a:t>světlo, část </a:t>
            </a:r>
            <a:r>
              <a:rPr lang="cs-CZ" sz="2200" dirty="0">
                <a:latin typeface="Courier New" pitchFamily="49" charset="0"/>
                <a:cs typeface="Courier New" pitchFamily="49" charset="0"/>
              </a:rPr>
              <a:t>je ho </a:t>
            </a:r>
            <a:r>
              <a:rPr lang="cs-CZ" sz="2200" dirty="0" smtClean="0">
                <a:latin typeface="Courier New" pitchFamily="49" charset="0"/>
                <a:cs typeface="Courier New" pitchFamily="49" charset="0"/>
              </a:rPr>
              <a:t>absorbována</a:t>
            </a:r>
            <a:r>
              <a:rPr lang="cs-CZ" sz="2200" dirty="0">
                <a:latin typeface="Courier New" pitchFamily="49" charset="0"/>
                <a:cs typeface="Courier New" pitchFamily="49" charset="0"/>
              </a:rPr>
              <a:t>. Zpět se odráží pouze záření určité vlnové délky, což je </a:t>
            </a:r>
            <a:r>
              <a:rPr lang="cs-CZ" sz="2200" dirty="0" smtClean="0">
                <a:latin typeface="Courier New" pitchFamily="49" charset="0"/>
                <a:cs typeface="Courier New" pitchFamily="49" charset="0"/>
              </a:rPr>
              <a:t>dáno vlastnostmi </a:t>
            </a:r>
            <a:r>
              <a:rPr lang="cs-CZ" sz="2200" dirty="0">
                <a:latin typeface="Courier New" pitchFamily="49" charset="0"/>
                <a:cs typeface="Courier New" pitchFamily="49" charset="0"/>
              </a:rPr>
              <a:t>povrchu a materiálu. Tuto odraženou barvu pak může vnímat lidské oko.</a:t>
            </a:r>
            <a:br>
              <a:rPr lang="cs-CZ" sz="2200" dirty="0">
                <a:latin typeface="Courier New" pitchFamily="49" charset="0"/>
                <a:cs typeface="Courier New" pitchFamily="49" charset="0"/>
              </a:rPr>
            </a:br>
            <a:r>
              <a:rPr lang="cs-CZ" sz="2200" dirty="0" smtClean="0">
                <a:latin typeface="Courier New" pitchFamily="49" charset="0"/>
                <a:cs typeface="Courier New" pitchFamily="49" charset="0"/>
              </a:rPr>
              <a:t>- V duze navazují: červená, oranžová, žlutá, žlutozelená, zelená, modrozelená, modrá, modrofialová a fialová.</a:t>
            </a:r>
            <a:br>
              <a:rPr lang="cs-CZ" sz="2200" dirty="0" smtClean="0">
                <a:latin typeface="Courier New" pitchFamily="49" charset="0"/>
                <a:cs typeface="Courier New" pitchFamily="49" charset="0"/>
              </a:rPr>
            </a:br>
            <a:r>
              <a:rPr lang="cs-CZ" sz="2200" dirty="0" smtClean="0">
                <a:latin typeface="Courier New" pitchFamily="49" charset="0"/>
                <a:cs typeface="Courier New" pitchFamily="49" charset="0"/>
              </a:rPr>
              <a:t>- Cvičené oko dokáže rozeznat až 200 pestrých tónů.</a:t>
            </a:r>
            <a:br>
              <a:rPr lang="cs-CZ" sz="2200" dirty="0" smtClean="0">
                <a:latin typeface="Courier New" pitchFamily="49" charset="0"/>
                <a:cs typeface="Courier New" pitchFamily="49" charset="0"/>
              </a:rPr>
            </a:br>
            <a:endParaRPr lang="cs-CZ" sz="2200" dirty="0">
              <a:latin typeface="Courier New" pitchFamily="49" charset="0"/>
              <a:cs typeface="Courier New" pitchFamily="49" charset="0"/>
            </a:endParaRPr>
          </a:p>
        </p:txBody>
      </p:sp>
      <p:sp>
        <p:nvSpPr>
          <p:cNvPr id="5" name="Podnadpis 4"/>
          <p:cNvSpPr>
            <a:spLocks noGrp="1"/>
          </p:cNvSpPr>
          <p:nvPr>
            <p:ph type="subTitle" idx="1"/>
          </p:nvPr>
        </p:nvSpPr>
        <p:spPr>
          <a:xfrm>
            <a:off x="1368793" y="4527571"/>
            <a:ext cx="6400800" cy="1752600"/>
          </a:xfrm>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 y="4365104"/>
            <a:ext cx="9119368" cy="191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766333" y="260648"/>
            <a:ext cx="2406428" cy="584775"/>
          </a:xfrm>
          <a:prstGeom prst="rect">
            <a:avLst/>
          </a:prstGeom>
          <a:noFill/>
        </p:spPr>
        <p:txBody>
          <a:bodyPr wrap="none" rtlCol="0">
            <a:spAutoFit/>
          </a:bodyPr>
          <a:lstStyle/>
          <a:p>
            <a:r>
              <a:rPr lang="cs-CZ" sz="3200" b="1" dirty="0">
                <a:solidFill>
                  <a:srgbClr val="FFC000"/>
                </a:solidFill>
                <a:latin typeface="Courier New" pitchFamily="49" charset="0"/>
                <a:cs typeface="Courier New" pitchFamily="49" charset="0"/>
              </a:rPr>
              <a:t>1. Světlo</a:t>
            </a:r>
            <a:endParaRPr lang="cs-CZ" sz="3200" b="1" dirty="0"/>
          </a:p>
        </p:txBody>
      </p:sp>
    </p:spTree>
    <p:extLst>
      <p:ext uri="{BB962C8B-B14F-4D97-AF65-F5344CB8AC3E}">
        <p14:creationId xmlns:p14="http://schemas.microsoft.com/office/powerpoint/2010/main" val="398502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405" y="548680"/>
            <a:ext cx="7931224" cy="1143000"/>
          </a:xfrm>
        </p:spPr>
        <p:txBody>
          <a:bodyPr/>
          <a:lstStyle/>
          <a:p>
            <a:pPr algn="l"/>
            <a:r>
              <a:rPr lang="cs-CZ" dirty="0" smtClean="0">
                <a:latin typeface="Courier New" panose="02070309020205020404" pitchFamily="49" charset="0"/>
                <a:cs typeface="Courier New" panose="02070309020205020404" pitchFamily="49" charset="0"/>
              </a:rPr>
              <a:t>Vlastnosti barev</a:t>
            </a:r>
            <a:endParaRPr lang="cs-CZ" dirty="0">
              <a:latin typeface="Courier New" panose="02070309020205020404" pitchFamily="49" charset="0"/>
              <a:cs typeface="Courier New" panose="02070309020205020404" pitchFamily="49" charset="0"/>
            </a:endParaRPr>
          </a:p>
        </p:txBody>
      </p:sp>
      <p:sp>
        <p:nvSpPr>
          <p:cNvPr id="3" name="TextovéPole 2"/>
          <p:cNvSpPr txBox="1"/>
          <p:nvPr/>
        </p:nvSpPr>
        <p:spPr>
          <a:xfrm>
            <a:off x="467544" y="1628800"/>
            <a:ext cx="7992888" cy="4339650"/>
          </a:xfrm>
          <a:prstGeom prst="rect">
            <a:avLst/>
          </a:prstGeom>
          <a:noFill/>
        </p:spPr>
        <p:txBody>
          <a:bodyPr wrap="square" rtlCol="0">
            <a:spAutoFit/>
          </a:bodyPr>
          <a:lstStyle/>
          <a:p>
            <a:pPr marL="285750" indent="-285750" algn="just">
              <a:buFontTx/>
              <a:buChar char="-"/>
            </a:pPr>
            <a:r>
              <a:rPr lang="cs-CZ" sz="2000" dirty="0" smtClean="0">
                <a:latin typeface="Courier New" panose="02070309020205020404" pitchFamily="49" charset="0"/>
                <a:cs typeface="Courier New" panose="02070309020205020404" pitchFamily="49" charset="0"/>
              </a:rPr>
              <a:t>Achromatické(neutrální barvy): bílá, šedá, černá</a:t>
            </a:r>
          </a:p>
          <a:p>
            <a:pPr marL="285750" indent="-285750" algn="just">
              <a:buFontTx/>
              <a:buChar char="-"/>
            </a:pPr>
            <a:r>
              <a:rPr lang="cs-CZ" sz="2000" dirty="0" smtClean="0">
                <a:latin typeface="Courier New" panose="02070309020205020404" pitchFamily="49" charset="0"/>
                <a:cs typeface="Courier New" panose="02070309020205020404" pitchFamily="49" charset="0"/>
              </a:rPr>
              <a:t>Barevný tón: kvalita barvy</a:t>
            </a:r>
          </a:p>
          <a:p>
            <a:pPr marL="285750" indent="-285750" algn="just">
              <a:buFontTx/>
              <a:buChar char="-"/>
            </a:pPr>
            <a:r>
              <a:rPr lang="cs-CZ" sz="2000" dirty="0" smtClean="0">
                <a:latin typeface="Courier New" panose="02070309020205020404" pitchFamily="49" charset="0"/>
                <a:cs typeface="Courier New" panose="02070309020205020404" pitchFamily="49" charset="0"/>
              </a:rPr>
              <a:t>Sytost barvy/bledost: přidáváním bílé</a:t>
            </a:r>
          </a:p>
          <a:p>
            <a:pPr marL="285750" indent="-285750" algn="just">
              <a:buFontTx/>
              <a:buChar char="-"/>
            </a:pPr>
            <a:r>
              <a:rPr lang="cs-CZ" sz="2000" dirty="0" smtClean="0">
                <a:latin typeface="Courier New" panose="02070309020205020404" pitchFamily="49" charset="0"/>
                <a:cs typeface="Courier New" panose="02070309020205020404" pitchFamily="49" charset="0"/>
              </a:rPr>
              <a:t>Lomená barva: zeslabená intenzita přimíšením jiné barvy</a:t>
            </a:r>
          </a:p>
          <a:p>
            <a:pPr marL="285750" indent="-285750" algn="just">
              <a:buFontTx/>
              <a:buChar char="-"/>
            </a:pPr>
            <a:r>
              <a:rPr lang="cs-CZ" sz="2000" dirty="0" smtClean="0">
                <a:latin typeface="Courier New" panose="02070309020205020404" pitchFamily="49" charset="0"/>
                <a:cs typeface="Courier New" panose="02070309020205020404" pitchFamily="49" charset="0"/>
              </a:rPr>
              <a:t>Valér (odstín): světelná hodnota určitého barevného tónu</a:t>
            </a:r>
          </a:p>
          <a:p>
            <a:pPr marL="285750" indent="-285750" algn="just">
              <a:buFontTx/>
              <a:buChar char="-"/>
            </a:pPr>
            <a:r>
              <a:rPr lang="cs-CZ" sz="2000" dirty="0" smtClean="0">
                <a:latin typeface="Courier New" panose="02070309020205020404" pitchFamily="49" charset="0"/>
                <a:cs typeface="Courier New" panose="02070309020205020404" pitchFamily="49" charset="0"/>
              </a:rPr>
              <a:t>Primární barvy: červená, žlutá, modrá. Nelze je namíchat z jiných barev.</a:t>
            </a:r>
          </a:p>
          <a:p>
            <a:pPr marL="285750" indent="-285750" algn="just">
              <a:buFontTx/>
              <a:buChar char="-"/>
            </a:pPr>
            <a:r>
              <a:rPr lang="cs-CZ" sz="2000" dirty="0" smtClean="0">
                <a:latin typeface="Courier New" panose="02070309020205020404" pitchFamily="49" charset="0"/>
                <a:cs typeface="Courier New" panose="02070309020205020404" pitchFamily="49" charset="0"/>
              </a:rPr>
              <a:t>Sekundární barvy: vznikají mícháním primárních barev.</a:t>
            </a:r>
          </a:p>
          <a:p>
            <a:pPr marL="285750" indent="-285750" algn="just">
              <a:buFontTx/>
              <a:buChar char="-"/>
            </a:pPr>
            <a:r>
              <a:rPr lang="cs-CZ" sz="2000" dirty="0" smtClean="0">
                <a:latin typeface="Courier New" panose="02070309020205020404" pitchFamily="49" charset="0"/>
                <a:cs typeface="Courier New" panose="02070309020205020404" pitchFamily="49" charset="0"/>
              </a:rPr>
              <a:t>Studené/teplé barvy</a:t>
            </a:r>
          </a:p>
          <a:p>
            <a:pPr marL="285750" indent="-285750" algn="just">
              <a:buFontTx/>
              <a:buChar char="-"/>
            </a:pPr>
            <a:endParaRPr lang="cs-CZ" dirty="0" smtClean="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941168"/>
            <a:ext cx="1440160" cy="1440160"/>
          </a:xfrm>
          <a:prstGeom prst="rect">
            <a:avLst/>
          </a:prstGeom>
        </p:spPr>
      </p:pic>
    </p:spTree>
    <p:extLst>
      <p:ext uri="{BB962C8B-B14F-4D97-AF65-F5344CB8AC3E}">
        <p14:creationId xmlns:p14="http://schemas.microsoft.com/office/powerpoint/2010/main" val="3761824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smtClean="0"/>
              <a:t>Kolik odstínů modré vidíte?</a:t>
            </a:r>
            <a:endParaRPr lang="cs-CZ" sz="2800"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2769" b="2769"/>
          <a:stretch>
            <a:fillRect/>
          </a:stretch>
        </p:blipFill>
        <p:spPr/>
      </p:pic>
      <p:sp>
        <p:nvSpPr>
          <p:cNvPr id="4" name="Zástupný symbol pro text 3"/>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2262357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0768"/>
            <a:ext cx="6780754" cy="4082530"/>
          </a:xfrm>
          <a:prstGeom prst="rect">
            <a:avLst/>
          </a:prstGeom>
        </p:spPr>
      </p:pic>
    </p:spTree>
    <p:extLst>
      <p:ext uri="{BB962C8B-B14F-4D97-AF65-F5344CB8AC3E}">
        <p14:creationId xmlns:p14="http://schemas.microsoft.com/office/powerpoint/2010/main" val="3726935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Kolik odstínů vidíte na obrázku?</a:t>
            </a:r>
            <a:endParaRPr lang="cs-CZ" sz="32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230" y="1340768"/>
            <a:ext cx="6192688" cy="5114609"/>
          </a:xfrm>
          <a:prstGeom prst="rect">
            <a:avLst/>
          </a:prstGeom>
        </p:spPr>
      </p:pic>
    </p:spTree>
    <p:extLst>
      <p:ext uri="{BB962C8B-B14F-4D97-AF65-F5344CB8AC3E}">
        <p14:creationId xmlns:p14="http://schemas.microsoft.com/office/powerpoint/2010/main" val="2092238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7992888" cy="4896544"/>
          </a:xfrm>
          <a:prstGeom prst="rect">
            <a:avLst/>
          </a:prstGeom>
        </p:spPr>
      </p:pic>
    </p:spTree>
    <p:extLst>
      <p:ext uri="{BB962C8B-B14F-4D97-AF65-F5344CB8AC3E}">
        <p14:creationId xmlns:p14="http://schemas.microsoft.com/office/powerpoint/2010/main" val="362932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747851"/>
            <a:ext cx="7274865" cy="5417453"/>
          </a:xfrm>
          <a:prstGeom prst="rect">
            <a:avLst/>
          </a:prstGeom>
        </p:spPr>
      </p:pic>
    </p:spTree>
    <p:extLst>
      <p:ext uri="{BB962C8B-B14F-4D97-AF65-F5344CB8AC3E}">
        <p14:creationId xmlns:p14="http://schemas.microsoft.com/office/powerpoint/2010/main" val="2389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4392488"/>
          </a:xfrm>
        </p:spPr>
        <p:txBody>
          <a:bodyPr>
            <a:normAutofit fontScale="90000"/>
          </a:bodyPr>
          <a:lstStyle/>
          <a:p>
            <a:pPr algn="l"/>
            <a:r>
              <a:rPr lang="cs-CZ" i="1" dirty="0">
                <a:solidFill>
                  <a:srgbClr val="FFC000"/>
                </a:solidFill>
                <a:latin typeface="Courier New" panose="02070309020205020404" pitchFamily="49" charset="0"/>
                <a:cs typeface="Courier New" panose="02070309020205020404" pitchFamily="49" charset="0"/>
              </a:rPr>
              <a:t>5. Tvar a </a:t>
            </a:r>
            <a:r>
              <a:rPr lang="cs-CZ" i="1" dirty="0" smtClean="0">
                <a:solidFill>
                  <a:srgbClr val="FFC000"/>
                </a:solidFill>
                <a:latin typeface="Courier New" panose="02070309020205020404" pitchFamily="49" charset="0"/>
                <a:cs typeface="Courier New" panose="02070309020205020404" pitchFamily="49" charset="0"/>
              </a:rPr>
              <a:t>prostor</a:t>
            </a:r>
            <a:r>
              <a:rPr lang="cs-CZ" i="1" dirty="0" smtClean="0">
                <a:latin typeface="Courier New" panose="02070309020205020404" pitchFamily="49" charset="0"/>
                <a:cs typeface="Courier New" panose="02070309020205020404" pitchFamily="49" charset="0"/>
              </a:rPr>
              <a:t/>
            </a:r>
            <a:br>
              <a:rPr lang="cs-CZ" i="1" dirty="0" smtClean="0">
                <a:latin typeface="Courier New" panose="02070309020205020404" pitchFamily="49" charset="0"/>
                <a:cs typeface="Courier New" panose="02070309020205020404" pitchFamily="49" charset="0"/>
              </a:rPr>
            </a:br>
            <a:r>
              <a:rPr lang="cs-CZ" i="1" dirty="0" smtClean="0">
                <a:latin typeface="Courier New" panose="02070309020205020404" pitchFamily="49" charset="0"/>
                <a:cs typeface="Courier New" panose="02070309020205020404" pitchFamily="49" charset="0"/>
              </a:rPr>
              <a:t/>
            </a:r>
            <a:br>
              <a:rPr lang="cs-CZ" i="1"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Středová zóna zorného </a:t>
            </a:r>
            <a:r>
              <a:rPr lang="cs-CZ" sz="2200" dirty="0">
                <a:latin typeface="Courier New" panose="02070309020205020404" pitchFamily="49" charset="0"/>
                <a:cs typeface="Courier New" panose="02070309020205020404" pitchFamily="49" charset="0"/>
              </a:rPr>
              <a:t>pole zajišťuje nejostřejší vidění</a:t>
            </a:r>
            <a:r>
              <a:rPr lang="cs-CZ" sz="2200" dirty="0" smtClean="0">
                <a:latin typeface="Courier New" panose="02070309020205020404" pitchFamily="49" charset="0"/>
                <a:cs typeface="Courier New" panose="02070309020205020404" pitchFamily="49" charset="0"/>
              </a:rPr>
              <a:t>.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Dvě </a:t>
            </a:r>
            <a:r>
              <a:rPr lang="cs-CZ" sz="2200" dirty="0">
                <a:latin typeface="Courier New" panose="02070309020205020404" pitchFamily="49" charset="0"/>
                <a:cs typeface="Courier New" panose="02070309020205020404" pitchFamily="49" charset="0"/>
              </a:rPr>
              <a:t>oči vedle sebe vpředu na </a:t>
            </a:r>
            <a:r>
              <a:rPr lang="cs-CZ" sz="2200" dirty="0" smtClean="0">
                <a:latin typeface="Courier New" panose="02070309020205020404" pitchFamily="49" charset="0"/>
                <a:cs typeface="Courier New" panose="02070309020205020404" pitchFamily="49" charset="0"/>
              </a:rPr>
              <a:t>obličeji přinášejí </a:t>
            </a:r>
            <a:r>
              <a:rPr lang="cs-CZ" sz="2200" dirty="0">
                <a:latin typeface="Courier New" panose="02070309020205020404" pitchFamily="49" charset="0"/>
                <a:cs typeface="Courier New" panose="02070309020205020404" pitchFamily="49" charset="0"/>
              </a:rPr>
              <a:t>člověku pohled složený ze dvou posunutých úhlů pohledu, který dodává </a:t>
            </a:r>
            <a:r>
              <a:rPr lang="cs-CZ" sz="2200" dirty="0" smtClean="0">
                <a:latin typeface="Courier New" panose="02070309020205020404" pitchFamily="49" charset="0"/>
                <a:cs typeface="Courier New" panose="02070309020205020404" pitchFamily="49" charset="0"/>
              </a:rPr>
              <a:t>pocit hloubky.</a:t>
            </a:r>
            <a:br>
              <a:rPr lang="cs-CZ" sz="2200" dirty="0" smtClean="0">
                <a:latin typeface="Courier New" panose="02070309020205020404" pitchFamily="49" charset="0"/>
                <a:cs typeface="Courier New" panose="02070309020205020404" pitchFamily="49" charset="0"/>
              </a:rPr>
            </a:br>
            <a:r>
              <a:rPr lang="cs-CZ" sz="2400" dirty="0">
                <a:latin typeface="Courier New" panose="02070309020205020404" pitchFamily="49" charset="0"/>
                <a:cs typeface="Courier New" panose="02070309020205020404" pitchFamily="49" charset="0"/>
              </a:rPr>
              <a:t>Periferní vidění </a:t>
            </a:r>
            <a:r>
              <a:rPr lang="cs-CZ" sz="2400" dirty="0" smtClean="0">
                <a:latin typeface="Courier New" panose="02070309020205020404" pitchFamily="49" charset="0"/>
                <a:cs typeface="Courier New" panose="02070309020205020404" pitchFamily="49" charset="0"/>
              </a:rPr>
              <a:t>dává člověku </a:t>
            </a:r>
            <a:r>
              <a:rPr lang="cs-CZ" sz="2400" dirty="0">
                <a:latin typeface="Courier New" panose="02070309020205020404" pitchFamily="49" charset="0"/>
                <a:cs typeface="Courier New" panose="02070309020205020404" pitchFamily="49" charset="0"/>
              </a:rPr>
              <a:t>obraz umístění předmětů v prostoru, je citlivé na jasnost </a:t>
            </a:r>
            <a:r>
              <a:rPr lang="cs-CZ" sz="2400" dirty="0" smtClean="0">
                <a:latin typeface="Courier New" panose="02070309020205020404" pitchFamily="49" charset="0"/>
                <a:cs typeface="Courier New" panose="02070309020205020404" pitchFamily="49" charset="0"/>
              </a:rPr>
              <a:t>světla a pohyb.</a:t>
            </a:r>
            <a:br>
              <a:rPr lang="cs-CZ" sz="2400" dirty="0" smtClean="0">
                <a:latin typeface="Courier New" panose="02070309020205020404" pitchFamily="49" charset="0"/>
                <a:cs typeface="Courier New" panose="02070309020205020404" pitchFamily="49" charset="0"/>
              </a:rPr>
            </a:br>
            <a:r>
              <a:rPr lang="cs-CZ" sz="2400" dirty="0"/>
              <a:t/>
            </a:r>
            <a:br>
              <a:rPr lang="cs-CZ" sz="2400" dirty="0"/>
            </a:br>
            <a:endParaRPr lang="cs-CZ" sz="2400" i="1" dirty="0">
              <a:solidFill>
                <a:schemeClr val="accent5"/>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199954"/>
            <a:ext cx="2484664" cy="24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rot="16200000">
            <a:off x="4644066" y="4991984"/>
            <a:ext cx="1953393" cy="369332"/>
          </a:xfrm>
          <a:prstGeom prst="rect">
            <a:avLst/>
          </a:prstGeom>
          <a:noFill/>
        </p:spPr>
        <p:txBody>
          <a:bodyPr wrap="square" rtlCol="0">
            <a:spAutoFit/>
          </a:bodyPr>
          <a:lstStyle/>
          <a:p>
            <a:r>
              <a:rPr lang="cs-CZ" i="1" dirty="0" smtClean="0">
                <a:solidFill>
                  <a:schemeClr val="accent5"/>
                </a:solidFill>
              </a:rPr>
              <a:t>POKUS S PRSTY</a:t>
            </a:r>
            <a:endParaRPr lang="cs-CZ" dirty="0"/>
          </a:p>
        </p:txBody>
      </p:sp>
    </p:spTree>
    <p:extLst>
      <p:ext uri="{BB962C8B-B14F-4D97-AF65-F5344CB8AC3E}">
        <p14:creationId xmlns:p14="http://schemas.microsoft.com/office/powerpoint/2010/main" val="2783698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276872"/>
            <a:ext cx="8229600" cy="1143000"/>
          </a:xfrm>
        </p:spPr>
        <p:txBody>
          <a:bodyPr>
            <a:noAutofit/>
          </a:bodyPr>
          <a:lstStyle/>
          <a:p>
            <a:pPr algn="l"/>
            <a:r>
              <a:rPr lang="cs-CZ" sz="2000" b="1" dirty="0">
                <a:solidFill>
                  <a:schemeClr val="accent6"/>
                </a:solidFill>
                <a:latin typeface="Courier New" panose="02070309020205020404" pitchFamily="49" charset="0"/>
                <a:cs typeface="Courier New" panose="02070309020205020404" pitchFamily="49" charset="0"/>
              </a:rPr>
              <a:t>SLEPÁ SKVRNA </a:t>
            </a:r>
            <a:r>
              <a:rPr lang="cs-CZ" sz="2000" dirty="0">
                <a:solidFill>
                  <a:srgbClr val="CCECFF"/>
                </a:solidFill>
                <a:latin typeface="Courier New" panose="02070309020205020404" pitchFamily="49" charset="0"/>
                <a:cs typeface="Courier New" panose="02070309020205020404" pitchFamily="49" charset="0"/>
              </a:rPr>
              <a:t>je místo v oku, kde nejsou žádné smyslové buňky. V tom místě nemůže oko nic „vidět“. Chcete-li se přesvědčit, že slepá skvrna skutečně existuje, dívejte se na tento obrázek ze vzdálenosti </a:t>
            </a:r>
            <a:br>
              <a:rPr lang="cs-CZ" sz="2000" dirty="0">
                <a:solidFill>
                  <a:srgbClr val="CCECFF"/>
                </a:solidFill>
                <a:latin typeface="Courier New" panose="02070309020205020404" pitchFamily="49" charset="0"/>
                <a:cs typeface="Courier New" panose="02070309020205020404" pitchFamily="49" charset="0"/>
              </a:rPr>
            </a:br>
            <a:r>
              <a:rPr lang="cs-CZ" sz="2000" dirty="0">
                <a:solidFill>
                  <a:srgbClr val="CCECFF"/>
                </a:solidFill>
                <a:latin typeface="Courier New" panose="02070309020205020404" pitchFamily="49" charset="0"/>
                <a:cs typeface="Courier New" panose="02070309020205020404" pitchFamily="49" charset="0"/>
              </a:rPr>
              <a:t>cca 50 cm. Zavřete levé oko. Pravým se upřeně dívejte na červený kruh a pomalu přibližujte hlavu </a:t>
            </a:r>
            <a:br>
              <a:rPr lang="cs-CZ" sz="2000" dirty="0">
                <a:solidFill>
                  <a:srgbClr val="CCECFF"/>
                </a:solidFill>
                <a:latin typeface="Courier New" panose="02070309020205020404" pitchFamily="49" charset="0"/>
                <a:cs typeface="Courier New" panose="02070309020205020404" pitchFamily="49" charset="0"/>
              </a:rPr>
            </a:br>
            <a:r>
              <a:rPr lang="cs-CZ" sz="2000" dirty="0">
                <a:solidFill>
                  <a:srgbClr val="CCECFF"/>
                </a:solidFill>
                <a:latin typeface="Courier New" panose="02070309020205020404" pitchFamily="49" charset="0"/>
                <a:cs typeface="Courier New" panose="02070309020205020404" pitchFamily="49" charset="0"/>
              </a:rPr>
              <a:t>k monitoru. V určité vzdálenosti (je to individuální, cca 20 cm), žlutý kruh zmizí, jeho obraz dopadl </a:t>
            </a:r>
            <a:br>
              <a:rPr lang="cs-CZ" sz="2000" dirty="0">
                <a:solidFill>
                  <a:srgbClr val="CCECFF"/>
                </a:solidFill>
                <a:latin typeface="Courier New" panose="02070309020205020404" pitchFamily="49" charset="0"/>
                <a:cs typeface="Courier New" panose="02070309020205020404" pitchFamily="49" charset="0"/>
              </a:rPr>
            </a:br>
            <a:r>
              <a:rPr lang="cs-CZ" sz="2000" dirty="0">
                <a:solidFill>
                  <a:srgbClr val="CCECFF"/>
                </a:solidFill>
                <a:latin typeface="Courier New" panose="02070309020205020404" pitchFamily="49" charset="0"/>
                <a:cs typeface="Courier New" panose="02070309020205020404" pitchFamily="49" charset="0"/>
              </a:rPr>
              <a:t>na slepou skvrnu vašeho pravého oka.</a:t>
            </a:r>
          </a:p>
        </p:txBody>
      </p:sp>
    </p:spTree>
    <p:extLst>
      <p:ext uri="{BB962C8B-B14F-4D97-AF65-F5344CB8AC3E}">
        <p14:creationId xmlns:p14="http://schemas.microsoft.com/office/powerpoint/2010/main" val="328649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Ovál 2"/>
          <p:cNvSpPr/>
          <p:nvPr/>
        </p:nvSpPr>
        <p:spPr>
          <a:xfrm>
            <a:off x="2123728" y="2996952"/>
            <a:ext cx="504056" cy="5040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6516216" y="3010453"/>
            <a:ext cx="504056" cy="4770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39066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700808"/>
            <a:ext cx="8229600" cy="1143000"/>
          </a:xfrm>
        </p:spPr>
        <p:txBody>
          <a:bodyPr>
            <a:normAutofit fontScale="90000"/>
          </a:bodyPr>
          <a:lstStyle/>
          <a:p>
            <a:pPr algn="l"/>
            <a:r>
              <a:rPr lang="cs-CZ" i="1" dirty="0" smtClean="0">
                <a:solidFill>
                  <a:srgbClr val="FFC000"/>
                </a:solidFill>
                <a:latin typeface="Courier New" panose="02070309020205020404" pitchFamily="49" charset="0"/>
                <a:cs typeface="Courier New" panose="02070309020205020404" pitchFamily="49" charset="0"/>
              </a:rPr>
              <a:t/>
            </a:r>
            <a:br>
              <a:rPr lang="cs-CZ" i="1" dirty="0" smtClean="0">
                <a:solidFill>
                  <a:srgbClr val="FFC000"/>
                </a:solidFill>
                <a:latin typeface="Courier New" panose="02070309020205020404" pitchFamily="49" charset="0"/>
                <a:cs typeface="Courier New" panose="02070309020205020404" pitchFamily="49" charset="0"/>
              </a:rPr>
            </a:br>
            <a:r>
              <a:rPr lang="cs-CZ" i="1" dirty="0">
                <a:solidFill>
                  <a:srgbClr val="FFC000"/>
                </a:solidFill>
                <a:latin typeface="Courier New" panose="02070309020205020404" pitchFamily="49" charset="0"/>
                <a:cs typeface="Courier New" panose="02070309020205020404" pitchFamily="49" charset="0"/>
              </a:rPr>
              <a:t/>
            </a:r>
            <a:br>
              <a:rPr lang="cs-CZ" i="1" dirty="0">
                <a:solidFill>
                  <a:srgbClr val="FFC000"/>
                </a:solidFill>
                <a:latin typeface="Courier New" panose="02070309020205020404" pitchFamily="49" charset="0"/>
                <a:cs typeface="Courier New" panose="02070309020205020404" pitchFamily="49" charset="0"/>
              </a:rPr>
            </a:br>
            <a:r>
              <a:rPr lang="cs-CZ" i="1" dirty="0" smtClean="0">
                <a:solidFill>
                  <a:srgbClr val="FFC000"/>
                </a:solidFill>
                <a:latin typeface="Courier New" panose="02070309020205020404" pitchFamily="49" charset="0"/>
                <a:cs typeface="Courier New" panose="02070309020205020404" pitchFamily="49" charset="0"/>
              </a:rPr>
              <a:t>6</a:t>
            </a:r>
            <a:r>
              <a:rPr lang="cs-CZ" i="1" dirty="0">
                <a:solidFill>
                  <a:srgbClr val="FFC000"/>
                </a:solidFill>
                <a:latin typeface="Courier New" panose="02070309020205020404" pitchFamily="49" charset="0"/>
                <a:cs typeface="Courier New" panose="02070309020205020404" pitchFamily="49" charset="0"/>
              </a:rPr>
              <a:t>. </a:t>
            </a:r>
            <a:r>
              <a:rPr lang="cs-CZ" i="1" dirty="0" smtClean="0">
                <a:solidFill>
                  <a:srgbClr val="FFC000"/>
                </a:solidFill>
                <a:latin typeface="Courier New" panose="02070309020205020404" pitchFamily="49" charset="0"/>
                <a:cs typeface="Courier New" panose="02070309020205020404" pitchFamily="49" charset="0"/>
              </a:rPr>
              <a:t>Pohyb</a:t>
            </a:r>
            <a:br>
              <a:rPr lang="cs-CZ" i="1" dirty="0" smtClean="0">
                <a:solidFill>
                  <a:srgbClr val="FFC000"/>
                </a:solidFill>
                <a:latin typeface="Courier New" panose="02070309020205020404" pitchFamily="49" charset="0"/>
                <a:cs typeface="Courier New" panose="02070309020205020404" pitchFamily="49" charset="0"/>
              </a:rPr>
            </a:br>
            <a:r>
              <a:rPr lang="cs-CZ" i="1" dirty="0" smtClean="0">
                <a:latin typeface="Courier New" panose="02070309020205020404" pitchFamily="49" charset="0"/>
                <a:cs typeface="Courier New" panose="02070309020205020404" pitchFamily="49" charset="0"/>
              </a:rPr>
              <a:t/>
            </a:r>
            <a:br>
              <a:rPr lang="cs-CZ" i="1" dirty="0" smtClean="0">
                <a:latin typeface="Courier New" panose="02070309020205020404" pitchFamily="49" charset="0"/>
                <a:cs typeface="Courier New" panose="02070309020205020404" pitchFamily="49" charset="0"/>
              </a:rPr>
            </a:br>
            <a:r>
              <a:rPr lang="cs-CZ" sz="2700" dirty="0" err="1">
                <a:latin typeface="Courier New" panose="02070309020205020404" pitchFamily="49" charset="0"/>
                <a:cs typeface="Courier New" panose="02070309020205020404" pitchFamily="49" charset="0"/>
              </a:rPr>
              <a:t>Pohyb</a:t>
            </a:r>
            <a:r>
              <a:rPr lang="cs-CZ" sz="2700" dirty="0">
                <a:latin typeface="Courier New" panose="02070309020205020404" pitchFamily="49" charset="0"/>
                <a:cs typeface="Courier New" panose="02070309020205020404" pitchFamily="49" charset="0"/>
              </a:rPr>
              <a:t> můžeme vnímat dvěma způsoby. Na základě změny úhlu, který </a:t>
            </a:r>
            <a:r>
              <a:rPr lang="cs-CZ" sz="2700" dirty="0" smtClean="0">
                <a:latin typeface="Courier New" panose="02070309020205020404" pitchFamily="49" charset="0"/>
                <a:cs typeface="Courier New" panose="02070309020205020404" pitchFamily="49" charset="0"/>
              </a:rPr>
              <a:t>svírají pohyblivý </a:t>
            </a:r>
            <a:r>
              <a:rPr lang="cs-CZ" sz="2700" dirty="0">
                <a:latin typeface="Courier New" panose="02070309020205020404" pitchFamily="49" charset="0"/>
                <a:cs typeface="Courier New" panose="02070309020205020404" pitchFamily="49" charset="0"/>
              </a:rPr>
              <a:t>předmět a pozorovatel, nebo na základě zjištění změn ve vzájemné </a:t>
            </a:r>
            <a:r>
              <a:rPr lang="cs-CZ" sz="2700" dirty="0" smtClean="0">
                <a:latin typeface="Courier New" panose="02070309020205020404" pitchFamily="49" charset="0"/>
                <a:cs typeface="Courier New" panose="02070309020205020404" pitchFamily="49" charset="0"/>
              </a:rPr>
              <a:t>orientaci předmětů</a:t>
            </a:r>
            <a:r>
              <a:rPr lang="cs-CZ" sz="2700" dirty="0">
                <a:latin typeface="Courier New" panose="02070309020205020404" pitchFamily="49" charset="0"/>
                <a:cs typeface="Courier New" panose="02070309020205020404" pitchFamily="49" charset="0"/>
              </a:rPr>
              <a:t>. </a:t>
            </a:r>
            <a:r>
              <a:rPr lang="cs-CZ" sz="2700" dirty="0" smtClean="0">
                <a:latin typeface="Courier New" panose="02070309020205020404" pitchFamily="49" charset="0"/>
                <a:cs typeface="Courier New" panose="02070309020205020404" pitchFamily="49" charset="0"/>
              </a:rPr>
              <a:t/>
            </a:r>
            <a:br>
              <a:rPr lang="cs-CZ" sz="2700" dirty="0" smtClean="0">
                <a:latin typeface="Courier New" panose="02070309020205020404" pitchFamily="49" charset="0"/>
                <a:cs typeface="Courier New" panose="02070309020205020404" pitchFamily="49" charset="0"/>
              </a:rPr>
            </a:br>
            <a:r>
              <a:rPr lang="cs-CZ" sz="2700" dirty="0" smtClean="0">
                <a:latin typeface="Courier New" panose="02070309020205020404" pitchFamily="49" charset="0"/>
                <a:cs typeface="Courier New" panose="02070309020205020404" pitchFamily="49" charset="0"/>
              </a:rPr>
              <a:t>Předmět </a:t>
            </a:r>
            <a:r>
              <a:rPr lang="cs-CZ" sz="2700" dirty="0">
                <a:latin typeface="Courier New" panose="02070309020205020404" pitchFamily="49" charset="0"/>
                <a:cs typeface="Courier New" panose="02070309020205020404" pitchFamily="49" charset="0"/>
              </a:rPr>
              <a:t>vnímáme buď v klidu nebo v pohybu. Příliš pomalý pohyb nevnímáme.</a:t>
            </a:r>
          </a:p>
        </p:txBody>
      </p:sp>
    </p:spTree>
    <p:extLst>
      <p:ext uri="{BB962C8B-B14F-4D97-AF65-F5344CB8AC3E}">
        <p14:creationId xmlns:p14="http://schemas.microsoft.com/office/powerpoint/2010/main" val="356539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74638"/>
            <a:ext cx="8003232" cy="3298378"/>
          </a:xfrm>
        </p:spPr>
        <p:txBody>
          <a:bodyPr>
            <a:normAutofit fontScale="90000"/>
          </a:bodyPr>
          <a:lstStyle/>
          <a:p>
            <a:pPr algn="l"/>
            <a:r>
              <a:rPr lang="cs-CZ" i="1" dirty="0">
                <a:solidFill>
                  <a:srgbClr val="FFC000"/>
                </a:solidFill>
                <a:latin typeface="Courier New" panose="02070309020205020404" pitchFamily="49" charset="0"/>
                <a:cs typeface="Courier New" panose="02070309020205020404" pitchFamily="49" charset="0"/>
              </a:rPr>
              <a:t>2. Mechanismus </a:t>
            </a:r>
            <a:r>
              <a:rPr lang="cs-CZ" i="1" dirty="0" smtClean="0">
                <a:solidFill>
                  <a:srgbClr val="FFC000"/>
                </a:solidFill>
                <a:latin typeface="Courier New" panose="02070309020205020404" pitchFamily="49" charset="0"/>
                <a:cs typeface="Courier New" panose="02070309020205020404" pitchFamily="49" charset="0"/>
              </a:rPr>
              <a:t>vidění</a:t>
            </a:r>
            <a:r>
              <a:rPr lang="cs-CZ" i="1" dirty="0" smtClean="0">
                <a:latin typeface="Courier New" panose="02070309020205020404" pitchFamily="49" charset="0"/>
                <a:cs typeface="Courier New" panose="02070309020205020404" pitchFamily="49" charset="0"/>
              </a:rPr>
              <a:t/>
            </a:r>
            <a:br>
              <a:rPr lang="cs-CZ" i="1"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Světlo </a:t>
            </a:r>
            <a:r>
              <a:rPr lang="cs-CZ" sz="2200" dirty="0">
                <a:latin typeface="Courier New" panose="02070309020205020404" pitchFamily="49" charset="0"/>
                <a:cs typeface="Courier New" panose="02070309020205020404" pitchFamily="49" charset="0"/>
              </a:rPr>
              <a:t>vchází do oka zornicí a </a:t>
            </a:r>
            <a:r>
              <a:rPr lang="cs-CZ" sz="2200" dirty="0" smtClean="0">
                <a:latin typeface="Courier New" panose="02070309020205020404" pitchFamily="49" charset="0"/>
                <a:cs typeface="Courier New" panose="02070309020205020404" pitchFamily="49" charset="0"/>
              </a:rPr>
              <a:t>láme </a:t>
            </a:r>
            <a:r>
              <a:rPr lang="pt-BR" sz="2200" dirty="0" smtClean="0">
                <a:latin typeface="Courier New" panose="02070309020205020404" pitchFamily="49" charset="0"/>
                <a:cs typeface="Courier New" panose="02070309020205020404" pitchFamily="49" charset="0"/>
              </a:rPr>
              <a:t>se </a:t>
            </a:r>
            <a:r>
              <a:rPr lang="pt-BR" sz="2200" dirty="0">
                <a:latin typeface="Courier New" panose="02070309020205020404" pitchFamily="49" charset="0"/>
                <a:cs typeface="Courier New" panose="02070309020205020404" pitchFamily="49" charset="0"/>
              </a:rPr>
              <a:t>oční čočkou tak, aby se obraz promítl na sítnici.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pt-BR" sz="2200" dirty="0" smtClean="0">
                <a:latin typeface="Courier New" panose="02070309020205020404" pitchFamily="49" charset="0"/>
                <a:cs typeface="Courier New" panose="02070309020205020404" pitchFamily="49" charset="0"/>
              </a:rPr>
              <a:t>Na </a:t>
            </a:r>
            <a:r>
              <a:rPr lang="pt-BR" sz="2200" dirty="0">
                <a:latin typeface="Courier New" panose="02070309020205020404" pitchFamily="49" charset="0"/>
                <a:cs typeface="Courier New" panose="02070309020205020404" pitchFamily="49" charset="0"/>
              </a:rPr>
              <a:t>ní se vytváří obrácené a </a:t>
            </a:r>
            <a:r>
              <a:rPr lang="pt-BR" sz="2200" dirty="0" smtClean="0">
                <a:latin typeface="Courier New" panose="02070309020205020404" pitchFamily="49" charset="0"/>
                <a:cs typeface="Courier New" panose="02070309020205020404" pitchFamily="49" charset="0"/>
              </a:rPr>
              <a:t>zmenšené</a:t>
            </a:r>
            <a:r>
              <a:rPr lang="cs-CZ" sz="2200" dirty="0" smtClean="0">
                <a:latin typeface="Courier New" panose="02070309020205020404" pitchFamily="49" charset="0"/>
                <a:cs typeface="Courier New" panose="02070309020205020404" pitchFamily="49" charset="0"/>
              </a:rPr>
              <a:t> obrazy </a:t>
            </a:r>
            <a:r>
              <a:rPr lang="cs-CZ" sz="2200" dirty="0">
                <a:latin typeface="Courier New" panose="02070309020205020404" pitchFamily="49" charset="0"/>
                <a:cs typeface="Courier New" panose="02070309020205020404" pitchFamily="49" charset="0"/>
              </a:rPr>
              <a:t>předmětů.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Vizuální </a:t>
            </a:r>
            <a:r>
              <a:rPr lang="cs-CZ" sz="2200" dirty="0">
                <a:latin typeface="Courier New" panose="02070309020205020404" pitchFamily="49" charset="0"/>
                <a:cs typeface="Courier New" panose="02070309020205020404" pitchFamily="49" charset="0"/>
              </a:rPr>
              <a:t>vjemy jsou transformovány do neurálního kódu, z něhož </a:t>
            </a:r>
            <a:r>
              <a:rPr lang="cs-CZ" sz="2200" dirty="0" smtClean="0">
                <a:latin typeface="Courier New" panose="02070309020205020404" pitchFamily="49" charset="0"/>
                <a:cs typeface="Courier New" panose="02070309020205020404" pitchFamily="49" charset="0"/>
              </a:rPr>
              <a:t>jsou posléze </a:t>
            </a:r>
            <a:r>
              <a:rPr lang="cs-CZ" sz="2200" dirty="0">
                <a:latin typeface="Courier New" panose="02070309020205020404" pitchFamily="49" charset="0"/>
                <a:cs typeface="Courier New" panose="02070309020205020404" pitchFamily="49" charset="0"/>
              </a:rPr>
              <a:t>rekonstruovány obrazy.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Mozek </a:t>
            </a:r>
            <a:r>
              <a:rPr lang="cs-CZ" sz="2200" dirty="0">
                <a:latin typeface="Courier New" panose="02070309020205020404" pitchFamily="49" charset="0"/>
                <a:cs typeface="Courier New" panose="02070309020205020404" pitchFamily="49" charset="0"/>
              </a:rPr>
              <a:t>zpracovává signály vnímané optickou soustavou oka</a:t>
            </a:r>
            <a:br>
              <a:rPr lang="cs-CZ" sz="2200" dirty="0">
                <a:latin typeface="Courier New" panose="02070309020205020404" pitchFamily="49" charset="0"/>
                <a:cs typeface="Courier New" panose="02070309020205020404" pitchFamily="49" charset="0"/>
              </a:rPr>
            </a:br>
            <a:r>
              <a:rPr lang="cs-CZ" sz="2200" dirty="0">
                <a:latin typeface="Courier New" panose="02070309020205020404" pitchFamily="49" charset="0"/>
                <a:cs typeface="Courier New" panose="02070309020205020404" pitchFamily="49" charset="0"/>
              </a:rPr>
              <a:t>v souladu s předešlými zkušenostmi.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7032"/>
            <a:ext cx="4641875" cy="27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15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15962"/>
          </a:xfrm>
        </p:spPr>
        <p:txBody>
          <a:bodyPr>
            <a:normAutofit fontScale="90000"/>
          </a:bodyPr>
          <a:lstStyle/>
          <a:p>
            <a:r>
              <a:rPr lang="cs-CZ" dirty="0" smtClean="0"/>
              <a:t>Iluze pohybu</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68760"/>
            <a:ext cx="4876800" cy="4876800"/>
          </a:xfrm>
          <a:prstGeom prst="rect">
            <a:avLst/>
          </a:prstGeom>
        </p:spPr>
      </p:pic>
    </p:spTree>
    <p:extLst>
      <p:ext uri="{BB962C8B-B14F-4D97-AF65-F5344CB8AC3E}">
        <p14:creationId xmlns:p14="http://schemas.microsoft.com/office/powerpoint/2010/main" val="235855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Iluze pohybu 2</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30688"/>
            <a:ext cx="6623195" cy="4587176"/>
          </a:xfrm>
          <a:prstGeom prst="rect">
            <a:avLst/>
          </a:prstGeom>
        </p:spPr>
      </p:pic>
    </p:spTree>
    <p:extLst>
      <p:ext uri="{BB962C8B-B14F-4D97-AF65-F5344CB8AC3E}">
        <p14:creationId xmlns:p14="http://schemas.microsoft.com/office/powerpoint/2010/main" val="1417773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256" y="548680"/>
            <a:ext cx="8229600" cy="2794322"/>
          </a:xfrm>
        </p:spPr>
        <p:txBody>
          <a:bodyPr>
            <a:normAutofit fontScale="90000"/>
          </a:bodyPr>
          <a:lstStyle/>
          <a:p>
            <a:pPr algn="l"/>
            <a:r>
              <a:rPr lang="cs-CZ" sz="3200" b="1" dirty="0">
                <a:solidFill>
                  <a:srgbClr val="00FFFF"/>
                </a:solidFill>
                <a:latin typeface="Courier New" panose="02070309020205020404" pitchFamily="49" charset="0"/>
                <a:cs typeface="Courier New" panose="02070309020205020404" pitchFamily="49" charset="0"/>
              </a:rPr>
              <a:t>Pohyblivý obrázek s </a:t>
            </a:r>
            <a:r>
              <a:rPr lang="cs-CZ" sz="3200" b="1" dirty="0" smtClean="0">
                <a:solidFill>
                  <a:srgbClr val="00FFFF"/>
                </a:solidFill>
                <a:latin typeface="Courier New" panose="02070309020205020404" pitchFamily="49" charset="0"/>
                <a:cs typeface="Courier New" panose="02070309020205020404" pitchFamily="49" charset="0"/>
              </a:rPr>
              <a:t>tužkou</a:t>
            </a:r>
            <a:r>
              <a:rPr lang="cs-CZ" sz="2000" b="1" dirty="0" smtClean="0">
                <a:latin typeface="Courier New" panose="02070309020205020404" pitchFamily="49" charset="0"/>
                <a:cs typeface="Courier New" panose="02070309020205020404" pitchFamily="49" charset="0"/>
              </a:rPr>
              <a:t/>
            </a:r>
            <a:br>
              <a:rPr lang="cs-CZ" sz="2000" b="1" dirty="0" smtClean="0">
                <a:latin typeface="Courier New" panose="02070309020205020404" pitchFamily="49" charset="0"/>
                <a:cs typeface="Courier New" panose="02070309020205020404" pitchFamily="49" charset="0"/>
              </a:rPr>
            </a:br>
            <a:r>
              <a:rPr lang="cs-CZ" sz="2000" dirty="0">
                <a:latin typeface="Courier New" panose="02070309020205020404" pitchFamily="49" charset="0"/>
                <a:cs typeface="Courier New" panose="02070309020205020404" pitchFamily="49" charset="0"/>
              </a:rPr>
              <a:t/>
            </a:r>
            <a:br>
              <a:rPr lang="cs-CZ" sz="2000" dirty="0">
                <a:latin typeface="Courier New" panose="02070309020205020404" pitchFamily="49" charset="0"/>
                <a:cs typeface="Courier New" panose="02070309020205020404" pitchFamily="49" charset="0"/>
              </a:rPr>
            </a:br>
            <a:r>
              <a:rPr lang="cs-CZ" sz="2000" i="1" dirty="0">
                <a:latin typeface="Courier New" panose="02070309020205020404" pitchFamily="49" charset="0"/>
                <a:cs typeface="Courier New" panose="02070309020205020404" pitchFamily="49" charset="0"/>
              </a:rPr>
              <a:t>pruh kancelářského papíru, tužka, </a:t>
            </a:r>
            <a:r>
              <a:rPr lang="cs-CZ" sz="2000" i="1" dirty="0" smtClean="0">
                <a:latin typeface="Courier New" panose="02070309020205020404" pitchFamily="49" charset="0"/>
                <a:cs typeface="Courier New" panose="02070309020205020404" pitchFamily="49" charset="0"/>
              </a:rPr>
              <a:t>pastelky</a:t>
            </a:r>
            <a:br>
              <a:rPr lang="cs-CZ" sz="2000" i="1" dirty="0" smtClean="0">
                <a:latin typeface="Courier New" panose="02070309020205020404" pitchFamily="49" charset="0"/>
                <a:cs typeface="Courier New" panose="02070309020205020404" pitchFamily="49" charset="0"/>
              </a:rPr>
            </a:br>
            <a:r>
              <a:rPr lang="cs-CZ" sz="2000" dirty="0">
                <a:latin typeface="Courier New" panose="02070309020205020404" pitchFamily="49" charset="0"/>
                <a:cs typeface="Courier New" panose="02070309020205020404" pitchFamily="49" charset="0"/>
              </a:rPr>
              <a:t/>
            </a:r>
            <a:br>
              <a:rPr lang="cs-CZ" sz="2000" dirty="0">
                <a:latin typeface="Courier New" panose="02070309020205020404" pitchFamily="49" charset="0"/>
                <a:cs typeface="Courier New" panose="02070309020205020404" pitchFamily="49" charset="0"/>
              </a:rPr>
            </a:br>
            <a:r>
              <a:rPr lang="cs-CZ" sz="2000" dirty="0">
                <a:latin typeface="Courier New" panose="02070309020205020404" pitchFamily="49" charset="0"/>
                <a:cs typeface="Courier New" panose="02070309020205020404" pitchFamily="49" charset="0"/>
              </a:rPr>
              <a:t>Pruh bílého papíru přehneme v polovině, na horní stanu nakreslíme jeden obrázek, na spodní stranu druhý obrázek. Horní papír natočíme na tužku, kterou pohybujeme sem tam.</a:t>
            </a:r>
            <a:br>
              <a:rPr lang="cs-CZ" sz="2000" dirty="0">
                <a:latin typeface="Courier New" panose="02070309020205020404" pitchFamily="49" charset="0"/>
                <a:cs typeface="Courier New" panose="02070309020205020404" pitchFamily="49" charset="0"/>
              </a:rPr>
            </a:br>
            <a:endParaRPr lang="cs-CZ" sz="2000" dirty="0">
              <a:latin typeface="Courier New" panose="02070309020205020404" pitchFamily="49" charset="0"/>
              <a:cs typeface="Courier New" panose="02070309020205020404" pitchFamily="49"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6"/>
            <a:ext cx="59227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050880" y="5949280"/>
            <a:ext cx="6480720" cy="584775"/>
          </a:xfrm>
          <a:prstGeom prst="rect">
            <a:avLst/>
          </a:prstGeom>
          <a:noFill/>
        </p:spPr>
        <p:txBody>
          <a:bodyPr wrap="square" rtlCol="0">
            <a:spAutoFit/>
          </a:bodyPr>
          <a:lstStyle/>
          <a:p>
            <a:pPr algn="ctr"/>
            <a:r>
              <a:rPr lang="cs-CZ" sz="3200" b="1" dirty="0" smtClean="0">
                <a:solidFill>
                  <a:srgbClr val="00FFFF"/>
                </a:solidFill>
                <a:latin typeface="Courier New" panose="02070309020205020404" pitchFamily="49" charset="0"/>
                <a:cs typeface="Courier New" panose="02070309020205020404" pitchFamily="49" charset="0"/>
              </a:rPr>
              <a:t>Pohyblivá knížečka</a:t>
            </a:r>
            <a:endParaRPr lang="cs-CZ" sz="3200" b="1" dirty="0">
              <a:solidFill>
                <a:srgbClr val="00FF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8289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2276872"/>
            <a:ext cx="8229600" cy="1143000"/>
          </a:xfrm>
        </p:spPr>
        <p:txBody>
          <a:bodyPr>
            <a:normAutofit fontScale="90000"/>
          </a:bodyPr>
          <a:lstStyle/>
          <a:p>
            <a:r>
              <a:rPr lang="cs-CZ" sz="6000" b="1" dirty="0" smtClean="0">
                <a:solidFill>
                  <a:srgbClr val="ED13B4"/>
                </a:solidFill>
              </a:rPr>
              <a:t>Pohyblivý obraz</a:t>
            </a:r>
            <a:r>
              <a:rPr lang="cs-CZ" dirty="0" smtClean="0">
                <a:solidFill>
                  <a:schemeClr val="accent6">
                    <a:lumMod val="75000"/>
                  </a:schemeClr>
                </a:solidFill>
              </a:rPr>
              <a:t/>
            </a:r>
            <a:br>
              <a:rPr lang="cs-CZ" dirty="0" smtClean="0">
                <a:solidFill>
                  <a:schemeClr val="accent6">
                    <a:lumMod val="75000"/>
                  </a:schemeClr>
                </a:solidFill>
              </a:rPr>
            </a:br>
            <a:endParaRPr lang="cs-CZ" dirty="0">
              <a:solidFill>
                <a:schemeClr val="accent6">
                  <a:lumMod val="75000"/>
                </a:schemeClr>
              </a:solidFill>
            </a:endParaRPr>
          </a:p>
        </p:txBody>
      </p:sp>
    </p:spTree>
    <p:extLst>
      <p:ext uri="{BB962C8B-B14F-4D97-AF65-F5344CB8AC3E}">
        <p14:creationId xmlns:p14="http://schemas.microsoft.com/office/powerpoint/2010/main" val="8352830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fill="hold" grpId="0" nodeType="clickEffect" p14:presetBounceEnd="3000">
                                      <p:stCondLst>
                                        <p:cond delay="0"/>
                                      </p:stCondLst>
                                      <p:childTnLst>
                                        <p:animMotion origin="layout" path="M -0.48941 0.12662 L -0.43073 0.43171 L -0.37517 0.12662 L -0.31632 0.43171 L -0.25746 0.12662 L -0.20243 0.43171 L -0.14358 0.12662 L -0.08767 0.43171 L -0.02899 0.12662 L 0.02986 0.43171 L 0.08559 0.12662 L 0.14444 0.43171 L 0.19931 0.12662 L 0.25851 0.43171 L 0.31719 0.12662 L 0.37274 0.43171 L 0.43194 0.12662 " pathEditMode="relative" rAng="0" ptsTypes="FFFFFFFFFFFFFFFFF" p14:bounceEnd="3000">
                                          <p:cBhvr>
                                            <p:cTn id="6" dur="10000" spd="-100000" fill="hold"/>
                                            <p:tgtEl>
                                              <p:spTgt spid="2"/>
                                            </p:tgtEl>
                                            <p:attrNameLst>
                                              <p:attrName>ppt_x</p:attrName>
                                              <p:attrName>ppt_y</p:attrName>
                                            </p:attrNameLst>
                                          </p:cBhvr>
                                          <p:rCtr x="46059" y="15255"/>
                                        </p:animMotion>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fill="hold" grpId="0" nodeType="clickEffect">
                                      <p:stCondLst>
                                        <p:cond delay="0"/>
                                      </p:stCondLst>
                                      <p:childTnLst>
                                        <p:animMotion origin="layout" path="M -0.48941 0.12662 L -0.43073 0.43171 L -0.37517 0.12662 L -0.31632 0.43171 L -0.25746 0.12662 L -0.20243 0.43171 L -0.14358 0.12662 L -0.08767 0.43171 L -0.02899 0.12662 L 0.02986 0.43171 L 0.08559 0.12662 L 0.14444 0.43171 L 0.19931 0.12662 L 0.25851 0.43171 L 0.31719 0.12662 L 0.37274 0.43171 L 0.43194 0.12662 " pathEditMode="relative" rAng="0" ptsTypes="FFFFFFFFFFFFFFFFF">
                                          <p:cBhvr>
                                            <p:cTn id="6" dur="10000" spd="-100000" fill="hold"/>
                                            <p:tgtEl>
                                              <p:spTgt spid="2"/>
                                            </p:tgtEl>
                                            <p:attrNameLst>
                                              <p:attrName>ppt_x</p:attrName>
                                              <p:attrName>ppt_y</p:attrName>
                                            </p:attrNameLst>
                                          </p:cBhvr>
                                          <p:rCtr x="46059" y="15255"/>
                                        </p:animMotion>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29600" cy="1143000"/>
          </a:xfrm>
        </p:spPr>
        <p:txBody>
          <a:bodyPr>
            <a:normAutofit fontScale="90000"/>
          </a:bodyPr>
          <a:lstStyle/>
          <a:p>
            <a:r>
              <a:rPr lang="cs-CZ" dirty="0">
                <a:solidFill>
                  <a:srgbClr val="66FF33"/>
                </a:solidFill>
              </a:rPr>
              <a:t>Od určité rychlosti střihu a intenzity vizuálních stimulů se</a:t>
            </a:r>
            <a:br>
              <a:rPr lang="cs-CZ" dirty="0">
                <a:solidFill>
                  <a:srgbClr val="66FF33"/>
                </a:solidFill>
              </a:rPr>
            </a:br>
            <a:r>
              <a:rPr lang="cs-CZ" dirty="0">
                <a:solidFill>
                  <a:srgbClr val="66FF33"/>
                </a:solidFill>
              </a:rPr>
              <a:t>jediným možných způsobem adaptace opticko-nervové soustavy stává dočasné "vypnutí"</a:t>
            </a:r>
            <a:br>
              <a:rPr lang="cs-CZ" dirty="0">
                <a:solidFill>
                  <a:srgbClr val="66FF33"/>
                </a:solidFill>
              </a:rPr>
            </a:br>
            <a:r>
              <a:rPr lang="cs-CZ" dirty="0">
                <a:solidFill>
                  <a:srgbClr val="66FF33"/>
                </a:solidFill>
              </a:rPr>
              <a:t>aktivní percepce.</a:t>
            </a:r>
          </a:p>
        </p:txBody>
      </p:sp>
    </p:spTree>
    <p:extLst>
      <p:ext uri="{BB962C8B-B14F-4D97-AF65-F5344CB8AC3E}">
        <p14:creationId xmlns:p14="http://schemas.microsoft.com/office/powerpoint/2010/main" val="32370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indefinite"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348880"/>
            <a:ext cx="8229600" cy="1143000"/>
          </a:xfrm>
        </p:spPr>
        <p:txBody>
          <a:bodyPr/>
          <a:lstStyle/>
          <a:p>
            <a:r>
              <a:rPr lang="cs-CZ" i="1" dirty="0"/>
              <a:t>8</a:t>
            </a:r>
            <a:r>
              <a:rPr lang="cs-CZ" i="1" dirty="0">
                <a:latin typeface="Courier New" panose="02070309020205020404" pitchFamily="49" charset="0"/>
                <a:cs typeface="Courier New" panose="02070309020205020404" pitchFamily="49" charset="0"/>
              </a:rPr>
              <a:t>. Zraková pozornost</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3789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1556792"/>
            <a:ext cx="7365504" cy="3672408"/>
          </a:xfrm>
        </p:spPr>
        <p:txBody>
          <a:bodyPr>
            <a:normAutofit/>
          </a:bodyPr>
          <a:lstStyle/>
          <a:p>
            <a:pPr algn="l"/>
            <a:r>
              <a:rPr lang="cs-CZ" i="1" dirty="0">
                <a:solidFill>
                  <a:srgbClr val="FFC000"/>
                </a:solidFill>
                <a:latin typeface="Courier New" panose="02070309020205020404" pitchFamily="49" charset="0"/>
                <a:cs typeface="Courier New" panose="02070309020205020404" pitchFamily="49" charset="0"/>
              </a:rPr>
              <a:t>9. </a:t>
            </a:r>
            <a:r>
              <a:rPr lang="cs-CZ" i="1" dirty="0" smtClean="0">
                <a:solidFill>
                  <a:srgbClr val="FFC000"/>
                </a:solidFill>
                <a:latin typeface="Courier New" panose="02070309020205020404" pitchFamily="49" charset="0"/>
                <a:cs typeface="Courier New" panose="02070309020205020404" pitchFamily="49" charset="0"/>
              </a:rPr>
              <a:t>Imaginace</a:t>
            </a:r>
            <a:br>
              <a:rPr lang="cs-CZ" i="1" dirty="0" smtClean="0">
                <a:solidFill>
                  <a:srgbClr val="FFC000"/>
                </a:solidFill>
                <a:latin typeface="Courier New" panose="02070309020205020404" pitchFamily="49" charset="0"/>
                <a:cs typeface="Courier New" panose="02070309020205020404" pitchFamily="49" charset="0"/>
              </a:rPr>
            </a:br>
            <a:r>
              <a:rPr lang="cs-CZ" i="1" dirty="0" smtClean="0">
                <a:solidFill>
                  <a:srgbClr val="FFC000"/>
                </a:solidFill>
                <a:latin typeface="Courier New" panose="02070309020205020404" pitchFamily="49" charset="0"/>
                <a:cs typeface="Courier New" panose="02070309020205020404" pitchFamily="49" charset="0"/>
              </a:rPr>
              <a:t/>
            </a:r>
            <a:br>
              <a:rPr lang="cs-CZ" i="1" dirty="0" smtClean="0">
                <a:solidFill>
                  <a:srgbClr val="FFC000"/>
                </a:solidFill>
                <a:latin typeface="Courier New" panose="02070309020205020404" pitchFamily="49" charset="0"/>
                <a:cs typeface="Courier New" panose="02070309020205020404" pitchFamily="49" charset="0"/>
              </a:rPr>
            </a:br>
            <a:r>
              <a:rPr lang="pt-BR" sz="2200" dirty="0">
                <a:solidFill>
                  <a:schemeClr val="accent6">
                    <a:lumMod val="60000"/>
                    <a:lumOff val="40000"/>
                  </a:schemeClr>
                </a:solidFill>
                <a:latin typeface="Courier New" panose="02070309020205020404" pitchFamily="49" charset="0"/>
                <a:cs typeface="Courier New" panose="02070309020205020404" pitchFamily="49" charset="0"/>
              </a:rPr>
              <a:t>Imaginace a mentální obrazivost jsou </a:t>
            </a:r>
            <a:r>
              <a:rPr lang="pt-BR" sz="2200" dirty="0" smtClean="0">
                <a:solidFill>
                  <a:schemeClr val="accent6">
                    <a:lumMod val="60000"/>
                    <a:lumOff val="40000"/>
                  </a:schemeClr>
                </a:solidFill>
                <a:latin typeface="Courier New" panose="02070309020205020404" pitchFamily="49" charset="0"/>
                <a:cs typeface="Courier New" panose="02070309020205020404" pitchFamily="49" charset="0"/>
              </a:rPr>
              <a:t>součástí</a:t>
            </a:r>
            <a:r>
              <a:rPr lang="cs-CZ" sz="2200" dirty="0" smtClean="0">
                <a:solidFill>
                  <a:schemeClr val="accent6">
                    <a:lumMod val="60000"/>
                    <a:lumOff val="40000"/>
                  </a:schemeClr>
                </a:solidFill>
                <a:latin typeface="Courier New" panose="02070309020205020404" pitchFamily="49" charset="0"/>
                <a:cs typeface="Courier New" panose="02070309020205020404" pitchFamily="49" charset="0"/>
              </a:rPr>
              <a:t> vidění.</a:t>
            </a:r>
            <a:br>
              <a:rPr lang="cs-CZ" sz="2200" dirty="0" smtClean="0">
                <a:solidFill>
                  <a:schemeClr val="accent6">
                    <a:lumMod val="60000"/>
                    <a:lumOff val="40000"/>
                  </a:schemeClr>
                </a:solidFill>
                <a:latin typeface="Courier New" panose="02070309020205020404" pitchFamily="49" charset="0"/>
                <a:cs typeface="Courier New" panose="02070309020205020404" pitchFamily="49" charset="0"/>
              </a:rPr>
            </a:br>
            <a:r>
              <a:rPr lang="cs-CZ" sz="2200" dirty="0" smtClean="0">
                <a:solidFill>
                  <a:schemeClr val="accent6">
                    <a:lumMod val="60000"/>
                    <a:lumOff val="40000"/>
                  </a:schemeClr>
                </a:solidFill>
                <a:latin typeface="Courier New" panose="02070309020205020404" pitchFamily="49" charset="0"/>
                <a:cs typeface="Courier New" panose="02070309020205020404" pitchFamily="49" charset="0"/>
              </a:rPr>
              <a:t/>
            </a:r>
            <a:br>
              <a:rPr lang="cs-CZ" sz="2200" dirty="0" smtClean="0">
                <a:solidFill>
                  <a:schemeClr val="accent6">
                    <a:lumMod val="60000"/>
                    <a:lumOff val="40000"/>
                  </a:schemeClr>
                </a:solidFill>
                <a:latin typeface="Courier New" panose="02070309020205020404" pitchFamily="49" charset="0"/>
                <a:cs typeface="Courier New" panose="02070309020205020404" pitchFamily="49" charset="0"/>
              </a:rPr>
            </a:br>
            <a:r>
              <a:rPr lang="cs-CZ" sz="2000" dirty="0">
                <a:solidFill>
                  <a:schemeClr val="accent4">
                    <a:lumMod val="60000"/>
                    <a:lumOff val="40000"/>
                  </a:schemeClr>
                </a:solidFill>
                <a:latin typeface="Courier New" panose="02070309020205020404" pitchFamily="49" charset="0"/>
                <a:cs typeface="Courier New" panose="02070309020205020404" pitchFamily="49" charset="0"/>
              </a:rPr>
              <a:t>Rovněž G. </a:t>
            </a:r>
            <a:r>
              <a:rPr lang="cs-CZ" sz="2000" dirty="0" err="1">
                <a:solidFill>
                  <a:schemeClr val="accent4">
                    <a:lumMod val="60000"/>
                    <a:lumOff val="40000"/>
                  </a:schemeClr>
                </a:solidFill>
                <a:latin typeface="Courier New" panose="02070309020205020404" pitchFamily="49" charset="0"/>
                <a:cs typeface="Courier New" panose="02070309020205020404" pitchFamily="49" charset="0"/>
              </a:rPr>
              <a:t>Currie</a:t>
            </a:r>
            <a:r>
              <a:rPr lang="cs-CZ" sz="2000" dirty="0">
                <a:solidFill>
                  <a:schemeClr val="accent4">
                    <a:lumMod val="60000"/>
                    <a:lumOff val="40000"/>
                  </a:schemeClr>
                </a:solidFill>
                <a:latin typeface="Courier New" panose="02070309020205020404" pitchFamily="49" charset="0"/>
                <a:cs typeface="Courier New" panose="02070309020205020404" pitchFamily="49" charset="0"/>
              </a:rPr>
              <a:t> tvrdí, že imaginace je znovupoužitím mentálních kapacit určených </a:t>
            </a:r>
            <a:r>
              <a:rPr lang="cs-CZ" sz="2000" dirty="0" smtClean="0">
                <a:solidFill>
                  <a:schemeClr val="accent4">
                    <a:lumMod val="60000"/>
                    <a:lumOff val="40000"/>
                  </a:schemeClr>
                </a:solidFill>
                <a:latin typeface="Courier New" panose="02070309020205020404" pitchFamily="49" charset="0"/>
                <a:cs typeface="Courier New" panose="02070309020205020404" pitchFamily="49" charset="0"/>
              </a:rPr>
              <a:t>pro percepci </a:t>
            </a:r>
            <a:r>
              <a:rPr lang="cs-CZ" sz="2000" dirty="0">
                <a:solidFill>
                  <a:schemeClr val="accent4">
                    <a:lumMod val="60000"/>
                    <a:lumOff val="40000"/>
                  </a:schemeClr>
                </a:solidFill>
                <a:latin typeface="Courier New" panose="02070309020205020404" pitchFamily="49" charset="0"/>
                <a:cs typeface="Courier New" panose="02070309020205020404" pitchFamily="49" charset="0"/>
              </a:rPr>
              <a:t>za nepřítomnosti percepčního vstupu.</a:t>
            </a:r>
          </a:p>
        </p:txBody>
      </p:sp>
    </p:spTree>
    <p:extLst>
      <p:ext uri="{BB962C8B-B14F-4D97-AF65-F5344CB8AC3E}">
        <p14:creationId xmlns:p14="http://schemas.microsoft.com/office/powerpoint/2010/main" val="389897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5735" y="260648"/>
            <a:ext cx="6863647" cy="922114"/>
          </a:xfrm>
        </p:spPr>
        <p:txBody>
          <a:bodyPr/>
          <a:lstStyle/>
          <a:p>
            <a:r>
              <a:rPr lang="cs-CZ" dirty="0"/>
              <a:t>"vidění je porozumění"</a:t>
            </a:r>
          </a:p>
        </p:txBody>
      </p:sp>
      <p:sp>
        <p:nvSpPr>
          <p:cNvPr id="3" name="Obdélník 2"/>
          <p:cNvSpPr/>
          <p:nvPr/>
        </p:nvSpPr>
        <p:spPr>
          <a:xfrm>
            <a:off x="3088407" y="2751311"/>
            <a:ext cx="5926622" cy="461665"/>
          </a:xfrm>
          <a:prstGeom prst="rect">
            <a:avLst/>
          </a:prstGeom>
        </p:spPr>
        <p:txBody>
          <a:bodyPr wrap="none">
            <a:spAutoFit/>
          </a:bodyPr>
          <a:lstStyle/>
          <a:p>
            <a:r>
              <a:rPr lang="cs-CZ" sz="2400" i="1" dirty="0" smtClean="0">
                <a:solidFill>
                  <a:srgbClr val="FFC000"/>
                </a:solidFill>
                <a:latin typeface="Californian FB" pitchFamily="18" charset="0"/>
              </a:rPr>
              <a:t>Nelze </a:t>
            </a:r>
            <a:r>
              <a:rPr lang="cs-CZ" sz="2400" i="1" dirty="0">
                <a:solidFill>
                  <a:srgbClr val="FFC000"/>
                </a:solidFill>
                <a:latin typeface="Californian FB" pitchFamily="18" charset="0"/>
              </a:rPr>
              <a:t>oddělovat "vidění" od "porozumění" a "</a:t>
            </a:r>
            <a:r>
              <a:rPr lang="cs-CZ" sz="2400" i="1" dirty="0" smtClean="0">
                <a:solidFill>
                  <a:srgbClr val="FFC000"/>
                </a:solidFill>
                <a:latin typeface="Californian FB" pitchFamily="18" charset="0"/>
              </a:rPr>
              <a:t>myšlení„.</a:t>
            </a:r>
            <a:endParaRPr lang="cs-CZ" sz="2400" i="1" dirty="0">
              <a:solidFill>
                <a:srgbClr val="FFC000"/>
              </a:solidFill>
              <a:latin typeface="Californian FB" pitchFamily="18" charset="0"/>
            </a:endParaRPr>
          </a:p>
        </p:txBody>
      </p:sp>
      <p:sp>
        <p:nvSpPr>
          <p:cNvPr id="4" name="TextovéPole 3"/>
          <p:cNvSpPr txBox="1"/>
          <p:nvPr/>
        </p:nvSpPr>
        <p:spPr>
          <a:xfrm>
            <a:off x="179512" y="4949398"/>
            <a:ext cx="3960440" cy="1384995"/>
          </a:xfrm>
          <a:prstGeom prst="rect">
            <a:avLst/>
          </a:prstGeom>
          <a:noFill/>
        </p:spPr>
        <p:txBody>
          <a:bodyPr wrap="square" rtlCol="0">
            <a:spAutoFit/>
          </a:bodyPr>
          <a:lstStyle/>
          <a:p>
            <a:r>
              <a:rPr lang="pl-PL" sz="2800" dirty="0" smtClean="0">
                <a:solidFill>
                  <a:schemeClr val="tx1">
                    <a:lumMod val="65000"/>
                  </a:schemeClr>
                </a:solidFill>
                <a:latin typeface="Bauhaus 93" pitchFamily="82" charset="0"/>
              </a:rPr>
              <a:t>Věnovat </a:t>
            </a:r>
            <a:r>
              <a:rPr lang="pl-PL" sz="2800" dirty="0">
                <a:solidFill>
                  <a:schemeClr val="tx1">
                    <a:lumMod val="65000"/>
                  </a:schemeClr>
                </a:solidFill>
                <a:latin typeface="Bauhaus 93" pitchFamily="82" charset="0"/>
              </a:rPr>
              <a:t>dostatek prostoru debatě o </a:t>
            </a:r>
            <a:r>
              <a:rPr lang="pl-PL" sz="2800" dirty="0" smtClean="0">
                <a:solidFill>
                  <a:schemeClr val="tx1">
                    <a:lumMod val="65000"/>
                  </a:schemeClr>
                </a:solidFill>
                <a:latin typeface="Bauhaus 93" pitchFamily="82" charset="0"/>
              </a:rPr>
              <a:t>obsahu viděného.</a:t>
            </a:r>
            <a:endParaRPr lang="cs-CZ" sz="2800" dirty="0">
              <a:solidFill>
                <a:schemeClr val="tx1">
                  <a:lumMod val="65000"/>
                </a:schemeClr>
              </a:solidFill>
              <a:latin typeface="Bauhaus 93" pitchFamily="82" charset="0"/>
            </a:endParaRPr>
          </a:p>
        </p:txBody>
      </p:sp>
      <p:sp>
        <p:nvSpPr>
          <p:cNvPr id="5" name="TextovéPole 4"/>
          <p:cNvSpPr txBox="1"/>
          <p:nvPr/>
        </p:nvSpPr>
        <p:spPr>
          <a:xfrm>
            <a:off x="567581" y="1020920"/>
            <a:ext cx="4680520" cy="1569660"/>
          </a:xfrm>
          <a:prstGeom prst="rect">
            <a:avLst/>
          </a:prstGeom>
          <a:noFill/>
        </p:spPr>
        <p:txBody>
          <a:bodyPr wrap="square" rtlCol="0">
            <a:spAutoFit/>
          </a:bodyPr>
          <a:lstStyle/>
          <a:p>
            <a:r>
              <a:rPr lang="cs-CZ" sz="2400" dirty="0">
                <a:solidFill>
                  <a:srgbClr val="66FF33"/>
                </a:solidFill>
              </a:rPr>
              <a:t>Způsobem, výběrem a pořadím kladených otázek </a:t>
            </a:r>
            <a:r>
              <a:rPr lang="cs-CZ" sz="2400" dirty="0" smtClean="0">
                <a:solidFill>
                  <a:srgbClr val="66FF33"/>
                </a:solidFill>
              </a:rPr>
              <a:t>při </a:t>
            </a:r>
            <a:r>
              <a:rPr lang="cs-CZ" sz="2400" dirty="0">
                <a:solidFill>
                  <a:srgbClr val="66FF33"/>
                </a:solidFill>
              </a:rPr>
              <a:t>percepci díla učitel ovlivňuje</a:t>
            </a:r>
          </a:p>
          <a:p>
            <a:r>
              <a:rPr lang="cs-CZ" sz="2400" dirty="0" smtClean="0">
                <a:solidFill>
                  <a:srgbClr val="66FF33"/>
                </a:solidFill>
              </a:rPr>
              <a:t>žákovo pozorování.</a:t>
            </a:r>
            <a:endParaRPr lang="cs-CZ" sz="2400" dirty="0">
              <a:solidFill>
                <a:srgbClr val="66FF33"/>
              </a:solidFill>
            </a:endParaRPr>
          </a:p>
        </p:txBody>
      </p:sp>
      <p:sp>
        <p:nvSpPr>
          <p:cNvPr id="6" name="TextovéPole 5"/>
          <p:cNvSpPr txBox="1"/>
          <p:nvPr/>
        </p:nvSpPr>
        <p:spPr>
          <a:xfrm>
            <a:off x="4804830" y="5640190"/>
            <a:ext cx="4176464" cy="584775"/>
          </a:xfrm>
          <a:prstGeom prst="rect">
            <a:avLst/>
          </a:prstGeom>
          <a:noFill/>
        </p:spPr>
        <p:txBody>
          <a:bodyPr wrap="square" rtlCol="0">
            <a:spAutoFit/>
          </a:bodyPr>
          <a:lstStyle/>
          <a:p>
            <a:r>
              <a:rPr lang="cs-CZ" sz="3200" i="1" dirty="0">
                <a:solidFill>
                  <a:srgbClr val="ED13B4"/>
                </a:solidFill>
                <a:latin typeface="Times New Roman" pitchFamily="18" charset="0"/>
                <a:cs typeface="Times New Roman" pitchFamily="18" charset="0"/>
              </a:rPr>
              <a:t>Učitel sám </a:t>
            </a:r>
            <a:r>
              <a:rPr lang="cs-CZ" sz="3200" i="1" dirty="0" smtClean="0">
                <a:solidFill>
                  <a:srgbClr val="ED13B4"/>
                </a:solidFill>
                <a:latin typeface="Times New Roman" pitchFamily="18" charset="0"/>
                <a:cs typeface="Times New Roman" pitchFamily="18" charset="0"/>
              </a:rPr>
              <a:t>interpretuje</a:t>
            </a:r>
            <a:r>
              <a:rPr lang="cs-CZ" sz="3200" dirty="0">
                <a:solidFill>
                  <a:srgbClr val="ED13B4"/>
                </a:solidFill>
              </a:rPr>
              <a:t>.</a:t>
            </a:r>
          </a:p>
        </p:txBody>
      </p:sp>
      <p:sp>
        <p:nvSpPr>
          <p:cNvPr id="7" name="TextovéPole 6"/>
          <p:cNvSpPr txBox="1"/>
          <p:nvPr/>
        </p:nvSpPr>
        <p:spPr>
          <a:xfrm>
            <a:off x="1595382" y="3501008"/>
            <a:ext cx="7548618" cy="1384995"/>
          </a:xfrm>
          <a:prstGeom prst="rect">
            <a:avLst/>
          </a:prstGeom>
          <a:noFill/>
        </p:spPr>
        <p:txBody>
          <a:bodyPr wrap="square" rtlCol="0">
            <a:spAutoFit/>
          </a:bodyPr>
          <a:lstStyle/>
          <a:p>
            <a:pPr algn="r"/>
            <a:r>
              <a:rPr lang="cs-CZ" sz="2800" dirty="0" smtClean="0">
                <a:latin typeface="Impact" pitchFamily="34" charset="0"/>
              </a:rPr>
              <a:t>Systematické </a:t>
            </a:r>
            <a:r>
              <a:rPr lang="cs-CZ" sz="2800" dirty="0">
                <a:latin typeface="Impact" pitchFamily="34" charset="0"/>
              </a:rPr>
              <a:t>setkávání s </a:t>
            </a:r>
            <a:r>
              <a:rPr lang="cs-CZ" sz="2800" dirty="0" smtClean="0">
                <a:latin typeface="Impact" pitchFamily="34" charset="0"/>
              </a:rPr>
              <a:t>uměním </a:t>
            </a:r>
            <a:r>
              <a:rPr lang="cs-CZ" sz="2800" dirty="0">
                <a:latin typeface="Impact" pitchFamily="34" charset="0"/>
              </a:rPr>
              <a:t>a</a:t>
            </a:r>
          </a:p>
          <a:p>
            <a:r>
              <a:rPr lang="cs-CZ" sz="2800" dirty="0" smtClean="0">
                <a:latin typeface="Impact" pitchFamily="34" charset="0"/>
              </a:rPr>
              <a:t>prohlubuje </a:t>
            </a:r>
            <a:r>
              <a:rPr lang="cs-CZ" sz="2800" dirty="0">
                <a:latin typeface="Impact" pitchFamily="34" charset="0"/>
              </a:rPr>
              <a:t>schopnost soustředění se na vizuální </a:t>
            </a:r>
            <a:r>
              <a:rPr lang="cs-CZ" sz="2800" dirty="0" smtClean="0">
                <a:latin typeface="Impact" pitchFamily="34" charset="0"/>
              </a:rPr>
              <a:t>artefakt.</a:t>
            </a:r>
            <a:endParaRPr lang="cs-CZ" sz="2800" dirty="0">
              <a:latin typeface="Impact" pitchFamily="34" charset="0"/>
            </a:endParaRPr>
          </a:p>
        </p:txBody>
      </p:sp>
    </p:spTree>
    <p:extLst>
      <p:ext uri="{BB962C8B-B14F-4D97-AF65-F5344CB8AC3E}">
        <p14:creationId xmlns:p14="http://schemas.microsoft.com/office/powerpoint/2010/main" val="1952298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 art</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70208"/>
            <a:ext cx="6084086" cy="5060853"/>
          </a:xfrm>
          <a:prstGeom prst="rect">
            <a:avLst/>
          </a:prstGeom>
        </p:spPr>
      </p:pic>
      <p:sp>
        <p:nvSpPr>
          <p:cNvPr id="4" name="TextovéPole 3"/>
          <p:cNvSpPr txBox="1"/>
          <p:nvPr/>
        </p:nvSpPr>
        <p:spPr>
          <a:xfrm>
            <a:off x="4644008" y="6431061"/>
            <a:ext cx="4320480" cy="369332"/>
          </a:xfrm>
          <a:prstGeom prst="rect">
            <a:avLst/>
          </a:prstGeom>
          <a:noFill/>
        </p:spPr>
        <p:txBody>
          <a:bodyPr wrap="square" rtlCol="0">
            <a:spAutoFit/>
          </a:bodyPr>
          <a:lstStyle/>
          <a:p>
            <a:r>
              <a:rPr lang="cs-CZ" dirty="0" err="1" smtClean="0"/>
              <a:t>Riley</a:t>
            </a:r>
            <a:r>
              <a:rPr lang="cs-CZ" dirty="0" smtClean="0"/>
              <a:t>, </a:t>
            </a:r>
            <a:r>
              <a:rPr lang="cs-CZ" dirty="0" err="1" smtClean="0"/>
              <a:t>Movement</a:t>
            </a:r>
            <a:r>
              <a:rPr lang="cs-CZ" dirty="0" smtClean="0"/>
              <a:t> in </a:t>
            </a:r>
            <a:r>
              <a:rPr lang="cs-CZ" dirty="0" err="1" smtClean="0"/>
              <a:t>squares</a:t>
            </a:r>
            <a:endParaRPr lang="cs-CZ" dirty="0"/>
          </a:p>
        </p:txBody>
      </p:sp>
    </p:spTree>
    <p:extLst>
      <p:ext uri="{BB962C8B-B14F-4D97-AF65-F5344CB8AC3E}">
        <p14:creationId xmlns:p14="http://schemas.microsoft.com/office/powerpoint/2010/main" val="3235575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8870"/>
            <a:ext cx="6996248" cy="5900450"/>
          </a:xfrm>
          <a:prstGeom prst="rect">
            <a:avLst/>
          </a:prstGeom>
        </p:spPr>
      </p:pic>
      <p:sp>
        <p:nvSpPr>
          <p:cNvPr id="4" name="TextovéPole 3"/>
          <p:cNvSpPr txBox="1"/>
          <p:nvPr/>
        </p:nvSpPr>
        <p:spPr>
          <a:xfrm>
            <a:off x="5652120" y="6129833"/>
            <a:ext cx="1955688" cy="369332"/>
          </a:xfrm>
          <a:prstGeom prst="rect">
            <a:avLst/>
          </a:prstGeom>
          <a:noFill/>
        </p:spPr>
        <p:txBody>
          <a:bodyPr wrap="square" rtlCol="0">
            <a:spAutoFit/>
          </a:bodyPr>
          <a:lstStyle/>
          <a:p>
            <a:pPr algn="r"/>
            <a:r>
              <a:rPr lang="cs-CZ" dirty="0" err="1" smtClean="0"/>
              <a:t>Escher</a:t>
            </a:r>
            <a:endParaRPr lang="cs-CZ" dirty="0"/>
          </a:p>
        </p:txBody>
      </p:sp>
    </p:spTree>
    <p:extLst>
      <p:ext uri="{BB962C8B-B14F-4D97-AF65-F5344CB8AC3E}">
        <p14:creationId xmlns:p14="http://schemas.microsoft.com/office/powerpoint/2010/main" val="281266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604448" cy="3168352"/>
          </a:xfrm>
        </p:spPr>
        <p:txBody>
          <a:bodyPr>
            <a:normAutofit fontScale="90000"/>
          </a:bodyPr>
          <a:lstStyle/>
          <a:p>
            <a:pPr algn="l"/>
            <a:r>
              <a:rPr lang="cs-CZ" i="1" dirty="0" err="1" smtClean="0">
                <a:solidFill>
                  <a:srgbClr val="FFC000"/>
                </a:solidFill>
                <a:latin typeface="Courier New" panose="02070309020205020404" pitchFamily="49" charset="0"/>
                <a:cs typeface="Courier New" panose="02070309020205020404" pitchFamily="49" charset="0"/>
              </a:rPr>
              <a:t>Sakády</a:t>
            </a:r>
            <a:r>
              <a:rPr lang="cs-CZ" dirty="0" smtClean="0">
                <a:latin typeface="Courier New" panose="02070309020205020404" pitchFamily="49" charset="0"/>
                <a:cs typeface="Courier New" panose="02070309020205020404" pitchFamily="49" charset="0"/>
              </a:rPr>
              <a:t/>
            </a:r>
            <a:br>
              <a:rPr lang="cs-CZ" dirty="0" smtClean="0">
                <a:latin typeface="Courier New" panose="02070309020205020404" pitchFamily="49" charset="0"/>
                <a:cs typeface="Courier New" panose="02070309020205020404" pitchFamily="49" charset="0"/>
              </a:rPr>
            </a:br>
            <a:r>
              <a:rPr lang="cs-CZ" sz="2200" dirty="0">
                <a:latin typeface="Courier New" panose="02070309020205020404" pitchFamily="49" charset="0"/>
                <a:cs typeface="Courier New" panose="02070309020205020404" pitchFamily="49" charset="0"/>
              </a:rPr>
              <a:t>Percepce probíhá v krátkých sekvencích</a:t>
            </a:r>
            <a:r>
              <a:rPr lang="cs-CZ" sz="2200" dirty="0" smtClean="0">
                <a:latin typeface="Courier New" panose="02070309020205020404" pitchFamily="49" charset="0"/>
                <a:cs typeface="Courier New" panose="02070309020205020404" pitchFamily="49" charset="0"/>
              </a:rPr>
              <a:t>.</a:t>
            </a:r>
            <a:r>
              <a:rPr lang="cs-CZ" sz="2200" dirty="0">
                <a:latin typeface="Courier New" panose="02070309020205020404" pitchFamily="49" charset="0"/>
                <a:cs typeface="Courier New" panose="02070309020205020404" pitchFamily="49" charset="0"/>
              </a:rPr>
              <a:t>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Tak</a:t>
            </a:r>
            <a:r>
              <a:rPr lang="cs-CZ" sz="2200" dirty="0">
                <a:latin typeface="Courier New" panose="02070309020205020404" pitchFamily="49" charset="0"/>
                <a:cs typeface="Courier New" panose="02070309020205020404" pitchFamily="49" charset="0"/>
              </a:rPr>
              <a:t>, jak propátrává scénu před sebou, dostávají se do</a:t>
            </a:r>
            <a:br>
              <a:rPr lang="cs-CZ" sz="2200" dirty="0">
                <a:latin typeface="Courier New" panose="02070309020205020404" pitchFamily="49" charset="0"/>
                <a:cs typeface="Courier New" panose="02070309020205020404" pitchFamily="49" charset="0"/>
              </a:rPr>
            </a:br>
            <a:r>
              <a:rPr lang="cs-CZ" sz="2200" dirty="0">
                <a:latin typeface="Courier New" panose="02070309020205020404" pitchFamily="49" charset="0"/>
                <a:cs typeface="Courier New" panose="02070309020205020404" pitchFamily="49" charset="0"/>
              </a:rPr>
              <a:t>místa s nejlepším rozlišením postupně všechny objekty</a:t>
            </a:r>
            <a:r>
              <a:rPr lang="cs-CZ" sz="2200" dirty="0" smtClean="0">
                <a:latin typeface="Courier New" panose="02070309020205020404" pitchFamily="49" charset="0"/>
                <a:cs typeface="Courier New" panose="02070309020205020404" pitchFamily="49" charset="0"/>
              </a:rPr>
              <a:t>.</a:t>
            </a:r>
            <a:r>
              <a:rPr lang="cs-CZ" sz="2200" dirty="0">
                <a:latin typeface="Courier New" panose="02070309020205020404" pitchFamily="49" charset="0"/>
                <a:cs typeface="Courier New" panose="02070309020205020404" pitchFamily="49" charset="0"/>
              </a:rPr>
              <a:t>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V </a:t>
            </a:r>
            <a:r>
              <a:rPr lang="cs-CZ" sz="2200" dirty="0">
                <a:latin typeface="Courier New" panose="02070309020205020404" pitchFamily="49" charset="0"/>
                <a:cs typeface="Courier New" panose="02070309020205020404" pitchFamily="49" charset="0"/>
              </a:rPr>
              <a:t>průběhu krátkých intervalů</a:t>
            </a:r>
            <a:br>
              <a:rPr lang="cs-CZ" sz="2200" dirty="0">
                <a:latin typeface="Courier New" panose="02070309020205020404" pitchFamily="49" charset="0"/>
                <a:cs typeface="Courier New" panose="02070309020205020404" pitchFamily="49" charset="0"/>
              </a:rPr>
            </a:br>
            <a:r>
              <a:rPr lang="cs-CZ" sz="2200" dirty="0">
                <a:latin typeface="Courier New" panose="02070309020205020404" pitchFamily="49" charset="0"/>
                <a:cs typeface="Courier New" panose="02070309020205020404" pitchFamily="49" charset="0"/>
              </a:rPr>
              <a:t>je informace přenášena do nervové soustavy , která naopak řídí další </a:t>
            </a:r>
            <a:r>
              <a:rPr lang="cs-CZ" sz="2200" dirty="0" err="1">
                <a:latin typeface="Courier New" panose="02070309020205020404" pitchFamily="49" charset="0"/>
                <a:cs typeface="Courier New" panose="02070309020205020404" pitchFamily="49" charset="0"/>
              </a:rPr>
              <a:t>sakadické</a:t>
            </a:r>
            <a:r>
              <a:rPr lang="cs-CZ" sz="2200" dirty="0">
                <a:latin typeface="Courier New" panose="02070309020205020404" pitchFamily="49" charset="0"/>
                <a:cs typeface="Courier New" panose="02070309020205020404" pitchFamily="49" charset="0"/>
              </a:rPr>
              <a:t> pohyby </a:t>
            </a:r>
            <a:r>
              <a:rPr lang="cs-CZ" sz="2200" dirty="0" smtClean="0">
                <a:latin typeface="Courier New" panose="02070309020205020404" pitchFamily="49" charset="0"/>
                <a:cs typeface="Courier New" panose="02070309020205020404" pitchFamily="49" charset="0"/>
              </a:rPr>
              <a:t>a pozorování </a:t>
            </a:r>
            <a:r>
              <a:rPr lang="cs-CZ" sz="2200" dirty="0">
                <a:latin typeface="Courier New" panose="02070309020205020404" pitchFamily="49" charset="0"/>
                <a:cs typeface="Courier New" panose="02070309020205020404" pitchFamily="49" charset="0"/>
              </a:rPr>
              <a:t>scény. </a:t>
            </a: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Současná </a:t>
            </a:r>
            <a:r>
              <a:rPr lang="cs-CZ" sz="2200" dirty="0">
                <a:latin typeface="Courier New" panose="02070309020205020404" pitchFamily="49" charset="0"/>
                <a:cs typeface="Courier New" panose="02070309020205020404" pitchFamily="49" charset="0"/>
              </a:rPr>
              <a:t>technika je schopna zachytit "mapu" aktu pozorování.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20253"/>
            <a:ext cx="7632848" cy="295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350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5705"/>
            <a:ext cx="5246494" cy="5904656"/>
          </a:xfrm>
          <a:prstGeom prst="rect">
            <a:avLst/>
          </a:prstGeom>
        </p:spPr>
      </p:pic>
      <p:sp>
        <p:nvSpPr>
          <p:cNvPr id="3" name="TextovéPole 2"/>
          <p:cNvSpPr txBox="1"/>
          <p:nvPr/>
        </p:nvSpPr>
        <p:spPr>
          <a:xfrm>
            <a:off x="5004048" y="6165304"/>
            <a:ext cx="2294166" cy="369332"/>
          </a:xfrm>
          <a:prstGeom prst="rect">
            <a:avLst/>
          </a:prstGeom>
          <a:noFill/>
        </p:spPr>
        <p:txBody>
          <a:bodyPr wrap="square" rtlCol="0">
            <a:spAutoFit/>
          </a:bodyPr>
          <a:lstStyle/>
          <a:p>
            <a:pPr algn="r"/>
            <a:r>
              <a:rPr lang="cs-CZ" dirty="0" err="1" smtClean="0"/>
              <a:t>Vasarely</a:t>
            </a:r>
            <a:r>
              <a:rPr lang="cs-CZ" dirty="0" smtClean="0"/>
              <a:t>, </a:t>
            </a:r>
            <a:r>
              <a:rPr lang="cs-CZ" dirty="0" err="1" smtClean="0"/>
              <a:t>Zebras</a:t>
            </a:r>
            <a:endParaRPr lang="cs-CZ" dirty="0"/>
          </a:p>
        </p:txBody>
      </p:sp>
    </p:spTree>
    <p:extLst>
      <p:ext uri="{BB962C8B-B14F-4D97-AF65-F5344CB8AC3E}">
        <p14:creationId xmlns:p14="http://schemas.microsoft.com/office/powerpoint/2010/main" val="3558435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010" y="0"/>
            <a:ext cx="4967238" cy="6663368"/>
          </a:xfrm>
          <a:prstGeom prst="rect">
            <a:avLst/>
          </a:prstGeom>
        </p:spPr>
      </p:pic>
    </p:spTree>
    <p:extLst>
      <p:ext uri="{BB962C8B-B14F-4D97-AF65-F5344CB8AC3E}">
        <p14:creationId xmlns:p14="http://schemas.microsoft.com/office/powerpoint/2010/main" val="273117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66962"/>
            <a:ext cx="5832648" cy="5832648"/>
          </a:xfrm>
          <a:prstGeom prst="rect">
            <a:avLst/>
          </a:prstGeom>
        </p:spPr>
      </p:pic>
    </p:spTree>
    <p:extLst>
      <p:ext uri="{BB962C8B-B14F-4D97-AF65-F5344CB8AC3E}">
        <p14:creationId xmlns:p14="http://schemas.microsoft.com/office/powerpoint/2010/main" val="1739131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04664"/>
            <a:ext cx="3096344" cy="6276373"/>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579389"/>
            <a:ext cx="5495275" cy="4096295"/>
          </a:xfrm>
          <a:prstGeom prst="rect">
            <a:avLst/>
          </a:prstGeom>
        </p:spPr>
      </p:pic>
      <p:sp>
        <p:nvSpPr>
          <p:cNvPr id="2" name="TextovéPole 1"/>
          <p:cNvSpPr txBox="1"/>
          <p:nvPr/>
        </p:nvSpPr>
        <p:spPr>
          <a:xfrm>
            <a:off x="2555776" y="1916832"/>
            <a:ext cx="3095509" cy="461665"/>
          </a:xfrm>
          <a:prstGeom prst="rect">
            <a:avLst/>
          </a:prstGeom>
          <a:noFill/>
        </p:spPr>
        <p:txBody>
          <a:bodyPr wrap="square" rtlCol="0">
            <a:spAutoFit/>
          </a:bodyPr>
          <a:lstStyle/>
          <a:p>
            <a:pPr algn="r"/>
            <a:r>
              <a:rPr lang="cs-CZ" sz="2400" dirty="0" smtClean="0"/>
              <a:t>Victor </a:t>
            </a:r>
            <a:r>
              <a:rPr lang="cs-CZ" sz="2400" dirty="0" err="1" smtClean="0"/>
              <a:t>Vasarely</a:t>
            </a:r>
            <a:endParaRPr lang="cs-CZ" sz="2400" dirty="0"/>
          </a:p>
        </p:txBody>
      </p:sp>
    </p:spTree>
    <p:extLst>
      <p:ext uri="{BB962C8B-B14F-4D97-AF65-F5344CB8AC3E}">
        <p14:creationId xmlns:p14="http://schemas.microsoft.com/office/powerpoint/2010/main" val="313311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692696"/>
            <a:ext cx="4297680" cy="604266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76872"/>
            <a:ext cx="4297680" cy="4297680"/>
          </a:xfrm>
          <a:prstGeom prst="rect">
            <a:avLst/>
          </a:prstGeom>
        </p:spPr>
      </p:pic>
    </p:spTree>
    <p:extLst>
      <p:ext uri="{BB962C8B-B14F-4D97-AF65-F5344CB8AC3E}">
        <p14:creationId xmlns:p14="http://schemas.microsoft.com/office/powerpoint/2010/main" val="3897141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432" y="2780928"/>
            <a:ext cx="3810000" cy="381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398618"/>
            <a:ext cx="4297680" cy="4297680"/>
          </a:xfrm>
          <a:prstGeom prst="rect">
            <a:avLst/>
          </a:prstGeom>
        </p:spPr>
      </p:pic>
    </p:spTree>
    <p:extLst>
      <p:ext uri="{BB962C8B-B14F-4D97-AF65-F5344CB8AC3E}">
        <p14:creationId xmlns:p14="http://schemas.microsoft.com/office/powerpoint/2010/main" val="413477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80928"/>
            <a:ext cx="3390900" cy="3429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79688"/>
            <a:ext cx="4297680" cy="5730240"/>
          </a:xfrm>
          <a:prstGeom prst="rect">
            <a:avLst/>
          </a:prstGeom>
        </p:spPr>
      </p:pic>
      <p:sp>
        <p:nvSpPr>
          <p:cNvPr id="4" name="TextovéPole 3"/>
          <p:cNvSpPr txBox="1"/>
          <p:nvPr/>
        </p:nvSpPr>
        <p:spPr>
          <a:xfrm>
            <a:off x="435097" y="2204864"/>
            <a:ext cx="2037609" cy="738664"/>
          </a:xfrm>
          <a:prstGeom prst="rect">
            <a:avLst/>
          </a:prstGeom>
          <a:noFill/>
        </p:spPr>
        <p:txBody>
          <a:bodyPr wrap="none" rtlCol="0">
            <a:spAutoFit/>
          </a:bodyPr>
          <a:lstStyle/>
          <a:p>
            <a:r>
              <a:rPr lang="cs-CZ" sz="2400" dirty="0"/>
              <a:t>Victor </a:t>
            </a:r>
            <a:r>
              <a:rPr lang="cs-CZ" sz="2400" dirty="0" err="1"/>
              <a:t>Vasarely</a:t>
            </a:r>
            <a:endParaRPr lang="cs-CZ" sz="2400" dirty="0"/>
          </a:p>
          <a:p>
            <a:endParaRPr lang="cs-CZ" dirty="0"/>
          </a:p>
        </p:txBody>
      </p:sp>
    </p:spTree>
    <p:extLst>
      <p:ext uri="{BB962C8B-B14F-4D97-AF65-F5344CB8AC3E}">
        <p14:creationId xmlns:p14="http://schemas.microsoft.com/office/powerpoint/2010/main" val="228553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9881"/>
            <a:ext cx="3118959" cy="2063645"/>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5" y="1272621"/>
            <a:ext cx="2915816" cy="205090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36" y="3573016"/>
            <a:ext cx="8964488" cy="3157687"/>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17851"/>
            <a:ext cx="2944335" cy="2891901"/>
          </a:xfrm>
          <a:prstGeom prst="rect">
            <a:avLst/>
          </a:prstGeom>
        </p:spPr>
      </p:pic>
      <p:sp>
        <p:nvSpPr>
          <p:cNvPr id="6" name="TextovéPole 5"/>
          <p:cNvSpPr txBox="1"/>
          <p:nvPr/>
        </p:nvSpPr>
        <p:spPr>
          <a:xfrm>
            <a:off x="7236296" y="432290"/>
            <a:ext cx="1465914" cy="461665"/>
          </a:xfrm>
          <a:prstGeom prst="rect">
            <a:avLst/>
          </a:prstGeom>
          <a:noFill/>
        </p:spPr>
        <p:txBody>
          <a:bodyPr wrap="none" rtlCol="0">
            <a:spAutoFit/>
          </a:bodyPr>
          <a:lstStyle/>
          <a:p>
            <a:r>
              <a:rPr lang="cs-CZ" sz="2400" dirty="0" smtClean="0"/>
              <a:t>Sol </a:t>
            </a:r>
            <a:r>
              <a:rPr lang="cs-CZ" sz="2400" dirty="0" err="1" smtClean="0"/>
              <a:t>le</a:t>
            </a:r>
            <a:r>
              <a:rPr lang="cs-CZ" sz="2400" dirty="0" smtClean="0"/>
              <a:t> </a:t>
            </a:r>
            <a:r>
              <a:rPr lang="cs-CZ" sz="2400" dirty="0" err="1" smtClean="0"/>
              <a:t>Witt</a:t>
            </a:r>
            <a:endParaRPr lang="cs-CZ" sz="2400" dirty="0"/>
          </a:p>
        </p:txBody>
      </p:sp>
    </p:spTree>
    <p:extLst>
      <p:ext uri="{BB962C8B-B14F-4D97-AF65-F5344CB8AC3E}">
        <p14:creationId xmlns:p14="http://schemas.microsoft.com/office/powerpoint/2010/main" val="353151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27" y="476672"/>
            <a:ext cx="8242515" cy="5497843"/>
          </a:xfrm>
          <a:prstGeom prst="rect">
            <a:avLst/>
          </a:prstGeom>
        </p:spPr>
      </p:pic>
    </p:spTree>
    <p:extLst>
      <p:ext uri="{BB962C8B-B14F-4D97-AF65-F5344CB8AC3E}">
        <p14:creationId xmlns:p14="http://schemas.microsoft.com/office/powerpoint/2010/main" val="81633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30744"/>
            <a:ext cx="6552728" cy="6626063"/>
          </a:xfrm>
          <a:prstGeom prst="rect">
            <a:avLst/>
          </a:prstGeom>
        </p:spPr>
      </p:pic>
    </p:spTree>
    <p:extLst>
      <p:ext uri="{BB962C8B-B14F-4D97-AF65-F5344CB8AC3E}">
        <p14:creationId xmlns:p14="http://schemas.microsoft.com/office/powerpoint/2010/main" val="53873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b="1" dirty="0">
                <a:solidFill>
                  <a:schemeClr val="accent3">
                    <a:lumMod val="75000"/>
                  </a:schemeClr>
                </a:solidFill>
                <a:latin typeface="Courier New" panose="02070309020205020404" pitchFamily="49" charset="0"/>
                <a:cs typeface="Courier New" panose="02070309020205020404" pitchFamily="49" charset="0"/>
              </a:rPr>
              <a:t>Uvidíte, kde zákazník hledá odkazy a informace, dříve než klikne...</a:t>
            </a:r>
            <a:endParaRPr lang="cs-CZ" sz="3200" dirty="0">
              <a:solidFill>
                <a:schemeClr val="accent3">
                  <a:lumMod val="75000"/>
                </a:schemeClr>
              </a:solidFill>
              <a:latin typeface="Courier New" panose="02070309020205020404" pitchFamily="49" charset="0"/>
              <a:cs typeface="Courier New" panose="02070309020205020404" pitchFamily="49"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264696" cy="351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79512" y="5100474"/>
            <a:ext cx="8856984" cy="1754326"/>
          </a:xfrm>
          <a:prstGeom prst="rect">
            <a:avLst/>
          </a:prstGeom>
          <a:noFill/>
        </p:spPr>
        <p:txBody>
          <a:bodyPr wrap="square" rtlCol="0">
            <a:spAutoFit/>
          </a:bodyPr>
          <a:lstStyle/>
          <a:p>
            <a:r>
              <a:rPr lang="cs-CZ" dirty="0">
                <a:latin typeface="Courier New" panose="02070309020205020404" pitchFamily="49" charset="0"/>
                <a:cs typeface="Courier New" panose="02070309020205020404" pitchFamily="49" charset="0"/>
              </a:rPr>
              <a:t>"Tyto experimenty vypovídají o nesmírně složité, plynulé </a:t>
            </a:r>
            <a:r>
              <a:rPr lang="cs-CZ" dirty="0" smtClean="0">
                <a:latin typeface="Courier New" panose="02070309020205020404" pitchFamily="49" charset="0"/>
                <a:cs typeface="Courier New" panose="02070309020205020404" pitchFamily="49" charset="0"/>
              </a:rPr>
              <a:t>zpětné vazbě </a:t>
            </a:r>
            <a:r>
              <a:rPr lang="cs-CZ" dirty="0">
                <a:latin typeface="Courier New" panose="02070309020205020404" pitchFamily="49" charset="0"/>
                <a:cs typeface="Courier New" panose="02070309020205020404" pitchFamily="49" charset="0"/>
              </a:rPr>
              <a:t>a dosvědčují, že okulomotorické pohyby, ovládající zrakové vnímání, jsou </a:t>
            </a:r>
            <a:r>
              <a:rPr lang="cs-CZ" dirty="0" smtClean="0">
                <a:latin typeface="Courier New" panose="02070309020205020404" pitchFamily="49" charset="0"/>
                <a:cs typeface="Courier New" panose="02070309020205020404" pitchFamily="49" charset="0"/>
              </a:rPr>
              <a:t>předem programovány </a:t>
            </a:r>
            <a:r>
              <a:rPr lang="cs-CZ" dirty="0">
                <a:latin typeface="Courier New" panose="02070309020205020404" pitchFamily="49" charset="0"/>
                <a:cs typeface="Courier New" panose="02070309020205020404" pitchFamily="49" charset="0"/>
              </a:rPr>
              <a:t>a řízeny jak kontextem vnímané scény nebo obrazu, tak předešlou </a:t>
            </a:r>
            <a:r>
              <a:rPr lang="cs-CZ" dirty="0" smtClean="0">
                <a:latin typeface="Courier New" panose="02070309020205020404" pitchFamily="49" charset="0"/>
                <a:cs typeface="Courier New" panose="02070309020205020404" pitchFamily="49" charset="0"/>
              </a:rPr>
              <a:t>znalostí pozorovatele </a:t>
            </a:r>
            <a:r>
              <a:rPr lang="cs-CZ" dirty="0">
                <a:latin typeface="Courier New" panose="02070309020205020404" pitchFamily="49" charset="0"/>
                <a:cs typeface="Courier New" panose="02070309020205020404" pitchFamily="49" charset="0"/>
              </a:rPr>
              <a:t>a dále jeho momentálním zájmem a úmyslem, které se plynule </a:t>
            </a:r>
            <a:r>
              <a:rPr lang="cs-CZ" dirty="0" smtClean="0">
                <a:latin typeface="Courier New" panose="02070309020205020404" pitchFamily="49" charset="0"/>
                <a:cs typeface="Courier New" panose="02070309020205020404" pitchFamily="49" charset="0"/>
              </a:rPr>
              <a:t>utvářejí </a:t>
            </a:r>
            <a:r>
              <a:rPr lang="pl-PL" dirty="0" smtClean="0">
                <a:latin typeface="Courier New" panose="02070309020205020404" pitchFamily="49" charset="0"/>
                <a:cs typeface="Courier New" panose="02070309020205020404" pitchFamily="49" charset="0"/>
              </a:rPr>
              <a:t>v </a:t>
            </a:r>
            <a:r>
              <a:rPr lang="pl-PL" dirty="0">
                <a:latin typeface="Courier New" panose="02070309020205020404" pitchFamily="49" charset="0"/>
                <a:cs typeface="Courier New" panose="02070309020205020404" pitchFamily="49" charset="0"/>
              </a:rPr>
              <a:t>odpovědi na právě viděné</a:t>
            </a:r>
            <a:r>
              <a:rPr lang="pl-PL" dirty="0" smtClean="0">
                <a:latin typeface="Courier New" panose="02070309020205020404" pitchFamily="49" charset="0"/>
                <a:cs typeface="Courier New" panose="02070309020205020404" pitchFamily="49" charset="0"/>
              </a:rPr>
              <a:t>.”</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7145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9017"/>
            <a:ext cx="4716016" cy="2805661"/>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583" y="3861048"/>
            <a:ext cx="4028128" cy="2674929"/>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365431"/>
            <a:ext cx="2563326" cy="1666162"/>
          </a:xfrm>
          <a:prstGeom prst="rect">
            <a:avLst/>
          </a:prstGeom>
        </p:spPr>
      </p:pic>
    </p:spTree>
    <p:extLst>
      <p:ext uri="{BB962C8B-B14F-4D97-AF65-F5344CB8AC3E}">
        <p14:creationId xmlns:p14="http://schemas.microsoft.com/office/powerpoint/2010/main" val="960150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20688"/>
            <a:ext cx="8380014" cy="5546193"/>
          </a:xfrm>
          <a:prstGeom prst="rect">
            <a:avLst/>
          </a:prstGeom>
        </p:spPr>
      </p:pic>
      <p:sp>
        <p:nvSpPr>
          <p:cNvPr id="3" name="TextovéPole 2"/>
          <p:cNvSpPr txBox="1"/>
          <p:nvPr/>
        </p:nvSpPr>
        <p:spPr>
          <a:xfrm>
            <a:off x="7562949" y="6237312"/>
            <a:ext cx="1173911" cy="369332"/>
          </a:xfrm>
          <a:prstGeom prst="rect">
            <a:avLst/>
          </a:prstGeom>
          <a:noFill/>
        </p:spPr>
        <p:txBody>
          <a:bodyPr wrap="none" rtlCol="0">
            <a:spAutoFit/>
          </a:bodyPr>
          <a:lstStyle/>
          <a:p>
            <a:r>
              <a:rPr lang="cs-CZ" dirty="0" smtClean="0"/>
              <a:t>Carl André</a:t>
            </a:r>
            <a:endParaRPr lang="cs-CZ" dirty="0"/>
          </a:p>
        </p:txBody>
      </p:sp>
    </p:spTree>
    <p:extLst>
      <p:ext uri="{BB962C8B-B14F-4D97-AF65-F5344CB8AC3E}">
        <p14:creationId xmlns:p14="http://schemas.microsoft.com/office/powerpoint/2010/main" val="941515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1196752"/>
            <a:ext cx="8136904" cy="1754326"/>
          </a:xfrm>
          <a:prstGeom prst="rect">
            <a:avLst/>
          </a:prstGeom>
          <a:noFill/>
        </p:spPr>
        <p:txBody>
          <a:bodyPr wrap="square" rtlCol="0">
            <a:spAutoFit/>
          </a:bodyPr>
          <a:lstStyle/>
          <a:p>
            <a:r>
              <a:rPr lang="cs-CZ" dirty="0" err="1">
                <a:latin typeface="Courier New" panose="02070309020205020404" pitchFamily="49" charset="0"/>
                <a:cs typeface="Courier New" panose="02070309020205020404" pitchFamily="49" charset="0"/>
              </a:rPr>
              <a:t>Kesner</a:t>
            </a:r>
            <a:r>
              <a:rPr lang="cs-CZ" dirty="0">
                <a:latin typeface="Courier New" panose="02070309020205020404" pitchFamily="49" charset="0"/>
                <a:cs typeface="Courier New" panose="02070309020205020404" pitchFamily="49" charset="0"/>
              </a:rPr>
              <a:t>, L. Muzeum umění v digitálním věku. Praha: Argo a NG 2000. </a:t>
            </a:r>
          </a:p>
          <a:p>
            <a:r>
              <a:rPr lang="cs-CZ" dirty="0">
                <a:latin typeface="Courier New" panose="02070309020205020404" pitchFamily="49" charset="0"/>
                <a:cs typeface="Courier New" panose="02070309020205020404" pitchFamily="49" charset="0"/>
              </a:rPr>
              <a:t>ISBN 80-7035-155-1(NG) a 80-7203-252-6 (Argo</a:t>
            </a:r>
            <a:r>
              <a:rPr lang="cs-CZ" dirty="0" smtClean="0">
                <a:latin typeface="Courier New" panose="02070309020205020404" pitchFamily="49" charset="0"/>
                <a:cs typeface="Courier New" panose="02070309020205020404" pitchFamily="49" charset="0"/>
              </a:rPr>
              <a:t>)</a:t>
            </a:r>
          </a:p>
          <a:p>
            <a:r>
              <a:rPr lang="cs-CZ" dirty="0" smtClean="0">
                <a:latin typeface="Courier New" panose="02070309020205020404" pitchFamily="49" charset="0"/>
                <a:cs typeface="Courier New" panose="02070309020205020404" pitchFamily="49" charset="0"/>
              </a:rPr>
              <a:t>Zdeněk, M. et al. Základy výtvarné výchovy. Praha: SPN 1983. ISBN 16-05-13/1</a:t>
            </a:r>
            <a:endParaRPr lang="cs-CZ" dirty="0">
              <a:latin typeface="Courier New" panose="02070309020205020404" pitchFamily="49" charset="0"/>
              <a:cs typeface="Courier New" panose="02070309020205020404" pitchFamily="49" charset="0"/>
            </a:endParaRPr>
          </a:p>
          <a:p>
            <a:endParaRPr lang="cs-CZ" dirty="0"/>
          </a:p>
        </p:txBody>
      </p:sp>
    </p:spTree>
    <p:extLst>
      <p:ext uri="{BB962C8B-B14F-4D97-AF65-F5344CB8AC3E}">
        <p14:creationId xmlns:p14="http://schemas.microsoft.com/office/powerpoint/2010/main" val="3634448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32657"/>
            <a:ext cx="8493806" cy="609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8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96373"/>
            <a:ext cx="5544616" cy="6550321"/>
          </a:xfrm>
          <a:prstGeom prst="rect">
            <a:avLst/>
          </a:prstGeom>
        </p:spPr>
      </p:pic>
    </p:spTree>
    <p:extLst>
      <p:ext uri="{BB962C8B-B14F-4D97-AF65-F5344CB8AC3E}">
        <p14:creationId xmlns:p14="http://schemas.microsoft.com/office/powerpoint/2010/main" val="158136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424936" cy="6106690"/>
          </a:xfrm>
        </p:spPr>
        <p:txBody>
          <a:bodyPr>
            <a:normAutofit/>
          </a:bodyPr>
          <a:lstStyle/>
          <a:p>
            <a:pPr algn="l"/>
            <a:r>
              <a:rPr lang="cs-CZ" sz="3600" i="1" dirty="0">
                <a:solidFill>
                  <a:srgbClr val="ED13B4"/>
                </a:solidFill>
                <a:latin typeface="Courier New" panose="02070309020205020404" pitchFamily="49" charset="0"/>
                <a:cs typeface="Courier New" panose="02070309020205020404" pitchFamily="49" charset="0"/>
              </a:rPr>
              <a:t>3. Rozdělení zrakové soustavy podle </a:t>
            </a:r>
            <a:r>
              <a:rPr lang="cs-CZ" sz="3600" i="1" dirty="0" smtClean="0">
                <a:solidFill>
                  <a:srgbClr val="ED13B4"/>
                </a:solidFill>
                <a:latin typeface="Courier New" panose="02070309020205020404" pitchFamily="49" charset="0"/>
                <a:cs typeface="Courier New" panose="02070309020205020404" pitchFamily="49" charset="0"/>
              </a:rPr>
              <a:t>funkce</a:t>
            </a:r>
            <a:br>
              <a:rPr lang="cs-CZ" sz="3600" i="1" dirty="0" smtClean="0">
                <a:solidFill>
                  <a:srgbClr val="ED13B4"/>
                </a:solidFill>
                <a:latin typeface="Courier New" panose="02070309020205020404" pitchFamily="49" charset="0"/>
                <a:cs typeface="Courier New" panose="02070309020205020404" pitchFamily="49" charset="0"/>
              </a:rPr>
            </a:br>
            <a:r>
              <a:rPr lang="cs-CZ" i="1" dirty="0" smtClean="0">
                <a:latin typeface="Courier New" panose="02070309020205020404" pitchFamily="49" charset="0"/>
                <a:cs typeface="Courier New" panose="02070309020205020404" pitchFamily="49" charset="0"/>
              </a:rPr>
              <a:t/>
            </a:r>
            <a:br>
              <a:rPr lang="cs-CZ" i="1" dirty="0" smtClean="0">
                <a:latin typeface="Courier New" panose="02070309020205020404" pitchFamily="49" charset="0"/>
                <a:cs typeface="Courier New" panose="02070309020205020404" pitchFamily="49" charset="0"/>
              </a:rPr>
            </a:br>
            <a:r>
              <a:rPr lang="cs-CZ" sz="2200" i="1" dirty="0" smtClean="0">
                <a:latin typeface="Courier New" panose="02070309020205020404" pitchFamily="49" charset="0"/>
                <a:cs typeface="Courier New" panose="02070309020205020404" pitchFamily="49" charset="0"/>
              </a:rPr>
              <a:t>3 proměnlivé </a:t>
            </a:r>
            <a:r>
              <a:rPr lang="cs-CZ" sz="2200" i="1" dirty="0">
                <a:latin typeface="Courier New" panose="02070309020205020404" pitchFamily="49" charset="0"/>
                <a:cs typeface="Courier New" panose="02070309020205020404" pitchFamily="49" charset="0"/>
              </a:rPr>
              <a:t>kategorie, které lidé vnášejí do </a:t>
            </a:r>
            <a:r>
              <a:rPr lang="cs-CZ" sz="2200" i="1" dirty="0" smtClean="0">
                <a:latin typeface="Courier New" panose="02070309020205020404" pitchFamily="49" charset="0"/>
                <a:cs typeface="Courier New" panose="02070309020205020404" pitchFamily="49" charset="0"/>
              </a:rPr>
              <a:t>svého vnímání obrazů</a:t>
            </a:r>
            <a:br>
              <a:rPr lang="cs-CZ" sz="2200" i="1" dirty="0" smtClean="0">
                <a:latin typeface="Courier New" panose="02070309020205020404" pitchFamily="49" charset="0"/>
                <a:cs typeface="Courier New" panose="02070309020205020404" pitchFamily="49" charset="0"/>
              </a:rPr>
            </a:br>
            <a:r>
              <a:rPr lang="cs-CZ" sz="2200" i="1" dirty="0" smtClean="0">
                <a:latin typeface="Courier New" panose="02070309020205020404" pitchFamily="49" charset="0"/>
                <a:cs typeface="Courier New" panose="02070309020205020404" pitchFamily="49" charset="0"/>
              </a:rPr>
              <a:t>(M. </a:t>
            </a:r>
            <a:r>
              <a:rPr lang="cs-CZ" sz="2200" i="1" dirty="0" err="1" smtClean="0">
                <a:latin typeface="Courier New" panose="02070309020205020404" pitchFamily="49" charset="0"/>
                <a:cs typeface="Courier New" panose="02070309020205020404" pitchFamily="49" charset="0"/>
              </a:rPr>
              <a:t>Baxandal</a:t>
            </a:r>
            <a:r>
              <a:rPr lang="cs-CZ" sz="2200" i="1" dirty="0">
                <a:latin typeface="Courier New" panose="02070309020205020404" pitchFamily="49" charset="0"/>
                <a:cs typeface="Courier New" panose="02070309020205020404" pitchFamily="49" charset="0"/>
              </a:rPr>
              <a:t>)</a:t>
            </a:r>
            <a:r>
              <a:rPr lang="cs-CZ" sz="2200" i="1" dirty="0" smtClean="0">
                <a:latin typeface="Courier New" panose="02070309020205020404" pitchFamily="49" charset="0"/>
                <a:cs typeface="Courier New" panose="02070309020205020404" pitchFamily="49" charset="0"/>
              </a:rPr>
              <a:t/>
            </a:r>
            <a:br>
              <a:rPr lang="cs-CZ" sz="2200" i="1" dirty="0" smtClean="0">
                <a:latin typeface="Courier New" panose="02070309020205020404" pitchFamily="49" charset="0"/>
                <a:cs typeface="Courier New" panose="02070309020205020404" pitchFamily="49" charset="0"/>
              </a:rPr>
            </a:br>
            <a:r>
              <a:rPr lang="cs-CZ" sz="2200" dirty="0" smtClean="0">
                <a:latin typeface="Courier New" panose="02070309020205020404" pitchFamily="49" charset="0"/>
                <a:cs typeface="Courier New" panose="02070309020205020404" pitchFamily="49" charset="0"/>
              </a:rPr>
              <a:t/>
            </a:r>
            <a:br>
              <a:rPr lang="cs-CZ" sz="2200" dirty="0" smtClean="0">
                <a:latin typeface="Courier New" panose="02070309020205020404" pitchFamily="49" charset="0"/>
                <a:cs typeface="Courier New" panose="02070309020205020404" pitchFamily="49" charset="0"/>
              </a:rPr>
            </a:br>
            <a:r>
              <a:rPr lang="cs-CZ" sz="2200" dirty="0" smtClean="0">
                <a:solidFill>
                  <a:srgbClr val="00FFFF"/>
                </a:solidFill>
                <a:latin typeface="Courier New" panose="02070309020205020404" pitchFamily="49" charset="0"/>
                <a:cs typeface="Courier New" panose="02070309020205020404" pitchFamily="49" charset="0"/>
              </a:rPr>
              <a:t>►interpretační </a:t>
            </a:r>
            <a:r>
              <a:rPr lang="cs-CZ" sz="2200" dirty="0">
                <a:solidFill>
                  <a:srgbClr val="00FFFF"/>
                </a:solidFill>
                <a:latin typeface="Courier New" panose="02070309020205020404" pitchFamily="49" charset="0"/>
                <a:cs typeface="Courier New" panose="02070309020205020404" pitchFamily="49" charset="0"/>
              </a:rPr>
              <a:t>dovednosti (zásobárna vzorců, kategorií a metod vyvozování </a:t>
            </a:r>
            <a:r>
              <a:rPr lang="cs-CZ" sz="2200" dirty="0" smtClean="0">
                <a:solidFill>
                  <a:srgbClr val="00FFFF"/>
                </a:solidFill>
                <a:latin typeface="Courier New" panose="02070309020205020404" pitchFamily="49" charset="0"/>
                <a:cs typeface="Courier New" panose="02070309020205020404" pitchFamily="49" charset="0"/>
              </a:rPr>
              <a:t>a analogií</a:t>
            </a:r>
            <a:r>
              <a:rPr lang="cs-CZ" sz="2200" dirty="0">
                <a:solidFill>
                  <a:srgbClr val="00FFFF"/>
                </a:solidFill>
                <a:latin typeface="Courier New" panose="02070309020205020404" pitchFamily="49" charset="0"/>
                <a:cs typeface="Courier New" panose="02070309020205020404" pitchFamily="49" charset="0"/>
              </a:rPr>
              <a:t>, obsažená v divákově mysli); </a:t>
            </a:r>
            <a:r>
              <a:rPr lang="cs-CZ" sz="2200" dirty="0" smtClean="0">
                <a:solidFill>
                  <a:srgbClr val="00FFFF"/>
                </a:solidFill>
                <a:latin typeface="Courier New" panose="02070309020205020404" pitchFamily="49" charset="0"/>
                <a:cs typeface="Courier New" panose="02070309020205020404" pitchFamily="49" charset="0"/>
              </a:rPr>
              <a:t/>
            </a:r>
            <a:br>
              <a:rPr lang="cs-CZ" sz="2200" dirty="0" smtClean="0">
                <a:solidFill>
                  <a:srgbClr val="00FFFF"/>
                </a:solidFill>
                <a:latin typeface="Courier New" panose="02070309020205020404" pitchFamily="49" charset="0"/>
                <a:cs typeface="Courier New" panose="02070309020205020404" pitchFamily="49" charset="0"/>
              </a:rPr>
            </a:br>
            <a:r>
              <a:rPr lang="cs-CZ" sz="2200" dirty="0" smtClean="0">
                <a:solidFill>
                  <a:srgbClr val="00FFFF"/>
                </a:solidFill>
                <a:latin typeface="Courier New" panose="02070309020205020404" pitchFamily="49" charset="0"/>
                <a:cs typeface="Courier New" panose="02070309020205020404" pitchFamily="49" charset="0"/>
              </a:rPr>
              <a:t/>
            </a:r>
            <a:br>
              <a:rPr lang="cs-CZ" sz="2200" dirty="0" smtClean="0">
                <a:solidFill>
                  <a:srgbClr val="00FFFF"/>
                </a:solidFill>
                <a:latin typeface="Courier New" panose="02070309020205020404" pitchFamily="49" charset="0"/>
                <a:cs typeface="Courier New" panose="02070309020205020404" pitchFamily="49" charset="0"/>
              </a:rPr>
            </a:br>
            <a:r>
              <a:rPr lang="cs-CZ" sz="2200" dirty="0" smtClean="0">
                <a:solidFill>
                  <a:srgbClr val="66FF33"/>
                </a:solidFill>
                <a:latin typeface="Courier New" panose="02070309020205020404" pitchFamily="49" charset="0"/>
                <a:cs typeface="Courier New" panose="02070309020205020404" pitchFamily="49" charset="0"/>
              </a:rPr>
              <a:t>►trénink </a:t>
            </a:r>
            <a:r>
              <a:rPr lang="cs-CZ" sz="2200" dirty="0">
                <a:solidFill>
                  <a:srgbClr val="66FF33"/>
                </a:solidFill>
                <a:latin typeface="Courier New" panose="02070309020205020404" pitchFamily="49" charset="0"/>
                <a:cs typeface="Courier New" panose="02070309020205020404" pitchFamily="49" charset="0"/>
              </a:rPr>
              <a:t>v určitém způsobu zobrazovacích konvencí</a:t>
            </a:r>
            <a:r>
              <a:rPr lang="cs-CZ" sz="2200" dirty="0" smtClean="0">
                <a:solidFill>
                  <a:srgbClr val="66FF33"/>
                </a:solidFill>
                <a:latin typeface="Courier New" panose="02070309020205020404" pitchFamily="49" charset="0"/>
                <a:cs typeface="Courier New" panose="02070309020205020404" pitchFamily="49" charset="0"/>
              </a:rPr>
              <a:t>;</a:t>
            </a:r>
            <a:br>
              <a:rPr lang="cs-CZ" sz="2200" dirty="0" smtClean="0">
                <a:solidFill>
                  <a:srgbClr val="66FF33"/>
                </a:solidFill>
                <a:latin typeface="Courier New" panose="02070309020205020404" pitchFamily="49" charset="0"/>
                <a:cs typeface="Courier New" panose="02070309020205020404" pitchFamily="49" charset="0"/>
              </a:rPr>
            </a:br>
            <a:r>
              <a:rPr lang="cs-CZ" sz="2200" dirty="0">
                <a:solidFill>
                  <a:srgbClr val="66FF33"/>
                </a:solidFill>
                <a:latin typeface="Courier New" panose="02070309020205020404" pitchFamily="49" charset="0"/>
                <a:cs typeface="Courier New" panose="02070309020205020404" pitchFamily="49" charset="0"/>
              </a:rPr>
              <a:t/>
            </a:r>
            <a:br>
              <a:rPr lang="cs-CZ" sz="2200" dirty="0">
                <a:solidFill>
                  <a:srgbClr val="66FF33"/>
                </a:solidFill>
                <a:latin typeface="Courier New" panose="02070309020205020404" pitchFamily="49" charset="0"/>
                <a:cs typeface="Courier New" panose="02070309020205020404" pitchFamily="49" charset="0"/>
              </a:rPr>
            </a:br>
            <a:r>
              <a:rPr lang="cs-CZ" sz="2200" dirty="0" smtClean="0">
                <a:solidFill>
                  <a:srgbClr val="FFC000"/>
                </a:solidFill>
                <a:latin typeface="Courier New" panose="02070309020205020404" pitchFamily="49" charset="0"/>
                <a:cs typeface="Courier New" panose="02070309020205020404" pitchFamily="49" charset="0"/>
              </a:rPr>
              <a:t>►zkušenost </a:t>
            </a:r>
            <a:r>
              <a:rPr lang="cs-CZ" sz="2200" dirty="0">
                <a:solidFill>
                  <a:srgbClr val="FFC000"/>
                </a:solidFill>
                <a:latin typeface="Courier New" panose="02070309020205020404" pitchFamily="49" charset="0"/>
                <a:cs typeface="Courier New" panose="02070309020205020404" pitchFamily="49" charset="0"/>
              </a:rPr>
              <a:t>v určitých způsobech vizualizace.</a:t>
            </a:r>
          </a:p>
        </p:txBody>
      </p:sp>
    </p:spTree>
    <p:extLst>
      <p:ext uri="{BB962C8B-B14F-4D97-AF65-F5344CB8AC3E}">
        <p14:creationId xmlns:p14="http://schemas.microsoft.com/office/powerpoint/2010/main" val="157446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3066" y="5157192"/>
            <a:ext cx="8229600" cy="1143000"/>
          </a:xfrm>
        </p:spPr>
        <p:txBody>
          <a:bodyPr>
            <a:normAutofit/>
          </a:bodyPr>
          <a:lstStyle/>
          <a:p>
            <a:r>
              <a:rPr lang="cs-CZ" sz="2000" dirty="0" smtClean="0"/>
              <a:t>Reverzibilní figury</a:t>
            </a:r>
            <a:endParaRPr lang="cs-CZ" sz="20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46" y="620688"/>
            <a:ext cx="3821720" cy="4029099"/>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621829"/>
            <a:ext cx="3318082" cy="4029099"/>
          </a:xfrm>
          <a:prstGeom prst="rect">
            <a:avLst/>
          </a:prstGeom>
        </p:spPr>
      </p:pic>
    </p:spTree>
    <p:extLst>
      <p:ext uri="{BB962C8B-B14F-4D97-AF65-F5344CB8AC3E}">
        <p14:creationId xmlns:p14="http://schemas.microsoft.com/office/powerpoint/2010/main" val="3538174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7725" y="116632"/>
            <a:ext cx="8229600" cy="1143000"/>
          </a:xfrm>
        </p:spPr>
        <p:txBody>
          <a:bodyPr/>
          <a:lstStyle/>
          <a:p>
            <a:r>
              <a:rPr lang="cs-CZ" i="1" dirty="0">
                <a:latin typeface="Courier New" panose="02070309020205020404" pitchFamily="49" charset="0"/>
                <a:cs typeface="Courier New" panose="02070309020205020404" pitchFamily="49" charset="0"/>
              </a:rPr>
              <a:t>4. Barvy</a:t>
            </a:r>
            <a:endParaRPr lang="cs-CZ" dirty="0">
              <a:latin typeface="Courier New" panose="02070309020205020404" pitchFamily="49" charset="0"/>
              <a:cs typeface="Courier New" panose="02070309020205020404" pitchFamily="49"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523734"/>
            <a:ext cx="4569562" cy="4569562"/>
          </a:xfrm>
          <a:prstGeom prst="rect">
            <a:avLst/>
          </a:prstGeom>
        </p:spPr>
      </p:pic>
    </p:spTree>
    <p:extLst>
      <p:ext uri="{BB962C8B-B14F-4D97-AF65-F5344CB8AC3E}">
        <p14:creationId xmlns:p14="http://schemas.microsoft.com/office/powerpoint/2010/main" val="98727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323</Words>
  <Application>Microsoft Office PowerPoint</Application>
  <PresentationFormat>Předvádění na obrazovce (4:3)</PresentationFormat>
  <Paragraphs>51</Paragraphs>
  <Slides>42</Slides>
  <Notes>0</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 systému Office</vt:lpstr>
      <vt:lpstr>  - Světlo je elektromagnetické záření, vychází ze zdroje. Když na předmět dopadne světlo, část je ho absorbována. Zpět se odráží pouze záření určité vlnové délky, což je dáno vlastnostmi povrchu a materiálu. Tuto odraženou barvu pak může vnímat lidské oko. - V duze navazují: červená, oranžová, žlutá, žlutozelená, zelená, modrozelená, modrá, modrofialová a fialová. - Cvičené oko dokáže rozeznat až 200 pestrých tónů. </vt:lpstr>
      <vt:lpstr>2. Mechanismus vidění Světlo vchází do oka zornicí a láme se oční čočkou tak, aby se obraz promítl na sítnici.  Na ní se vytváří obrácené a zmenšené obrazy předmětů.  Vizuální vjemy jsou transformovány do neurálního kódu, z něhož jsou posléze rekonstruovány obrazy.  Mozek zpracovává signály vnímané optickou soustavou oka v souladu s předešlými zkušenostmi.</vt:lpstr>
      <vt:lpstr>Sakády Percepce probíhá v krátkých sekvencích.  Tak, jak propátrává scénu před sebou, dostávají se do místa s nejlepším rozlišením postupně všechny objekty.  V průběhu krátkých intervalů je informace přenášena do nervové soustavy , která naopak řídí další sakadické pohyby a pozorování scény.  Současná technika je schopna zachytit "mapu" aktu pozorování.</vt:lpstr>
      <vt:lpstr>Uvidíte, kde zákazník hledá odkazy a informace, dříve než klikne...</vt:lpstr>
      <vt:lpstr>Prezentace aplikace PowerPoint</vt:lpstr>
      <vt:lpstr>Prezentace aplikace PowerPoint</vt:lpstr>
      <vt:lpstr>3. Rozdělení zrakové soustavy podle funkce  3 proměnlivé kategorie, které lidé vnášejí do svého vnímání obrazů (M. Baxandal)  ►interpretační dovednosti (zásobárna vzorců, kategorií a metod vyvozování a analogií, obsažená v divákově mysli);   ►trénink v určitém způsobu zobrazovacích konvencí;  ►zkušenost v určitých způsobech vizualizace.</vt:lpstr>
      <vt:lpstr>Reverzibilní figury</vt:lpstr>
      <vt:lpstr>4. Barvy</vt:lpstr>
      <vt:lpstr>Vlastnosti barev</vt:lpstr>
      <vt:lpstr>Kolik odstínů modré vidíte?</vt:lpstr>
      <vt:lpstr>Prezentace aplikace PowerPoint</vt:lpstr>
      <vt:lpstr>Kolik odstínů vidíte na obrázku?</vt:lpstr>
      <vt:lpstr>Prezentace aplikace PowerPoint</vt:lpstr>
      <vt:lpstr>Prezentace aplikace PowerPoint</vt:lpstr>
      <vt:lpstr>5. Tvar a prostor  Středová zóna zorného pole zajišťuje nejostřejší vidění.  Dvě oči vedle sebe vpředu na obličeji přinášejí člověku pohled složený ze dvou posunutých úhlů pohledu, který dodává pocit hloubky. Periferní vidění dává člověku obraz umístění předmětů v prostoru, je citlivé na jasnost světla a pohyb.  </vt:lpstr>
      <vt:lpstr>SLEPÁ SKVRNA je místo v oku, kde nejsou žádné smyslové buňky. V tom místě nemůže oko nic „vidět“. Chcete-li se přesvědčit, že slepá skvrna skutečně existuje, dívejte se na tento obrázek ze vzdálenosti  cca 50 cm. Zavřete levé oko. Pravým se upřeně dívejte na červený kruh a pomalu přibližujte hlavu  k monitoru. V určité vzdálenosti (je to individuální, cca 20 cm), žlutý kruh zmizí, jeho obraz dopadl  na slepou skvrnu vašeho pravého oka.</vt:lpstr>
      <vt:lpstr>Prezentace aplikace PowerPoint</vt:lpstr>
      <vt:lpstr>  6. Pohyb  Pohyb můžeme vnímat dvěma způsoby. Na základě změny úhlu, který svírají pohyblivý předmět a pozorovatel, nebo na základě zjištění změn ve vzájemné orientaci předmětů.  Předmět vnímáme buď v klidu nebo v pohybu. Příliš pomalý pohyb nevnímáme.</vt:lpstr>
      <vt:lpstr>Iluze pohybu</vt:lpstr>
      <vt:lpstr>Iluze pohybu 2</vt:lpstr>
      <vt:lpstr>Pohyblivý obrázek s tužkou  pruh kancelářského papíru, tužka, pastelky  Pruh bílého papíru přehneme v polovině, na horní stanu nakreslíme jeden obrázek, na spodní stranu druhý obrázek. Horní papír natočíme na tužku, kterou pohybujeme sem tam. </vt:lpstr>
      <vt:lpstr>Pohyblivý obraz </vt:lpstr>
      <vt:lpstr>Od určité rychlosti střihu a intenzity vizuálních stimulů se jediným možných způsobem adaptace opticko-nervové soustavy stává dočasné "vypnutí" aktivní percepce.</vt:lpstr>
      <vt:lpstr>8. Zraková pozornost</vt:lpstr>
      <vt:lpstr>9. Imaginace  Imaginace a mentální obrazivost jsou součástí vidění.  Rovněž G. Currie tvrdí, že imaginace je znovupoužitím mentálních kapacit určených pro percepci za nepřítomnosti percepčního vstupu.</vt:lpstr>
      <vt:lpstr>"vidění je porozumění"</vt:lpstr>
      <vt:lpstr>Op art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Světlo</dc:title>
  <dc:creator>*</dc:creator>
  <cp:lastModifiedBy>Madla Novotna</cp:lastModifiedBy>
  <cp:revision>23</cp:revision>
  <dcterms:created xsi:type="dcterms:W3CDTF">2012-03-14T09:37:46Z</dcterms:created>
  <dcterms:modified xsi:type="dcterms:W3CDTF">2017-03-20T21:52:24Z</dcterms:modified>
</cp:coreProperties>
</file>