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1" r:id="rId11"/>
    <p:sldId id="262" r:id="rId12"/>
    <p:sldId id="263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l.ac.uk/academic-skills-kit/good-academic-practice/artificial-intelligence/acknowledgin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výzkumu, výzkumné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Přiznané</a:t>
            </a:r>
          </a:p>
          <a:p>
            <a:pPr lvl="1"/>
            <a:r>
              <a:rPr lang="cs-CZ" dirty="0" smtClean="0"/>
              <a:t>Jaké nástroje AI jsem použil/a </a:t>
            </a:r>
            <a:r>
              <a:rPr lang="cs-CZ" dirty="0" err="1" smtClean="0"/>
              <a:t>a</a:t>
            </a:r>
            <a:r>
              <a:rPr lang="cs-CZ" dirty="0" smtClean="0"/>
              <a:t> proč jsem si je vybral/a?</a:t>
            </a:r>
          </a:p>
          <a:p>
            <a:pPr lvl="1"/>
            <a:r>
              <a:rPr lang="cs-CZ" dirty="0" smtClean="0"/>
              <a:t>K čemu jsem je využil/a?</a:t>
            </a:r>
          </a:p>
          <a:p>
            <a:pPr lvl="1"/>
            <a:r>
              <a:rPr lang="cs-CZ" dirty="0" smtClean="0"/>
              <a:t>Příklady promptů spolu se stručnou anotací či komentářem, k čemu sloužily a jaký byl jejich přínos.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77333" y="4343553"/>
            <a:ext cx="102215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Příklad ze zahraničí: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://www.ncl.ac.uk/academic-skills-kit/good-academic-practice/artificial-intelligence/acknowledging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97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Metodologie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ostup popisující, co je vaším výzkumným záměrem a jak ho chcete zkoumat</a:t>
            </a:r>
          </a:p>
          <a:p>
            <a:pPr lvl="1"/>
            <a:r>
              <a:rPr lang="cs-CZ" dirty="0" smtClean="0"/>
              <a:t>Transparentnost, otevřenost – čtenáři vaší práce mají přehled o tom, jak jste postupovali</a:t>
            </a:r>
          </a:p>
          <a:p>
            <a:pPr lvl="1"/>
            <a:r>
              <a:rPr lang="cs-CZ" dirty="0" err="1" smtClean="0"/>
              <a:t>Replikovatelnost</a:t>
            </a:r>
            <a:r>
              <a:rPr lang="cs-CZ" dirty="0" smtClean="0"/>
              <a:t> – u společenských věd obtížnější</a:t>
            </a:r>
          </a:p>
          <a:p>
            <a:r>
              <a:rPr lang="cs-CZ" dirty="0" smtClean="0"/>
              <a:t>Empirický x teoretický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97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Kvalitativní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0284"/>
          </a:xfrm>
        </p:spPr>
        <p:txBody>
          <a:bodyPr>
            <a:normAutofit/>
          </a:bodyPr>
          <a:lstStyle/>
          <a:p>
            <a:r>
              <a:rPr lang="cs-CZ" dirty="0" smtClean="0"/>
              <a:t>Popsání jevů v co nejširší perspektivě</a:t>
            </a:r>
          </a:p>
          <a:p>
            <a:r>
              <a:rPr lang="cs-CZ" dirty="0" smtClean="0"/>
              <a:t>Mnoho informací o malém počtu jedinců</a:t>
            </a:r>
          </a:p>
          <a:p>
            <a:r>
              <a:rPr lang="cs-CZ" dirty="0" smtClean="0"/>
              <a:t>Výzkumné otázky (jak…?)</a:t>
            </a:r>
          </a:p>
          <a:p>
            <a:r>
              <a:rPr lang="cs-CZ" dirty="0" smtClean="0"/>
              <a:t>Sběr dat: rozhovory, pozorování, deníky …</a:t>
            </a:r>
          </a:p>
          <a:p>
            <a:r>
              <a:rPr lang="cs-CZ" dirty="0" smtClean="0"/>
              <a:t>Zpracování dat: tematická analýza, zakotvená teorie, diskurzivní analýza …</a:t>
            </a:r>
          </a:p>
          <a:p>
            <a:r>
              <a:rPr lang="cs-CZ" dirty="0" smtClean="0"/>
              <a:t>Induktivní logika: sběr dat – nacházení pravidelností, souvislostí v datech – formulace nových teorií, hypotéz</a:t>
            </a:r>
          </a:p>
          <a:p>
            <a:r>
              <a:rPr lang="cs-CZ" dirty="0" smtClean="0"/>
              <a:t>Zobecnění na celou populaci nemožné</a:t>
            </a:r>
          </a:p>
        </p:txBody>
      </p:sp>
    </p:spTree>
    <p:extLst>
      <p:ext uri="{BB962C8B-B14F-4D97-AF65-F5344CB8AC3E}">
        <p14:creationId xmlns:p14="http://schemas.microsoft.com/office/powerpoint/2010/main" val="116390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Kvantitativní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Větší </a:t>
            </a:r>
            <a:r>
              <a:rPr lang="cs-CZ" dirty="0"/>
              <a:t>vzorek respondentů (reprezentativnost</a:t>
            </a:r>
            <a:r>
              <a:rPr lang="cs-CZ" dirty="0" smtClean="0"/>
              <a:t>!)</a:t>
            </a:r>
          </a:p>
          <a:p>
            <a:r>
              <a:rPr lang="cs-CZ" dirty="0" smtClean="0"/>
              <a:t>Omezené informace o mnoha jedincích</a:t>
            </a:r>
          </a:p>
          <a:p>
            <a:r>
              <a:rPr lang="cs-CZ" dirty="0" smtClean="0"/>
              <a:t>Deduktivní logika: existující problém – hypotézy – sběr dat – testování hypotéz – potvrzení/vyvrácení</a:t>
            </a:r>
            <a:endParaRPr lang="cs-CZ" dirty="0"/>
          </a:p>
          <a:p>
            <a:r>
              <a:rPr lang="cs-CZ" dirty="0" smtClean="0"/>
              <a:t>Sběr dat: experiment, dotazníky, data ze sociálních sítí, data z různých informačních systémů …</a:t>
            </a:r>
          </a:p>
          <a:p>
            <a:r>
              <a:rPr lang="cs-CZ" dirty="0" smtClean="0"/>
              <a:t>Zpracování dat: statistická analýza, analýza sociálních sítí, citační analýza 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86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Dobrá znalost literatury</a:t>
            </a:r>
          </a:p>
          <a:p>
            <a:r>
              <a:rPr lang="cs-CZ" dirty="0" smtClean="0"/>
              <a:t>Analytický nebo syntetizující vhled do problematiky</a:t>
            </a:r>
          </a:p>
          <a:p>
            <a:r>
              <a:rPr lang="cs-CZ" dirty="0" smtClean="0"/>
              <a:t>Dobrá schopnost argumentace, inovativní myšlení, abstraktní myšlení</a:t>
            </a:r>
          </a:p>
          <a:p>
            <a:r>
              <a:rPr lang="cs-CZ" dirty="0" smtClean="0"/>
              <a:t>Analýza, syntéza, indukce, dedukce, analogie, srovnání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125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Tvůrčí kompilát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vývoje určitého fenoménu nebo stavu výzkumu v určité oblasti</a:t>
            </a:r>
          </a:p>
          <a:p>
            <a:r>
              <a:rPr lang="cs-CZ" dirty="0" smtClean="0"/>
              <a:t>Přehled existující literatury</a:t>
            </a:r>
          </a:p>
          <a:p>
            <a:r>
              <a:rPr lang="cs-CZ" dirty="0" smtClean="0"/>
              <a:t>Rozsáhlá rešerše – shromáždění a výběr relevantní literatury k tématu (rešeršní postupy jsou součástí metodologie)</a:t>
            </a:r>
          </a:p>
          <a:p>
            <a:r>
              <a:rPr lang="cs-CZ" dirty="0" smtClean="0"/>
              <a:t>Analýza literatury, kategorizace témat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666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správné výzkumné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eticky korektní </a:t>
            </a:r>
            <a:r>
              <a:rPr lang="cs-CZ" dirty="0" smtClean="0"/>
              <a:t>výzkum</a:t>
            </a:r>
          </a:p>
          <a:p>
            <a:pPr lvl="1"/>
            <a:r>
              <a:rPr lang="cs-CZ" dirty="0" smtClean="0"/>
              <a:t>Informovaný souhlas</a:t>
            </a:r>
          </a:p>
          <a:p>
            <a:r>
              <a:rPr lang="cs-CZ" dirty="0" smtClean="0"/>
              <a:t>úplná </a:t>
            </a:r>
            <a:r>
              <a:rPr lang="cs-CZ" dirty="0"/>
              <a:t>a pravdivá dokumentace pracovních výzkumných postupů a </a:t>
            </a:r>
            <a:r>
              <a:rPr lang="cs-CZ" dirty="0" smtClean="0"/>
              <a:t>výsledků</a:t>
            </a:r>
          </a:p>
          <a:p>
            <a:r>
              <a:rPr lang="cs-CZ" b="1" dirty="0"/>
              <a:t>úplné a pravdivé uvedení všech použitých pramenů a </a:t>
            </a:r>
            <a:r>
              <a:rPr lang="cs-CZ" b="1" dirty="0" smtClean="0"/>
              <a:t>podnětů</a:t>
            </a:r>
          </a:p>
          <a:p>
            <a:r>
              <a:rPr lang="cs-CZ" b="1" dirty="0"/>
              <a:t>citování pouze takových pramenů, jejichž myšlenky, metodologické postupy či výsledky jsou relevantní prodaný publikační </a:t>
            </a:r>
            <a:r>
              <a:rPr lang="cs-CZ" b="1" dirty="0" smtClean="0"/>
              <a:t>výstup</a:t>
            </a:r>
          </a:p>
          <a:p>
            <a:r>
              <a:rPr lang="cs-CZ" dirty="0"/>
              <a:t>dodržení formálních a procesních postupů při používání pramenů (včetně smluvního zajištění </a:t>
            </a:r>
            <a:r>
              <a:rPr lang="cs-CZ" dirty="0" smtClean="0"/>
              <a:t>práv duševního </a:t>
            </a:r>
            <a:r>
              <a:rPr lang="cs-CZ" dirty="0"/>
              <a:t>vlastnictví</a:t>
            </a:r>
            <a:r>
              <a:rPr lang="cs-CZ" dirty="0" smtClean="0"/>
              <a:t>)</a:t>
            </a:r>
          </a:p>
          <a:p>
            <a:r>
              <a:rPr lang="cs-CZ" dirty="0"/>
              <a:t>z</a:t>
            </a:r>
            <a:r>
              <a:rPr lang="cs-CZ" dirty="0" smtClean="0"/>
              <a:t>veřejnění primárních dat, je-li to možné</a:t>
            </a:r>
          </a:p>
        </p:txBody>
      </p:sp>
    </p:spTree>
    <p:extLst>
      <p:ext uri="{BB962C8B-B14F-4D97-AF65-F5344CB8AC3E}">
        <p14:creationId xmlns:p14="http://schemas.microsoft.com/office/powerpoint/2010/main" val="3568381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Porušení etiky vědecké práce - FFP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falšování </a:t>
            </a:r>
            <a:r>
              <a:rPr lang="cs-CZ" dirty="0"/>
              <a:t>(falzifikace) či vymýšlení (fabrikace) </a:t>
            </a:r>
            <a:r>
              <a:rPr lang="cs-CZ" dirty="0" smtClean="0"/>
              <a:t>dat</a:t>
            </a:r>
          </a:p>
          <a:p>
            <a:r>
              <a:rPr lang="cs-CZ" dirty="0"/>
              <a:t>hrubá dezinterpretace dat nebo použití zjevně nesprávné metody analýzy </a:t>
            </a:r>
            <a:r>
              <a:rPr lang="cs-CZ" dirty="0" smtClean="0"/>
              <a:t>dat</a:t>
            </a:r>
          </a:p>
          <a:p>
            <a:r>
              <a:rPr lang="cs-CZ" dirty="0" smtClean="0"/>
              <a:t>plagiátorství, včetně </a:t>
            </a:r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ghostwriting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Citační plagiátorství, bibliografická nedbalost</a:t>
            </a:r>
          </a:p>
          <a:p>
            <a:pPr lvl="1"/>
            <a:endParaRPr lang="cs-CZ" dirty="0"/>
          </a:p>
          <a:p>
            <a:r>
              <a:rPr lang="cs-CZ" dirty="0" smtClean="0"/>
              <a:t>Nepřiznané využití nástrojů AI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025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Porušení etiky vědecké práce - QRP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QRP = </a:t>
            </a:r>
            <a:r>
              <a:rPr lang="cs-CZ" dirty="0" err="1" smtClean="0"/>
              <a:t>Questionable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Practices</a:t>
            </a:r>
            <a:r>
              <a:rPr lang="cs-CZ" dirty="0" smtClean="0"/>
              <a:t> (pochybné výzkumné postupy)</a:t>
            </a:r>
          </a:p>
          <a:p>
            <a:r>
              <a:rPr lang="cs-CZ" dirty="0" smtClean="0"/>
              <a:t>Neúplné výsledky (pouze to, co se nám hodí)</a:t>
            </a:r>
          </a:p>
          <a:p>
            <a:r>
              <a:rPr lang="cs-CZ" dirty="0" smtClean="0"/>
              <a:t>Vyřazení některých dat po kontrole výsledků</a:t>
            </a:r>
          </a:p>
          <a:p>
            <a:r>
              <a:rPr lang="cs-CZ" dirty="0" smtClean="0"/>
              <a:t>Změna nebo formulace nových hypotéz v závislosti na výsledcích</a:t>
            </a:r>
          </a:p>
          <a:p>
            <a:r>
              <a:rPr lang="cs-CZ" dirty="0" smtClean="0"/>
              <a:t>Tvrzení, že jsme předvídali neočekávaný výsledek</a:t>
            </a:r>
          </a:p>
          <a:p>
            <a:r>
              <a:rPr lang="cs-CZ" smtClean="0"/>
              <a:t>Dodatečný sběr </a:t>
            </a:r>
            <a:r>
              <a:rPr lang="cs-CZ" dirty="0" smtClean="0"/>
              <a:t>dat</a:t>
            </a:r>
          </a:p>
          <a:p>
            <a:r>
              <a:rPr lang="cs-CZ" dirty="0" smtClean="0"/>
              <a:t>Ukončení sběru dat po dosažení očekávaného výsledku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390505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Props1.xml><?xml version="1.0" encoding="utf-8"?>
<ds:datastoreItem xmlns:ds="http://schemas.openxmlformats.org/officeDocument/2006/customXml" ds:itemID="{B6913385-BE2E-4D45-A5F4-3494CC1D9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0E9E85-236E-493A-A79E-03EC801E94CC}">
  <ds:schemaRefs>
    <ds:schemaRef ds:uri="http://schemas.microsoft.com/office/2006/metadata/properties"/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828</TotalTime>
  <Words>447</Words>
  <Application>Microsoft Office PowerPoint</Application>
  <PresentationFormat>Širokoúhlá obrazovka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Fazeta</vt:lpstr>
      <vt:lpstr>Etika výzkumu, výzkumné metody</vt:lpstr>
      <vt:lpstr>Výzkum</vt:lpstr>
      <vt:lpstr>Kvalitativní výzkum</vt:lpstr>
      <vt:lpstr>Kvantitativní výzkum</vt:lpstr>
      <vt:lpstr>Teoretický výzkum</vt:lpstr>
      <vt:lpstr>Tvůrčí kompilát</vt:lpstr>
      <vt:lpstr>Zásady správné výzkumné praxe</vt:lpstr>
      <vt:lpstr>Porušení etiky vědecké práce - FFP</vt:lpstr>
      <vt:lpstr>Porušení etiky vědecké práce - QRP</vt:lpstr>
      <vt:lpstr>Využití 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28</cp:revision>
  <dcterms:created xsi:type="dcterms:W3CDTF">2021-03-15T15:30:47Z</dcterms:created>
  <dcterms:modified xsi:type="dcterms:W3CDTF">2024-02-02T13:08:11Z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