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7" r:id="rId2"/>
    <p:sldId id="292" r:id="rId3"/>
    <p:sldId id="312" r:id="rId4"/>
    <p:sldId id="320" r:id="rId5"/>
    <p:sldId id="321" r:id="rId6"/>
    <p:sldId id="313" r:id="rId7"/>
    <p:sldId id="319" r:id="rId8"/>
    <p:sldId id="314" r:id="rId9"/>
    <p:sldId id="322" r:id="rId10"/>
    <p:sldId id="297" r:id="rId11"/>
    <p:sldId id="323" r:id="rId12"/>
    <p:sldId id="302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Předpisy služební tělesné výchovy armády U.S.A.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627832"/>
            <a:ext cx="8943975" cy="4799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Z jakého důvodu je nezbytné mít pro specifickou oblast předpis?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Jaké jsou rozdíly v právním zajištění mezi vybranými státy (ČR, Rakousko, USA)?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Jmenujte základní předpisy americké armády pro tělesnou přípravu.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V čem je přínos „posledního“ předpisu?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776413"/>
            <a:ext cx="8843962" cy="4651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sz="2800" dirty="0">
                <a:latin typeface="Arial" panose="020B0604020202020204" pitchFamily="34" charset="0"/>
              </a:rPr>
              <a:t>FM 21-20 Physical Fitness Training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800" dirty="0">
                <a:latin typeface="Arial" panose="020B0604020202020204" pitchFamily="34" charset="0"/>
              </a:rPr>
              <a:t>U.S. Army Physical Readiness Training Manual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800" dirty="0">
                <a:latin typeface="Arial" panose="020B0604020202020204" pitchFamily="34" charset="0"/>
              </a:rPr>
              <a:t>FM 7-22 Holistic Health and </a:t>
            </a:r>
            <a:r>
              <a:rPr lang="en-US" altLang="cs-CZ" sz="2800" dirty="0" smtClean="0">
                <a:latin typeface="Arial" panose="020B0604020202020204" pitchFamily="34" charset="0"/>
              </a:rPr>
              <a:t>Fitness</a:t>
            </a:r>
            <a:endParaRPr lang="cs-CZ" altLang="cs-CZ" sz="28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VĚSTNÍK MO. (2011). Služební tělesná výchova v rezortu Ministerstva obrany (NVMO č.12/2011). Praha: MO.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Předpisy služební tělesné výchovy armády U.S.A.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657978"/>
            <a:ext cx="8308975" cy="443802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místo a úloha vojenských předpisů pro přípravu vojenských profesionálů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předpisy pro tělesnou přípravu jako právní opora pro výcvik, současné předpisy armády USA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charakteristických znaků předpisů pro tělesnou přípravu vojáků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 smtClean="0">
                <a:latin typeface="Arial" charset="0"/>
              </a:rPr>
              <a:t>Předpisy pro tělesnou přípravu – právní opora výcviku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97063"/>
            <a:ext cx="7772400" cy="419893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AČR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Zákony, RMO, 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NV MO č. 12/2011 Služební tělesná výchova v rezortu Ministerstva obrany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Publikace ke všem oblastem STP</a:t>
            </a: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57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 smtClean="0">
                <a:latin typeface="Arial" charset="0"/>
              </a:rPr>
              <a:t>Předpisy pro tělesnou přípravu – právní opora výcviku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97063"/>
            <a:ext cx="7772400" cy="419893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Rakousko (příklad)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Zákony, RMO, 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Předpis pro tělesnou přípravu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Publikace pro podporu vedení kurzů v  odborné škole „</a:t>
            </a:r>
            <a:r>
              <a:rPr lang="cs-CZ" altLang="cs-CZ" sz="2800" dirty="0" err="1" smtClean="0">
                <a:latin typeface="Arial" charset="0"/>
              </a:rPr>
              <a:t>Mountain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Warfare</a:t>
            </a:r>
            <a:r>
              <a:rPr lang="cs-CZ" altLang="cs-CZ" sz="2800" dirty="0" smtClean="0">
                <a:latin typeface="Arial" charset="0"/>
              </a:rPr>
              <a:t> Center“ neboli „</a:t>
            </a:r>
            <a:r>
              <a:rPr lang="cs-CZ" altLang="cs-CZ" sz="2800" dirty="0" err="1" smtClean="0">
                <a:latin typeface="Arial" charset="0"/>
              </a:rPr>
              <a:t>Jägerschule</a:t>
            </a:r>
            <a:r>
              <a:rPr lang="cs-CZ" altLang="cs-CZ" sz="2800" dirty="0" smtClean="0">
                <a:latin typeface="Arial" charset="0"/>
              </a:rPr>
              <a:t>“ </a:t>
            </a:r>
            <a:r>
              <a:rPr lang="cs-CZ" altLang="cs-CZ" sz="2800" dirty="0" err="1" smtClean="0">
                <a:latin typeface="Arial" charset="0"/>
              </a:rPr>
              <a:t>Saalfelden</a:t>
            </a: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1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 smtClean="0">
                <a:latin typeface="Arial" charset="0"/>
              </a:rPr>
              <a:t>Předpisy pro tělesnou přípravu – právní opora výcviku</a:t>
            </a:r>
            <a:endParaRPr lang="cs-CZ" altLang="cs-CZ" sz="3200" dirty="0">
              <a:latin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97063"/>
            <a:ext cx="7772400" cy="419893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Armáda USA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FM 21-20 </a:t>
            </a:r>
            <a:r>
              <a:rPr lang="cs-CZ" altLang="cs-CZ" sz="2800" dirty="0" err="1" smtClean="0">
                <a:latin typeface="Arial" charset="0"/>
              </a:rPr>
              <a:t>Physical</a:t>
            </a:r>
            <a:r>
              <a:rPr lang="cs-CZ" altLang="cs-CZ" sz="2800" dirty="0" smtClean="0">
                <a:latin typeface="Arial" charset="0"/>
              </a:rPr>
              <a:t> Fitness </a:t>
            </a:r>
            <a:r>
              <a:rPr lang="cs-CZ" altLang="cs-CZ" sz="2800" dirty="0" err="1" smtClean="0">
                <a:latin typeface="Arial" charset="0"/>
              </a:rPr>
              <a:t>Training</a:t>
            </a:r>
            <a:r>
              <a:rPr lang="cs-CZ" altLang="cs-CZ" sz="2800" dirty="0" smtClean="0">
                <a:latin typeface="Arial" charset="0"/>
              </a:rPr>
              <a:t> 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U.S. </a:t>
            </a:r>
            <a:r>
              <a:rPr lang="cs-CZ" altLang="cs-CZ" sz="2800" dirty="0" err="1" smtClean="0">
                <a:latin typeface="Arial" charset="0"/>
              </a:rPr>
              <a:t>Army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Physical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Readiness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Training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Manual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FM 7-22 </a:t>
            </a:r>
            <a:r>
              <a:rPr lang="cs-CZ" altLang="cs-CZ" sz="2800" dirty="0" err="1" smtClean="0">
                <a:latin typeface="Arial" charset="0"/>
              </a:rPr>
              <a:t>Holistic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Health</a:t>
            </a:r>
            <a:r>
              <a:rPr lang="cs-CZ" altLang="cs-CZ" sz="2800" dirty="0" smtClean="0">
                <a:latin typeface="Arial" charset="0"/>
              </a:rPr>
              <a:t> and Fitness</a:t>
            </a:r>
          </a:p>
          <a:p>
            <a:r>
              <a:rPr lang="cs-CZ" altLang="cs-CZ" sz="2800" dirty="0" smtClean="0">
                <a:latin typeface="Arial" charset="0"/>
              </a:rPr>
              <a:t>… a celá řada dalších manuálů… např. „</a:t>
            </a:r>
            <a:r>
              <a:rPr lang="cs-CZ" altLang="cs-CZ" sz="2800" dirty="0" err="1" smtClean="0">
                <a:latin typeface="Arial" charset="0"/>
              </a:rPr>
              <a:t>Army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Pocket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Physical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Training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 err="1" smtClean="0">
                <a:latin typeface="Arial" charset="0"/>
              </a:rPr>
              <a:t>Guide</a:t>
            </a:r>
            <a:r>
              <a:rPr lang="cs-CZ" altLang="cs-CZ" sz="2800" dirty="0" smtClean="0">
                <a:latin typeface="Arial" charset="0"/>
              </a:rPr>
              <a:t>“</a:t>
            </a: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3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3200" dirty="0">
                <a:latin typeface="Arial" charset="0"/>
              </a:rPr>
              <a:t>FM 21-20 Physical Fitness Training 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5704"/>
            <a:ext cx="7772400" cy="567229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Kardiorespirační zdatnost</a:t>
            </a:r>
            <a:endParaRPr lang="cs-CZ" altLang="cs-CZ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Svalová vytrvalost a síla</a:t>
            </a:r>
            <a:endParaRPr lang="cs-CZ" altLang="cs-CZ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Flexibilita</a:t>
            </a:r>
            <a:endParaRPr lang="cs-CZ" altLang="cs-CZ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Složení těla</a:t>
            </a:r>
            <a:endParaRPr lang="cs-CZ" altLang="cs-CZ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Výživa a zdatnost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Kruhový trénink a </a:t>
            </a:r>
            <a:r>
              <a:rPr lang="cs-CZ" altLang="cs-CZ" sz="2800" dirty="0" err="1" smtClean="0">
                <a:latin typeface="Arial" charset="0"/>
              </a:rPr>
              <a:t>drillová</a:t>
            </a:r>
            <a:r>
              <a:rPr lang="cs-CZ" altLang="cs-CZ" sz="2800" dirty="0" smtClean="0">
                <a:latin typeface="Arial" charset="0"/>
              </a:rPr>
              <a:t> cvičení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Překážkové dráhy a další </a:t>
            </a:r>
            <a:r>
              <a:rPr lang="cs-CZ" altLang="cs-CZ" sz="2800" dirty="0" err="1" smtClean="0">
                <a:latin typeface="Arial" charset="0"/>
              </a:rPr>
              <a:t>drilly</a:t>
            </a:r>
            <a:endParaRPr lang="cs-CZ" altLang="cs-CZ" sz="2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Závodní aktivity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Rozvíjení programu jednotky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Tělesný trénink během základního výcviku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Klimatické podmínky a jejich vliv na trénink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Zranění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APFT</a:t>
            </a:r>
            <a:endParaRPr lang="cs-CZ" alt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0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3999" cy="914400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cs-CZ" sz="3200" dirty="0">
                <a:solidFill>
                  <a:srgbClr val="000000"/>
                </a:solidFill>
                <a:latin typeface="Arial" charset="0"/>
                <a:ea typeface="+mn-ea"/>
              </a:rPr>
              <a:t>U.S. Army Physical Readiness Training Manual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8897"/>
            <a:ext cx="7772400" cy="4247103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latin typeface="Arial" charset="0"/>
              </a:rPr>
              <a:t>Filosofie (přístup, systém, vedení)</a:t>
            </a:r>
          </a:p>
          <a:p>
            <a:pPr eaLnBrk="1" hangingPunct="1"/>
            <a:r>
              <a:rPr lang="cs-CZ" altLang="cs-CZ" sz="2800" dirty="0" smtClean="0">
                <a:latin typeface="Arial" charset="0"/>
              </a:rPr>
              <a:t>Strategie (typy programů, plánování, speciální kondiční programy)</a:t>
            </a:r>
          </a:p>
          <a:p>
            <a:pPr eaLnBrk="1" hangingPunct="1"/>
            <a:r>
              <a:rPr lang="cs-CZ" altLang="cs-CZ" sz="2800" dirty="0" smtClean="0">
                <a:latin typeface="Arial" charset="0"/>
              </a:rPr>
              <a:t>Aktivity (realizace tréninku, příprava a zotavení, síla a pohyblivost, vytrvalost a pohyblivost)</a:t>
            </a:r>
          </a:p>
          <a:p>
            <a:pPr marL="0" indent="0" eaLnBrk="1" hangingPunct="1">
              <a:buNone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260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3200" dirty="0">
                <a:latin typeface="Arial" charset="0"/>
              </a:rPr>
              <a:t>FM 7-22 Holistic Health and Fitness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6334" y="1718268"/>
            <a:ext cx="7141866" cy="4377732"/>
          </a:xfrm>
        </p:spPr>
        <p:txBody>
          <a:bodyPr/>
          <a:lstStyle/>
          <a:p>
            <a:r>
              <a:rPr lang="cs-CZ" altLang="cs-CZ" sz="2800" dirty="0" smtClean="0">
                <a:latin typeface="Arial" charset="0"/>
              </a:rPr>
              <a:t>Principy a prvky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Fáze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Domény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>
                <a:latin typeface="Arial" charset="0"/>
              </a:rPr>
              <a:t>F</a:t>
            </a:r>
            <a:r>
              <a:rPr lang="cs-CZ" altLang="cs-CZ" sz="2800" dirty="0" smtClean="0">
                <a:latin typeface="Arial" charset="0"/>
              </a:rPr>
              <a:t>yziologie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Periodizace</a:t>
            </a:r>
          </a:p>
          <a:p>
            <a:r>
              <a:rPr lang="cs-CZ" altLang="cs-CZ" sz="2800" dirty="0" smtClean="0">
                <a:latin typeface="Arial" charset="0"/>
              </a:rPr>
              <a:t>Design programu</a:t>
            </a:r>
          </a:p>
          <a:p>
            <a:r>
              <a:rPr lang="cs-CZ" altLang="cs-CZ" sz="2800" dirty="0" smtClean="0">
                <a:latin typeface="Arial" charset="0"/>
              </a:rPr>
              <a:t>Tělesná připravenost</a:t>
            </a:r>
          </a:p>
        </p:txBody>
      </p:sp>
    </p:spTree>
    <p:extLst>
      <p:ext uri="{BB962C8B-B14F-4D97-AF65-F5344CB8AC3E}">
        <p14:creationId xmlns:p14="http://schemas.microsoft.com/office/powerpoint/2010/main" val="2927519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3200" dirty="0">
                <a:latin typeface="Arial" charset="0"/>
              </a:rPr>
              <a:t>FM 7-22 Holistic Health and Fitness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6236" y="1617786"/>
            <a:ext cx="7161963" cy="4478214"/>
          </a:xfrm>
        </p:spPr>
        <p:txBody>
          <a:bodyPr/>
          <a:lstStyle/>
          <a:p>
            <a:r>
              <a:rPr lang="cs-CZ" altLang="cs-CZ" sz="2800" dirty="0">
                <a:latin typeface="Arial" charset="0"/>
              </a:rPr>
              <a:t>Výživová připravenost</a:t>
            </a:r>
          </a:p>
          <a:p>
            <a:r>
              <a:rPr lang="cs-CZ" altLang="cs-CZ" sz="2800" dirty="0">
                <a:latin typeface="Arial" charset="0"/>
              </a:rPr>
              <a:t>Psychická připravenost</a:t>
            </a:r>
          </a:p>
          <a:p>
            <a:r>
              <a:rPr lang="cs-CZ" altLang="cs-CZ" sz="2800" dirty="0">
                <a:latin typeface="Arial" charset="0"/>
              </a:rPr>
              <a:t>Duševní připravenost</a:t>
            </a:r>
          </a:p>
          <a:p>
            <a:r>
              <a:rPr lang="cs-CZ" altLang="cs-CZ" sz="2800" dirty="0" smtClean="0">
                <a:latin typeface="Arial" charset="0"/>
              </a:rPr>
              <a:t>Spánková připravenost</a:t>
            </a:r>
            <a:endParaRPr lang="cs-CZ" altLang="cs-CZ" sz="2800" dirty="0">
              <a:latin typeface="Arial" charset="0"/>
            </a:endParaRPr>
          </a:p>
          <a:p>
            <a:r>
              <a:rPr lang="cs-CZ" altLang="cs-CZ" sz="2800" dirty="0" smtClean="0">
                <a:latin typeface="Arial" charset="0"/>
              </a:rPr>
              <a:t>Speciální podmínky</a:t>
            </a:r>
          </a:p>
          <a:p>
            <a:r>
              <a:rPr lang="cs-CZ" altLang="cs-CZ" sz="2800" dirty="0" smtClean="0">
                <a:latin typeface="Arial" charset="0"/>
              </a:rPr>
              <a:t>Celkové zdraví trénování</a:t>
            </a:r>
          </a:p>
          <a:p>
            <a:r>
              <a:rPr lang="cs-CZ" altLang="cs-CZ" sz="2800" dirty="0" smtClean="0">
                <a:latin typeface="Arial" charset="0"/>
              </a:rPr>
              <a:t>Celkové zdraví a program fitness</a:t>
            </a:r>
          </a:p>
        </p:txBody>
      </p:sp>
    </p:spTree>
    <p:extLst>
      <p:ext uri="{BB962C8B-B14F-4D97-AF65-F5344CB8AC3E}">
        <p14:creationId xmlns:p14="http://schemas.microsoft.com/office/powerpoint/2010/main" val="484186432"/>
      </p:ext>
    </p:extLst>
  </p:cSld>
  <p:clrMapOvr>
    <a:masterClrMapping/>
  </p:clrMapOvr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2267</TotalTime>
  <Words>399</Words>
  <Application>Microsoft Office PowerPoint</Application>
  <PresentationFormat>Předvádění na obrazovce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2_worldmap</vt:lpstr>
      <vt:lpstr>Předpisy služební tělesné výchovy armády U.S.A.</vt:lpstr>
      <vt:lpstr>Předpisy služební tělesné výchovy armády U.S.A.</vt:lpstr>
      <vt:lpstr>Předpisy pro tělesnou přípravu – právní opora výcviku</vt:lpstr>
      <vt:lpstr>Předpisy pro tělesnou přípravu – právní opora výcviku</vt:lpstr>
      <vt:lpstr>Předpisy pro tělesnou přípravu – právní opora výcviku</vt:lpstr>
      <vt:lpstr>FM 21-20 Physical Fitness Training </vt:lpstr>
      <vt:lpstr>U.S. Army Physical Readiness Training Manual</vt:lpstr>
      <vt:lpstr>FM 7-22 Holistic Health and Fitness</vt:lpstr>
      <vt:lpstr>FM 7-22 Holistic Health and Fitness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100</cp:revision>
  <dcterms:created xsi:type="dcterms:W3CDTF">2000-11-19T15:42:47Z</dcterms:created>
  <dcterms:modified xsi:type="dcterms:W3CDTF">2022-10-06T21:02:24Z</dcterms:modified>
</cp:coreProperties>
</file>