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7"/>
  </p:notesMasterIdLst>
  <p:sldIdLst>
    <p:sldId id="256" r:id="rId2"/>
    <p:sldId id="489" r:id="rId3"/>
    <p:sldId id="390" r:id="rId4"/>
    <p:sldId id="487" r:id="rId5"/>
    <p:sldId id="490" r:id="rId6"/>
    <p:sldId id="455" r:id="rId7"/>
    <p:sldId id="488" r:id="rId8"/>
    <p:sldId id="424" r:id="rId9"/>
    <p:sldId id="436" r:id="rId10"/>
    <p:sldId id="443" r:id="rId11"/>
    <p:sldId id="491" r:id="rId12"/>
    <p:sldId id="494" r:id="rId13"/>
    <p:sldId id="492" r:id="rId14"/>
    <p:sldId id="493" r:id="rId15"/>
    <p:sldId id="495" r:id="rId16"/>
    <p:sldId id="449" r:id="rId17"/>
    <p:sldId id="447" r:id="rId18"/>
    <p:sldId id="425" r:id="rId19"/>
    <p:sldId id="388" r:id="rId20"/>
    <p:sldId id="392" r:id="rId21"/>
    <p:sldId id="426" r:id="rId22"/>
    <p:sldId id="438" r:id="rId23"/>
    <p:sldId id="445" r:id="rId24"/>
    <p:sldId id="437" r:id="rId25"/>
    <p:sldId id="439" r:id="rId26"/>
    <p:sldId id="440" r:id="rId27"/>
    <p:sldId id="441" r:id="rId28"/>
    <p:sldId id="442" r:id="rId29"/>
    <p:sldId id="444" r:id="rId30"/>
    <p:sldId id="475" r:id="rId31"/>
    <p:sldId id="462" r:id="rId32"/>
    <p:sldId id="474" r:id="rId33"/>
    <p:sldId id="478" r:id="rId34"/>
    <p:sldId id="401" r:id="rId35"/>
    <p:sldId id="409" r:id="rId36"/>
    <p:sldId id="408" r:id="rId37"/>
    <p:sldId id="452" r:id="rId38"/>
    <p:sldId id="454" r:id="rId39"/>
    <p:sldId id="383" r:id="rId40"/>
    <p:sldId id="384" r:id="rId41"/>
    <p:sldId id="410" r:id="rId42"/>
    <p:sldId id="411" r:id="rId43"/>
    <p:sldId id="412" r:id="rId44"/>
    <p:sldId id="451" r:id="rId45"/>
    <p:sldId id="413" r:id="rId46"/>
    <p:sldId id="428" r:id="rId47"/>
    <p:sldId id="416" r:id="rId48"/>
    <p:sldId id="476" r:id="rId49"/>
    <p:sldId id="477" r:id="rId50"/>
    <p:sldId id="479" r:id="rId51"/>
    <p:sldId id="481" r:id="rId52"/>
    <p:sldId id="420" r:id="rId53"/>
    <p:sldId id="421" r:id="rId54"/>
    <p:sldId id="456" r:id="rId55"/>
    <p:sldId id="417" r:id="rId56"/>
    <p:sldId id="468" r:id="rId57"/>
    <p:sldId id="469" r:id="rId58"/>
    <p:sldId id="461" r:id="rId59"/>
    <p:sldId id="418" r:id="rId60"/>
    <p:sldId id="419" r:id="rId61"/>
    <p:sldId id="422" r:id="rId62"/>
    <p:sldId id="423" r:id="rId63"/>
    <p:sldId id="430" r:id="rId64"/>
    <p:sldId id="472" r:id="rId65"/>
    <p:sldId id="431" r:id="rId66"/>
    <p:sldId id="432" r:id="rId67"/>
    <p:sldId id="435" r:id="rId68"/>
    <p:sldId id="433" r:id="rId69"/>
    <p:sldId id="471" r:id="rId70"/>
    <p:sldId id="467" r:id="rId71"/>
    <p:sldId id="464" r:id="rId72"/>
    <p:sldId id="465" r:id="rId73"/>
    <p:sldId id="466" r:id="rId74"/>
    <p:sldId id="470" r:id="rId75"/>
    <p:sldId id="453" r:id="rId76"/>
    <p:sldId id="367" r:id="rId77"/>
    <p:sldId id="400" r:id="rId78"/>
    <p:sldId id="482" r:id="rId79"/>
    <p:sldId id="344" r:id="rId80"/>
    <p:sldId id="375" r:id="rId81"/>
    <p:sldId id="459" r:id="rId82"/>
    <p:sldId id="365" r:id="rId83"/>
    <p:sldId id="382" r:id="rId84"/>
    <p:sldId id="484" r:id="rId85"/>
    <p:sldId id="485" r:id="rId8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vla Povolná" initials="PP" lastIdx="3" clrIdx="0">
    <p:extLst>
      <p:ext uri="{19B8F6BF-5375-455C-9EA6-DF929625EA0E}">
        <p15:presenceInfo xmlns:p15="http://schemas.microsoft.com/office/powerpoint/2012/main" userId="51a18aa77383b16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80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commentAuthors" Target="commentAuthors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F097D-3941-40BA-B678-6548719038FC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EF962-86BF-47B0-89DC-EC1338AD63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844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Cenn%C3%BD_pap%C3%ADr" TargetMode="External"/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Zam%C4%9Bstnanec" TargetMode="External"/><Relationship Id="rId13" Type="http://schemas.openxmlformats.org/officeDocument/2006/relationships/hyperlink" Target="https://cs.wikipedia.org/wiki/%C3%9A%C4%8Detnictv%C3%AD" TargetMode="External"/><Relationship Id="rId3" Type="http://schemas.openxmlformats.org/officeDocument/2006/relationships/hyperlink" Target="https://cs.wikipedia.org/wiki/Obchodn%C3%AD_spole%C4%8Dnost" TargetMode="External"/><Relationship Id="rId7" Type="http://schemas.openxmlformats.org/officeDocument/2006/relationships/hyperlink" Target="https://cs.wikipedia.org/wiki/Majetek" TargetMode="External"/><Relationship Id="rId12" Type="http://schemas.openxmlformats.org/officeDocument/2006/relationships/hyperlink" Target="https://cs.wikipedia.org/wiki/Spot%C5%99ebitel" TargetMode="External"/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s.wikipedia.org/wiki/Hodnota" TargetMode="External"/><Relationship Id="rId11" Type="http://schemas.openxmlformats.org/officeDocument/2006/relationships/hyperlink" Target="https://cs.wikipedia.org/w/index.php?title=Vyrobek&amp;action=edit&amp;redlink=1" TargetMode="External"/><Relationship Id="rId5" Type="http://schemas.openxmlformats.org/officeDocument/2006/relationships/hyperlink" Target="https://cs.wikipedia.org/wiki/Z%C3%A1vazek" TargetMode="External"/><Relationship Id="rId10" Type="http://schemas.openxmlformats.org/officeDocument/2006/relationships/hyperlink" Target="https://cs.wikipedia.org/wiki/Tradice" TargetMode="External"/><Relationship Id="rId4" Type="http://schemas.openxmlformats.org/officeDocument/2006/relationships/hyperlink" Target="https://cs.wikipedia.org/wiki/Aktivum_(%C3%BA%C4%8Detnictv%C3%AD)" TargetMode="External"/><Relationship Id="rId9" Type="http://schemas.openxmlformats.org/officeDocument/2006/relationships/hyperlink" Target="https://cs.wikipedia.org/wiki/Kvalita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Bývá zaměňována s tržní hodnotou (minimální</a:t>
            </a:r>
            <a:r>
              <a:rPr lang="cs-CZ" baseline="0" dirty="0"/>
              <a:t> částka, kterou spotřebitel zaplatí za službu, nebo zboží)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EF962-86BF-47B0-89DC-EC1338AD63A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4908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Emisní ážio</a:t>
            </a:r>
            <a:r>
              <a:rPr lang="cs-CZ" dirty="0"/>
              <a:t> je rozdíl mezi hodnotou </a:t>
            </a:r>
            <a:r>
              <a:rPr lang="cs-CZ" dirty="0">
                <a:hlinkClick r:id="rId3" tooltip="Cenný papír"/>
              </a:rPr>
              <a:t>cenného papíru</a:t>
            </a:r>
            <a:r>
              <a:rPr lang="cs-CZ" dirty="0"/>
              <a:t> na regulovaném trhu a jeho nominální hodnotou. Emisní </a:t>
            </a:r>
            <a:r>
              <a:rPr lang="cs-CZ" dirty="0" err="1"/>
              <a:t>ažio</a:t>
            </a:r>
            <a:r>
              <a:rPr lang="cs-CZ" dirty="0"/>
              <a:t> můžeme také označit jako jakýsi emisní příplatek k nominální hodnotě. Důvodem je, že investice předpokládá určitou výnosnost, která ovšem ani nemusí nastat.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EF962-86BF-47B0-89DC-EC1338AD63A1}" type="slidenum">
              <a:rPr lang="cs-CZ" smtClean="0"/>
              <a:t>62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2956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Např. závazek ručení za třetí osobu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EF962-86BF-47B0-89DC-EC1338AD63A1}" type="slidenum">
              <a:rPr lang="cs-CZ" smtClean="0"/>
              <a:t>65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08509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Nikdy nemůžeme říct, že náklady a výnosy se snižují!!! N a V vždy jen </a:t>
            </a:r>
            <a:r>
              <a:rPr lang="cs-CZ" b="1" dirty="0"/>
              <a:t>rostou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/>
              <a:t>N a V nemají počáteční ani konečné stavy.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EF962-86BF-47B0-89DC-EC1338AD63A1}" type="slidenum">
              <a:rPr lang="cs-CZ" smtClean="0"/>
              <a:t>71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5262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Porovnáním rozvah</a:t>
            </a:r>
            <a:r>
              <a:rPr lang="cs-CZ" baseline="0" dirty="0"/>
              <a:t> za více následných období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EF962-86BF-47B0-89DC-EC1338AD63A1}" type="slidenum">
              <a:rPr lang="cs-CZ" smtClean="0"/>
              <a:t>77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872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Tento ukazatel se stal velmi populární díky faktu, že bere v potaz i náklady na vlastní kapitál.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2EF962-86BF-47B0-89DC-EC1338AD63A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013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 praxi se používá v souvislosti s jakýmkoliv majetkem</a:t>
            </a:r>
            <a:r>
              <a:rPr lang="cs-CZ" baseline="0" dirty="0"/>
              <a:t> (fy, akcie, cenné papíry)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EF962-86BF-47B0-89DC-EC1338AD63A1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86649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Viz hrabě Monte Christo a </a:t>
            </a:r>
            <a:r>
              <a:rPr lang="cs-CZ" dirty="0" err="1"/>
              <a:t>Danglars</a:t>
            </a:r>
            <a:r>
              <a:rPr lang="cs-CZ" dirty="0"/>
              <a:t>/burza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EF962-86BF-47B0-89DC-EC1338AD63A1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2804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Např. lékař, který hodnotí </a:t>
            </a:r>
            <a:r>
              <a:rPr lang="cs-CZ" dirty="0" err="1"/>
              <a:t>lab</a:t>
            </a:r>
            <a:r>
              <a:rPr lang="cs-CZ" dirty="0"/>
              <a:t>. Výsledky pacienta a podle nich rozhodne</a:t>
            </a:r>
            <a:r>
              <a:rPr lang="cs-CZ" baseline="0" dirty="0"/>
              <a:t> o další léčbě. Podobně burzovní makléř hodnotí DJIA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EF962-86BF-47B0-89DC-EC1338AD63A1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1537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Informace ekonomického charakteru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EF962-86BF-47B0-89DC-EC1338AD63A1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6571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UJ – nositelem účetnictví</a:t>
            </a:r>
            <a:r>
              <a:rPr lang="cs-CZ" baseline="0" dirty="0"/>
              <a:t> je </a:t>
            </a:r>
            <a:r>
              <a:rPr lang="cs-CZ" baseline="0"/>
              <a:t>vymezený subjekt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EF962-86BF-47B0-89DC-EC1338AD63A1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814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Charakteristické znaky účetních informací</a:t>
            </a:r>
          </a:p>
          <a:p>
            <a:r>
              <a:rPr lang="cs-CZ" dirty="0"/>
              <a:t>(kterými se zásadně odlišují od jiných informačních zdrojů)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EF962-86BF-47B0-89DC-EC1338AD63A1}" type="slidenum">
              <a:rPr lang="cs-CZ" smtClean="0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64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 dirty="0"/>
              <a:t>DM obvykle slouží dobu delší, než 1 rok – „opotřebovává</a:t>
            </a:r>
            <a:r>
              <a:rPr lang="cs-CZ" b="0" baseline="0" dirty="0"/>
              <a:t> se“</a:t>
            </a:r>
            <a:endParaRPr lang="cs-CZ" b="0" dirty="0"/>
          </a:p>
          <a:p>
            <a:r>
              <a:rPr lang="cs-CZ" b="1" dirty="0"/>
              <a:t>Goodwill</a:t>
            </a:r>
            <a:r>
              <a:rPr lang="cs-CZ" dirty="0"/>
              <a:t> </a:t>
            </a:r>
            <a:r>
              <a:rPr lang="cs-CZ" dirty="0">
                <a:hlinkClick r:id="rId3" tooltip="Obchodní společnost"/>
              </a:rPr>
              <a:t>obchodní společnosti</a:t>
            </a:r>
            <a:r>
              <a:rPr lang="cs-CZ" dirty="0"/>
              <a:t> je ekonomický pojem označující rozdíl mezi tržní hodnotou firmy a </a:t>
            </a:r>
            <a:r>
              <a:rPr lang="cs-CZ" dirty="0">
                <a:hlinkClick r:id="rId4" tooltip="Aktivum (účetnictví)"/>
              </a:rPr>
              <a:t>aktivy</a:t>
            </a:r>
            <a:r>
              <a:rPr lang="cs-CZ" dirty="0"/>
              <a:t> </a:t>
            </a:r>
            <a:r>
              <a:rPr lang="cs-CZ" dirty="0">
                <a:hlinkClick r:id="rId3" tooltip="Obchodní společnost"/>
              </a:rPr>
              <a:t>obchodní společnosti</a:t>
            </a:r>
            <a:r>
              <a:rPr lang="cs-CZ" dirty="0"/>
              <a:t>, snížené o </a:t>
            </a:r>
            <a:r>
              <a:rPr lang="cs-CZ" dirty="0">
                <a:hlinkClick r:id="rId5" tooltip="Závazek"/>
              </a:rPr>
              <a:t>závazky</a:t>
            </a:r>
            <a:r>
              <a:rPr lang="cs-CZ" dirty="0"/>
              <a:t>. Označuje </a:t>
            </a:r>
            <a:r>
              <a:rPr lang="cs-CZ" dirty="0">
                <a:hlinkClick r:id="rId6" tooltip="Hodnota"/>
              </a:rPr>
              <a:t>hodnotu</a:t>
            </a:r>
            <a:r>
              <a:rPr lang="cs-CZ" dirty="0"/>
              <a:t> nevlastněného, nehmotného </a:t>
            </a:r>
            <a:r>
              <a:rPr lang="cs-CZ" dirty="0">
                <a:hlinkClick r:id="rId7" tooltip="Majetek"/>
              </a:rPr>
              <a:t>majetku</a:t>
            </a:r>
            <a:r>
              <a:rPr lang="cs-CZ" dirty="0"/>
              <a:t> </a:t>
            </a:r>
            <a:r>
              <a:rPr lang="cs-CZ" dirty="0">
                <a:hlinkClick r:id="rId3" tooltip="Obchodní společnost"/>
              </a:rPr>
              <a:t>obchodní společnosti</a:t>
            </a:r>
            <a:r>
              <a:rPr lang="cs-CZ" dirty="0"/>
              <a:t> jako jsou například dobré vztahy se zákazníky, jméno firmy nebo zkušení </a:t>
            </a:r>
            <a:r>
              <a:rPr lang="cs-CZ" dirty="0">
                <a:hlinkClick r:id="rId8" tooltip="Zaměstnanec"/>
              </a:rPr>
              <a:t>zaměstnanci</a:t>
            </a:r>
            <a:r>
              <a:rPr lang="cs-CZ" dirty="0"/>
              <a:t>. Reflektuje postavení obchodní společnosti na trhu, </a:t>
            </a:r>
            <a:r>
              <a:rPr lang="cs-CZ" dirty="0">
                <a:hlinkClick r:id="rId9" tooltip="Kvalita"/>
              </a:rPr>
              <a:t>kvalitu</a:t>
            </a:r>
            <a:r>
              <a:rPr lang="cs-CZ" dirty="0"/>
              <a:t> a hlavně </a:t>
            </a:r>
            <a:r>
              <a:rPr lang="cs-CZ" dirty="0">
                <a:hlinkClick r:id="rId10" tooltip="Tradice"/>
              </a:rPr>
              <a:t>tradici</a:t>
            </a:r>
            <a:r>
              <a:rPr lang="cs-CZ" dirty="0"/>
              <a:t>. Vysoký </a:t>
            </a:r>
            <a:r>
              <a:rPr lang="cs-CZ" b="1" dirty="0"/>
              <a:t>goodwill</a:t>
            </a:r>
            <a:r>
              <a:rPr lang="cs-CZ" dirty="0"/>
              <a:t> mají třeba známí výrobci luxusního zboží. </a:t>
            </a:r>
            <a:r>
              <a:rPr lang="cs-CZ" dirty="0">
                <a:hlinkClick r:id="rId9" tooltip="Kvalita"/>
              </a:rPr>
              <a:t>Kvalita</a:t>
            </a:r>
            <a:r>
              <a:rPr lang="cs-CZ" dirty="0"/>
              <a:t> a dlouhověkost jejich </a:t>
            </a:r>
            <a:r>
              <a:rPr lang="cs-CZ" dirty="0">
                <a:hlinkClick r:id="rId11" tooltip="Vyrobek (stránka neexistuje)"/>
              </a:rPr>
              <a:t>výrobků</a:t>
            </a:r>
            <a:r>
              <a:rPr lang="cs-CZ" dirty="0"/>
              <a:t> jim zajišťují potřebné renomé v očích </a:t>
            </a:r>
            <a:r>
              <a:rPr lang="cs-CZ" dirty="0">
                <a:hlinkClick r:id="rId12" tooltip="Spotřebitel"/>
              </a:rPr>
              <a:t>spotřebitelů</a:t>
            </a:r>
            <a:r>
              <a:rPr lang="cs-CZ" dirty="0"/>
              <a:t>. </a:t>
            </a:r>
            <a:r>
              <a:rPr lang="cs-CZ" b="1" dirty="0"/>
              <a:t>Goodwill</a:t>
            </a:r>
            <a:r>
              <a:rPr lang="cs-CZ" dirty="0"/>
              <a:t> se dá rozlišovat dvěma způsoby, na goodwill původní a druhotný. Původní goodwill se vytváří vlastní činností </a:t>
            </a:r>
            <a:r>
              <a:rPr lang="cs-CZ" dirty="0">
                <a:hlinkClick r:id="rId3" tooltip="Obchodní společnost"/>
              </a:rPr>
              <a:t>obchodní společnosti</a:t>
            </a:r>
            <a:r>
              <a:rPr lang="cs-CZ" dirty="0"/>
              <a:t>, není však v </a:t>
            </a:r>
            <a:r>
              <a:rPr lang="cs-CZ" dirty="0">
                <a:hlinkClick r:id="rId13" tooltip="Účetnictví"/>
              </a:rPr>
              <a:t>účetnictví</a:t>
            </a:r>
            <a:r>
              <a:rPr lang="cs-CZ" dirty="0"/>
              <a:t> obchodní společnosti vykazován, protože není spolehlivě ocenitelný. Druhotný goodwill získává společnost při akvizici jiné společnosti. </a:t>
            </a:r>
          </a:p>
          <a:p>
            <a:r>
              <a:rPr lang="cs-CZ" b="1" dirty="0"/>
              <a:t>Hodnota</a:t>
            </a:r>
          </a:p>
          <a:p>
            <a:r>
              <a:rPr lang="cs-CZ" dirty="0"/>
              <a:t>Zjednodušeně řečeno se dá hodnota goodwillu vyčíslit jako rozdíl mezi nákupní cenou a účetní hodnotou kupované společnosti. Jeho vykázání se uplatňuje především při fúzích a akvizicích. Přesné a spolehlivé vyčíslení je nicméně poměrně obtížné. Hodnota podniku se totiž může v čase rychle měnit. Ovlivňují ji ekonomické změny, nová konkurence nebo špatná reklama.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EF962-86BF-47B0-89DC-EC1338AD63A1}" type="slidenum">
              <a:rPr lang="cs-CZ" smtClean="0"/>
              <a:t>59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6410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CFwdasQlPrc?t=388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Pavla Povolná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Finanční řízení a Business plán I.</a:t>
            </a:r>
          </a:p>
        </p:txBody>
      </p:sp>
    </p:spTree>
    <p:extLst>
      <p:ext uri="{BB962C8B-B14F-4D97-AF65-F5344CB8AC3E}">
        <p14:creationId xmlns:p14="http://schemas.microsoft.com/office/powerpoint/2010/main" val="382420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HODNOTA –významy pojmu v ekonomii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dirty="0"/>
              <a:t>hodnota </a:t>
            </a:r>
            <a:r>
              <a:rPr lang="cs-CZ" b="1" dirty="0"/>
              <a:t>směnná</a:t>
            </a:r>
            <a:r>
              <a:rPr lang="cs-CZ" dirty="0"/>
              <a:t> </a:t>
            </a:r>
            <a:r>
              <a:rPr lang="cs-CZ" i="1" dirty="0"/>
              <a:t>(</a:t>
            </a:r>
            <a:r>
              <a:rPr lang="cs-CZ" i="1" dirty="0" err="1"/>
              <a:t>exchange</a:t>
            </a:r>
            <a:r>
              <a:rPr lang="cs-CZ" i="1" dirty="0"/>
              <a:t> </a:t>
            </a:r>
            <a:r>
              <a:rPr lang="cs-CZ" i="1" dirty="0" err="1"/>
              <a:t>value</a:t>
            </a:r>
            <a:r>
              <a:rPr lang="cs-CZ" i="1" dirty="0"/>
              <a:t>) </a:t>
            </a:r>
            <a:r>
              <a:rPr lang="cs-CZ" dirty="0"/>
              <a:t>- cena při směně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hodnota </a:t>
            </a:r>
            <a:r>
              <a:rPr lang="cs-CZ" b="1" dirty="0"/>
              <a:t>užitná</a:t>
            </a:r>
            <a:r>
              <a:rPr lang="cs-CZ" dirty="0"/>
              <a:t> </a:t>
            </a:r>
            <a:r>
              <a:rPr lang="cs-CZ" i="1" dirty="0"/>
              <a:t>(use </a:t>
            </a:r>
            <a:r>
              <a:rPr lang="cs-CZ" i="1" dirty="0" err="1"/>
              <a:t>value</a:t>
            </a:r>
            <a:r>
              <a:rPr lang="cs-CZ" i="1" dirty="0"/>
              <a:t>) -</a:t>
            </a:r>
            <a:r>
              <a:rPr lang="cs-CZ" dirty="0"/>
              <a:t> užitečnost/žádoucnost zboží či služby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hodnota </a:t>
            </a:r>
            <a:r>
              <a:rPr lang="cs-CZ" b="1" dirty="0"/>
              <a:t>pro zákazníka</a:t>
            </a:r>
            <a:r>
              <a:rPr lang="cs-CZ" dirty="0"/>
              <a:t> (</a:t>
            </a:r>
            <a:r>
              <a:rPr lang="cs-CZ" i="1" dirty="0" err="1"/>
              <a:t>customer</a:t>
            </a:r>
            <a:r>
              <a:rPr lang="cs-CZ" i="1" dirty="0"/>
              <a:t> </a:t>
            </a:r>
            <a:r>
              <a:rPr lang="cs-CZ" i="1" dirty="0" err="1"/>
              <a:t>value</a:t>
            </a:r>
            <a:r>
              <a:rPr lang="cs-CZ" dirty="0"/>
              <a:t>) - poměr mezi užitkem a náklady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hodnota </a:t>
            </a:r>
            <a:r>
              <a:rPr lang="cs-CZ" b="1" dirty="0"/>
              <a:t>pro vlastníky</a:t>
            </a:r>
            <a:r>
              <a:rPr lang="cs-CZ" dirty="0"/>
              <a:t> (</a:t>
            </a:r>
            <a:r>
              <a:rPr lang="cs-CZ" i="1" dirty="0" err="1"/>
              <a:t>shareholder</a:t>
            </a:r>
            <a:r>
              <a:rPr lang="cs-CZ" i="1" dirty="0"/>
              <a:t> </a:t>
            </a:r>
            <a:r>
              <a:rPr lang="cs-CZ" i="1" u="sng" dirty="0"/>
              <a:t> </a:t>
            </a:r>
            <a:r>
              <a:rPr lang="cs-CZ" i="1" dirty="0" err="1"/>
              <a:t>value</a:t>
            </a:r>
            <a:r>
              <a:rPr lang="cs-CZ" dirty="0"/>
              <a:t>) - hodnota podniku nebo podílu pro majitele nebo akcionáře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hodnota </a:t>
            </a:r>
            <a:r>
              <a:rPr lang="cs-CZ" b="1" dirty="0"/>
              <a:t>přidaná trhem</a:t>
            </a:r>
            <a:r>
              <a:rPr lang="cs-CZ" dirty="0"/>
              <a:t> (market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added</a:t>
            </a:r>
            <a:r>
              <a:rPr lang="cs-CZ" dirty="0"/>
              <a:t>)  - rozdíl mezi tržní hodnotou podniku a hodnotou investovaného kapitálu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hodnota </a:t>
            </a:r>
            <a:r>
              <a:rPr lang="cs-CZ" b="1" dirty="0"/>
              <a:t>pro účastníky</a:t>
            </a:r>
            <a:r>
              <a:rPr lang="cs-CZ" dirty="0"/>
              <a:t> (</a:t>
            </a:r>
            <a:r>
              <a:rPr lang="cs-CZ" i="1" dirty="0" err="1"/>
              <a:t>stakeholder</a:t>
            </a:r>
            <a:r>
              <a:rPr lang="cs-CZ" i="1" dirty="0"/>
              <a:t> </a:t>
            </a:r>
            <a:r>
              <a:rPr lang="cs-CZ" dirty="0"/>
              <a:t> </a:t>
            </a:r>
            <a:r>
              <a:rPr lang="cs-CZ" i="1" dirty="0" err="1"/>
              <a:t>value</a:t>
            </a:r>
            <a:r>
              <a:rPr lang="cs-CZ" dirty="0"/>
              <a:t>) - hodnota pro všechny zúčastněné, tj. majitele, zaměstnance, státní správu atd.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hodnota </a:t>
            </a:r>
            <a:r>
              <a:rPr lang="cs-CZ" b="1" dirty="0"/>
              <a:t>celní</a:t>
            </a:r>
            <a:r>
              <a:rPr lang="cs-CZ" dirty="0"/>
              <a:t> </a:t>
            </a:r>
            <a:r>
              <a:rPr lang="cs-CZ" i="1" dirty="0"/>
              <a:t>(</a:t>
            </a:r>
            <a:r>
              <a:rPr lang="cs-CZ" i="1" dirty="0" err="1"/>
              <a:t>customs</a:t>
            </a:r>
            <a:r>
              <a:rPr lang="cs-CZ" i="1" dirty="0"/>
              <a:t> </a:t>
            </a:r>
            <a:r>
              <a:rPr lang="cs-CZ" i="1" dirty="0" err="1"/>
              <a:t>value</a:t>
            </a:r>
            <a:r>
              <a:rPr lang="cs-CZ" i="1" dirty="0"/>
              <a:t>)</a:t>
            </a:r>
            <a:r>
              <a:rPr lang="cs-CZ" dirty="0"/>
              <a:t> - základ pro vyměření cla</a:t>
            </a:r>
          </a:p>
        </p:txBody>
      </p:sp>
    </p:spTree>
    <p:extLst>
      <p:ext uri="{BB962C8B-B14F-4D97-AF65-F5344CB8AC3E}">
        <p14:creationId xmlns:p14="http://schemas.microsoft.com/office/powerpoint/2010/main" val="3833261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1ECBFB-D305-4C3C-BEC6-8FEF666D1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HODNOTA –významy pojmu v ekonomii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1DC5E4-99C1-43DF-9F4E-A191B91AFEE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</a:t>
            </a:r>
          </a:p>
          <a:p>
            <a:pPr marL="0" indent="0">
              <a:buNone/>
            </a:pPr>
            <a:r>
              <a:rPr lang="cs-CZ" dirty="0"/>
              <a:t>                  Ekonomická </a:t>
            </a:r>
            <a:r>
              <a:rPr lang="cs-CZ" b="1" dirty="0"/>
              <a:t>přidaná hodnota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               (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Added</a:t>
            </a:r>
            <a:r>
              <a:rPr lang="cs-CZ" dirty="0"/>
              <a:t> - EVA)</a:t>
            </a:r>
          </a:p>
          <a:p>
            <a:pPr marL="0" indent="0">
              <a:buNone/>
            </a:pPr>
            <a:r>
              <a:rPr lang="cs-CZ" dirty="0"/>
              <a:t>rozdíl mezi čistým provozním ziskem a kapitálovými náklady</a:t>
            </a:r>
          </a:p>
        </p:txBody>
      </p:sp>
    </p:spTree>
    <p:extLst>
      <p:ext uri="{BB962C8B-B14F-4D97-AF65-F5344CB8AC3E}">
        <p14:creationId xmlns:p14="http://schemas.microsoft.com/office/powerpoint/2010/main" val="4194109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DB951F-570A-4CA1-90C3-D83C14090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zvýšení EVA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E4ACC9-37E9-4794-A6E2-1D498C62BA1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zvýšením tržeb</a:t>
            </a:r>
          </a:p>
          <a:p>
            <a:endParaRPr lang="cs-CZ" dirty="0"/>
          </a:p>
          <a:p>
            <a:r>
              <a:rPr lang="cs-CZ" dirty="0"/>
              <a:t>maximalizací přidané hodnoty ve svých výrobních i podpůrných procesech</a:t>
            </a:r>
          </a:p>
        </p:txBody>
      </p:sp>
    </p:spTree>
    <p:extLst>
      <p:ext uri="{BB962C8B-B14F-4D97-AF65-F5344CB8AC3E}">
        <p14:creationId xmlns:p14="http://schemas.microsoft.com/office/powerpoint/2010/main" val="2065806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DA529B-A7E9-4BDF-9E58-BA5930A87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228599"/>
            <a:ext cx="8534400" cy="1224433"/>
          </a:xfrm>
        </p:spPr>
        <p:txBody>
          <a:bodyPr>
            <a:normAutofit fontScale="90000"/>
          </a:bodyPr>
          <a:lstStyle/>
          <a:p>
            <a:r>
              <a:rPr lang="cs-CZ" dirty="0"/>
              <a:t>M. Zelený: blog.aktualne.centrum.cz/blogy/</a:t>
            </a:r>
            <a:r>
              <a:rPr lang="cs-CZ" dirty="0" err="1"/>
              <a:t>milan-zeleny.php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1C4B4C3-74CA-49EC-8C20-4ED5DB5F41BE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988840"/>
            <a:ext cx="5904656" cy="3600400"/>
          </a:xfrm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10C39BB8-0925-4DA3-A937-7CCA2E7F8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0760E74-5B7F-4CAF-990C-96C4EB356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9102F69-4A43-4369-84B4-7EF6DCDCC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18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5F72E9-AE91-4DD2-A2E1-DAADDDE86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inženýrské/sociální vnímání přidané hodnoty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8DFB83-AB7D-4C03-81FA-5D8C10CFB22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sz="3600" dirty="0"/>
              <a:t>     soubor všech činností, které vedou</a:t>
            </a:r>
          </a:p>
          <a:p>
            <a:pPr marL="0" indent="0">
              <a:buNone/>
            </a:pPr>
            <a:r>
              <a:rPr lang="cs-CZ" sz="3600" dirty="0"/>
              <a:t>   k fyzické změně struktury, formy nebo</a:t>
            </a:r>
          </a:p>
          <a:p>
            <a:pPr marL="0" indent="0">
              <a:buNone/>
            </a:pPr>
            <a:r>
              <a:rPr lang="cs-CZ" sz="3600" dirty="0"/>
              <a:t>    složení výsledného produktu/služby</a:t>
            </a:r>
          </a:p>
        </p:txBody>
      </p:sp>
    </p:spTree>
    <p:extLst>
      <p:ext uri="{BB962C8B-B14F-4D97-AF65-F5344CB8AC3E}">
        <p14:creationId xmlns:p14="http://schemas.microsoft.com/office/powerpoint/2010/main" val="33633997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0BF263-BA49-479A-9133-03BBBA132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zvýšit hodnotu podniku?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857876-80C2-49BC-B850-976CDBE8F89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PH: fyzické změny produktu, činnosti, které je zákazník ochoten jako hodnotu uznat a zaplatit</a:t>
            </a:r>
          </a:p>
          <a:p>
            <a:pPr marL="0" indent="0">
              <a:buNone/>
            </a:pPr>
            <a:r>
              <a:rPr lang="cs-CZ" sz="2400" dirty="0"/>
              <a:t>    (změna technologie). </a:t>
            </a:r>
          </a:p>
          <a:p>
            <a:r>
              <a:rPr lang="cs-CZ" sz="2400" dirty="0">
                <a:solidFill>
                  <a:schemeClr val="tx1"/>
                </a:solidFill>
              </a:rPr>
              <a:t>Nepřidaná hodnota: činnosti, které sice hodnotu nepřidávají, zákazník za ně většinou není ochoten platit, ale v současných technologických podmínkách je nedokážeme zcela eliminovat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   (přestavba strojního zařízení).</a:t>
            </a:r>
          </a:p>
          <a:p>
            <a:r>
              <a:rPr lang="cs-CZ" sz="2400" dirty="0">
                <a:solidFill>
                  <a:schemeClr val="tx1"/>
                </a:solidFill>
              </a:rPr>
              <a:t> Plýtvání: činnosti, za které zákazník není ochoten zaplatit a z pohledu technologie se vůbec nic nestane, pokud je zcela odbouráme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   (zbytečnou manipulaci, čekání, zbytečnou chůze)</a:t>
            </a:r>
          </a:p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1700" dirty="0"/>
              <a:t>                                                                          Jaroslav Dlabač: Přidejme hodnotu svým procesům</a:t>
            </a:r>
            <a:endParaRPr lang="cs-CZ" sz="1700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0941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cs-CZ" dirty="0"/>
              <a:t>Tržní hodnota</a:t>
            </a:r>
            <a:br>
              <a:rPr lang="cs-CZ" dirty="0"/>
            </a:br>
            <a:r>
              <a:rPr lang="cs-CZ" dirty="0"/>
              <a:t>(market </a:t>
            </a:r>
            <a:r>
              <a:rPr lang="cs-CZ" dirty="0" err="1"/>
              <a:t>value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hodnota stanovená na základě obchodu mezi ochotným prodávajícím a nestranným kupujícím na volném trhu</a:t>
            </a:r>
          </a:p>
          <a:p>
            <a:endParaRPr lang="cs-CZ" dirty="0"/>
          </a:p>
          <a:p>
            <a:r>
              <a:rPr lang="cs-CZ" dirty="0"/>
              <a:t>je založena na volné tržní ceně, volném trhu a ochotě obou stran</a:t>
            </a:r>
          </a:p>
        </p:txBody>
      </p:sp>
    </p:spTree>
    <p:extLst>
      <p:ext uri="{BB962C8B-B14F-4D97-AF65-F5344CB8AC3E}">
        <p14:creationId xmlns:p14="http://schemas.microsoft.com/office/powerpoint/2010/main" val="913868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Tržní kapitalizace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tržní hodnota a.s., nebo </a:t>
            </a:r>
            <a:r>
              <a:rPr lang="cs-CZ" dirty="0" err="1"/>
              <a:t>kryptoměn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cena akcií vynásobená počtem akcií v oběhu</a:t>
            </a:r>
          </a:p>
          <a:p>
            <a:endParaRPr lang="cs-CZ" dirty="0"/>
          </a:p>
          <a:p>
            <a:r>
              <a:rPr lang="cs-CZ" dirty="0"/>
              <a:t>ukazatel veřejného mínění o čistém jmění společnosti </a:t>
            </a:r>
          </a:p>
          <a:p>
            <a:endParaRPr lang="cs-CZ" dirty="0"/>
          </a:p>
          <a:p>
            <a:r>
              <a:rPr lang="cs-CZ" dirty="0"/>
              <a:t>určující faktor některých forem oceňování akcií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8472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JAK CÍLE (maximalizace hodnoty podniku) DOSÍCI?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Intenzivním a inteligentním používáním informací</a:t>
            </a:r>
          </a:p>
        </p:txBody>
      </p:sp>
    </p:spTree>
    <p:extLst>
      <p:ext uri="{BB962C8B-B14F-4D97-AF65-F5344CB8AC3E}">
        <p14:creationId xmlns:p14="http://schemas.microsoft.com/office/powerpoint/2010/main" val="15657083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INFORMACE  jako klíčový moment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rozhodování</a:t>
            </a:r>
          </a:p>
          <a:p>
            <a:endParaRPr lang="cs-CZ" dirty="0"/>
          </a:p>
          <a:p>
            <a:r>
              <a:rPr lang="cs-CZ" dirty="0"/>
              <a:t>řízení</a:t>
            </a:r>
          </a:p>
        </p:txBody>
      </p:sp>
    </p:spTree>
    <p:extLst>
      <p:ext uri="{BB962C8B-B14F-4D97-AF65-F5344CB8AC3E}">
        <p14:creationId xmlns:p14="http://schemas.microsoft.com/office/powerpoint/2010/main" val="3011550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98F91B-DBE8-4CCC-B136-F907F7FFD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plán (distanční) výuky a plnění cílů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CAFA3A-B8E8-4A93-8E43-A1511A08ED2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   </a:t>
            </a:r>
          </a:p>
          <a:p>
            <a:pPr marL="0" indent="0">
              <a:buNone/>
            </a:pPr>
            <a:r>
              <a:rPr lang="cs-CZ" dirty="0"/>
              <a:t>                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</a:t>
            </a:r>
            <a:r>
              <a:rPr lang="cs-CZ" dirty="0" err="1"/>
              <a:t>repetitio</a:t>
            </a:r>
            <a:r>
              <a:rPr lang="cs-CZ" dirty="0"/>
              <a:t> </a:t>
            </a:r>
            <a:r>
              <a:rPr lang="cs-CZ" dirty="0" err="1"/>
              <a:t>est</a:t>
            </a:r>
            <a:r>
              <a:rPr lang="cs-CZ" dirty="0"/>
              <a:t> mater </a:t>
            </a:r>
            <a:r>
              <a:rPr lang="cs-CZ" dirty="0" err="1"/>
              <a:t>studiorum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54291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268760"/>
            <a:ext cx="8503920" cy="54726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3800" dirty="0"/>
              <a:t>Statistická pravděpodobnost určitého signálu či znaku, který je na vstupu určitého systému.</a:t>
            </a:r>
          </a:p>
          <a:p>
            <a:pPr marL="0" indent="0">
              <a:buNone/>
            </a:pPr>
            <a:endParaRPr lang="cs-CZ" sz="3800" dirty="0"/>
          </a:p>
          <a:p>
            <a:pPr marL="0" indent="0">
              <a:buNone/>
            </a:pPr>
            <a:r>
              <a:rPr lang="cs-CZ" sz="3800" b="1" dirty="0"/>
              <a:t>Čím je menší </a:t>
            </a:r>
            <a:r>
              <a:rPr lang="cs-CZ" sz="3800" dirty="0"/>
              <a:t>je pravděpodobnost daného znaku, </a:t>
            </a:r>
          </a:p>
          <a:p>
            <a:pPr marL="0" indent="0">
              <a:buNone/>
            </a:pPr>
            <a:r>
              <a:rPr lang="cs-CZ" sz="3800" b="1" dirty="0"/>
              <a:t>tím větší má </a:t>
            </a:r>
            <a:r>
              <a:rPr lang="cs-CZ" sz="3800" dirty="0"/>
              <a:t>takzvanou informační hodnotu </a:t>
            </a:r>
          </a:p>
          <a:p>
            <a:pPr marL="0" indent="0">
              <a:buNone/>
            </a:pPr>
            <a:endParaRPr lang="cs-CZ" sz="3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Claude Shannon: matematická teorie komunikace</a:t>
            </a:r>
          </a:p>
        </p:txBody>
      </p:sp>
    </p:spTree>
    <p:extLst>
      <p:ext uri="{BB962C8B-B14F-4D97-AF65-F5344CB8AC3E}">
        <p14:creationId xmlns:p14="http://schemas.microsoft.com/office/powerpoint/2010/main" val="5767196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pro další (po)</a:t>
            </a:r>
            <a:r>
              <a:rPr lang="cs-CZ" dirty="0" err="1"/>
              <a:t>krok:Business</a:t>
            </a:r>
            <a:r>
              <a:rPr lang="cs-CZ" dirty="0"/>
              <a:t> plán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zpracováním signálu se systém dostává na nižší úroveň nejistoty (entropie), tedy do stavu s vyšší mírou uspořádanosti.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23461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SEMIOTIKA (obor zabývající se znakovými systémy) a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syntaktická relevance  - SIGNÁLY /ZNAKY</a:t>
            </a:r>
          </a:p>
          <a:p>
            <a:pPr marL="0" indent="0">
              <a:buNone/>
            </a:pPr>
            <a:r>
              <a:rPr lang="cs-CZ" dirty="0"/>
              <a:t>   (detekce a porozumění vjemu subjektem)</a:t>
            </a:r>
          </a:p>
          <a:p>
            <a:endParaRPr lang="cs-CZ" dirty="0"/>
          </a:p>
          <a:p>
            <a:r>
              <a:rPr lang="cs-CZ" dirty="0"/>
              <a:t>sémantická relevance - DATA</a:t>
            </a:r>
          </a:p>
          <a:p>
            <a:pPr marL="0" indent="0">
              <a:buNone/>
            </a:pPr>
            <a:r>
              <a:rPr lang="cs-CZ" dirty="0"/>
              <a:t>   (rozeznání smyslu a interpretace)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pragmatická relevance - INFORMACE</a:t>
            </a:r>
          </a:p>
          <a:p>
            <a:pPr marL="0" indent="0">
              <a:buNone/>
            </a:pPr>
            <a:r>
              <a:rPr lang="cs-CZ" dirty="0"/>
              <a:t>   (význam informace pro subjekt - rozhodování)</a:t>
            </a:r>
          </a:p>
        </p:txBody>
      </p:sp>
    </p:spTree>
    <p:extLst>
      <p:ext uri="{BB962C8B-B14F-4D97-AF65-F5344CB8AC3E}">
        <p14:creationId xmlns:p14="http://schemas.microsoft.com/office/powerpoint/2010/main" val="28587404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EKONOMICKÉ VYUŽITÍ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SIGNÁLY (působí v „prostoru a čase“ na subjekty)</a:t>
            </a:r>
          </a:p>
          <a:p>
            <a:endParaRPr lang="cs-CZ" dirty="0"/>
          </a:p>
          <a:p>
            <a:r>
              <a:rPr lang="cs-CZ" dirty="0"/>
              <a:t>DATA (zachycené a pochopené signály) - sémantická relevance </a:t>
            </a:r>
          </a:p>
          <a:p>
            <a:endParaRPr lang="cs-CZ" dirty="0"/>
          </a:p>
          <a:p>
            <a:r>
              <a:rPr lang="cs-CZ" dirty="0"/>
              <a:t>ZPRÁVY (obsah přiřazený datům)</a:t>
            </a:r>
          </a:p>
          <a:p>
            <a:endParaRPr lang="cs-CZ" dirty="0"/>
          </a:p>
          <a:p>
            <a:r>
              <a:rPr lang="cs-CZ" dirty="0"/>
              <a:t>INFORMACE (využití dat subjektem k rozhodování) - pragmatická relevance</a:t>
            </a:r>
          </a:p>
        </p:txBody>
      </p:sp>
    </p:spTree>
    <p:extLst>
      <p:ext uri="{BB962C8B-B14F-4D97-AF65-F5344CB8AC3E}">
        <p14:creationId xmlns:p14="http://schemas.microsoft.com/office/powerpoint/2010/main" val="7979946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pragmatická relevance a emotivní podtext</a:t>
            </a:r>
            <a:br>
              <a:rPr lang="cs-CZ" dirty="0"/>
            </a:br>
            <a:r>
              <a:rPr lang="cs-CZ" dirty="0"/>
              <a:t>(využití v „propagandě“)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„Nezaměstnaných příliš nepřibývá.“ </a:t>
            </a:r>
          </a:p>
          <a:p>
            <a:endParaRPr lang="cs-CZ" dirty="0"/>
          </a:p>
          <a:p>
            <a:r>
              <a:rPr lang="cs-CZ" dirty="0"/>
              <a:t>„Nezaměstnaných stále neubývá.“ </a:t>
            </a:r>
          </a:p>
          <a:p>
            <a:endParaRPr lang="cs-CZ" dirty="0"/>
          </a:p>
          <a:p>
            <a:r>
              <a:rPr lang="cs-CZ" dirty="0"/>
              <a:t>„Nezaměstnaných je téměř stále stejně.“ </a:t>
            </a:r>
          </a:p>
        </p:txBody>
      </p:sp>
    </p:spTree>
    <p:extLst>
      <p:ext uri="{BB962C8B-B14F-4D97-AF65-F5344CB8AC3E}">
        <p14:creationId xmlns:p14="http://schemas.microsoft.com/office/powerpoint/2010/main" val="28224393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znalosti (jako podmínka) -  P. </a:t>
            </a:r>
            <a:r>
              <a:rPr lang="cs-CZ" dirty="0" err="1"/>
              <a:t>Drucker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potřebné pro konverzi dat v informace. </a:t>
            </a:r>
          </a:p>
        </p:txBody>
      </p:sp>
    </p:spTree>
    <p:extLst>
      <p:ext uri="{BB962C8B-B14F-4D97-AF65-F5344CB8AC3E}">
        <p14:creationId xmlns:p14="http://schemas.microsoft.com/office/powerpoint/2010/main" val="22308345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znalosti (jako následek): R.M. </a:t>
            </a:r>
            <a:r>
              <a:rPr lang="cs-CZ" dirty="0" err="1"/>
              <a:t>Hayes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  výsledek </a:t>
            </a:r>
            <a:r>
              <a:rPr lang="cs-CZ" b="1" dirty="0"/>
              <a:t>porozumění</a:t>
            </a:r>
            <a:r>
              <a:rPr lang="cs-CZ" dirty="0"/>
              <a:t> informaci, která byla právě  </a:t>
            </a:r>
          </a:p>
          <a:p>
            <a:pPr marL="0" indent="0">
              <a:buNone/>
            </a:pPr>
            <a:r>
              <a:rPr lang="cs-CZ" dirty="0"/>
              <a:t>     sdělena, a její </a:t>
            </a:r>
            <a:r>
              <a:rPr lang="cs-CZ" b="1" dirty="0"/>
              <a:t>integrace</a:t>
            </a:r>
            <a:r>
              <a:rPr lang="cs-CZ" dirty="0"/>
              <a:t> s dřívějšími informacemi. </a:t>
            </a:r>
          </a:p>
        </p:txBody>
      </p:sp>
    </p:spTree>
    <p:extLst>
      <p:ext uri="{BB962C8B-B14F-4D97-AF65-F5344CB8AC3E}">
        <p14:creationId xmlns:p14="http://schemas.microsoft.com/office/powerpoint/2010/main" val="20652198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znalosti - O. Šlapák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sepětí s popisem jejich </a:t>
            </a:r>
            <a:r>
              <a:rPr lang="cs-CZ" b="1" dirty="0"/>
              <a:t>používání,</a:t>
            </a:r>
            <a:r>
              <a:rPr lang="cs-CZ" dirty="0"/>
              <a:t> které je dále uchopitelné jen přes studium vyšší mozkové činnosti a pravděpodobně i se studiem </a:t>
            </a:r>
            <a:r>
              <a:rPr lang="cs-CZ" b="1" dirty="0"/>
              <a:t>emocí</a:t>
            </a:r>
            <a:r>
              <a:rPr lang="cs-CZ" dirty="0"/>
              <a:t>, neboť </a:t>
            </a:r>
            <a:r>
              <a:rPr lang="cs-CZ" b="1" dirty="0"/>
              <a:t>myšlení je jimi ovlivňováno</a:t>
            </a:r>
          </a:p>
        </p:txBody>
      </p:sp>
    </p:spTree>
    <p:extLst>
      <p:ext uri="{BB962C8B-B14F-4D97-AF65-F5344CB8AC3E}">
        <p14:creationId xmlns:p14="http://schemas.microsoft.com/office/powerpoint/2010/main" val="24276953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informace o tom, jak využít jiné informace a data</a:t>
            </a:r>
          </a:p>
          <a:p>
            <a:pPr marL="0" indent="0">
              <a:buNone/>
            </a:pPr>
            <a:r>
              <a:rPr lang="cs-CZ" dirty="0"/>
              <a:t>             (a to i ve vzájemných kombinacích)</a:t>
            </a:r>
          </a:p>
          <a:p>
            <a:pPr marL="0" indent="0">
              <a:buNone/>
            </a:pPr>
            <a:r>
              <a:rPr lang="cs-CZ" dirty="0"/>
              <a:t>                   v různých životních situacích</a:t>
            </a:r>
          </a:p>
        </p:txBody>
      </p:sp>
    </p:spTree>
    <p:extLst>
      <p:ext uri="{BB962C8B-B14F-4D97-AF65-F5344CB8AC3E}">
        <p14:creationId xmlns:p14="http://schemas.microsoft.com/office/powerpoint/2010/main" val="3933244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fy vedou účetnictví?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</a:t>
            </a:r>
          </a:p>
          <a:p>
            <a:pPr marL="0" indent="0">
              <a:buNone/>
            </a:pPr>
            <a:r>
              <a:rPr lang="cs-CZ" dirty="0"/>
              <a:t>                                   chceme-li něco </a:t>
            </a:r>
            <a:r>
              <a:rPr lang="cs-CZ" b="1" dirty="0"/>
              <a:t>zlepšit,</a:t>
            </a:r>
          </a:p>
          <a:p>
            <a:pPr marL="0" indent="0">
              <a:buNone/>
            </a:pPr>
            <a:r>
              <a:rPr lang="cs-CZ" dirty="0"/>
              <a:t>                                      musíme to </a:t>
            </a:r>
            <a:r>
              <a:rPr lang="cs-CZ" b="1" dirty="0"/>
              <a:t>změnit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/>
              <a:t>                                     chceme-li to změnit,</a:t>
            </a:r>
          </a:p>
          <a:p>
            <a:pPr marL="0" indent="0">
              <a:buNone/>
            </a:pPr>
            <a:r>
              <a:rPr lang="cs-CZ" dirty="0"/>
              <a:t>                                  musíme to </a:t>
            </a:r>
            <a:r>
              <a:rPr lang="cs-CZ" b="1" dirty="0"/>
              <a:t>pojmenovat</a:t>
            </a:r>
          </a:p>
          <a:p>
            <a:pPr marL="0" indent="0">
              <a:buNone/>
            </a:pPr>
            <a:r>
              <a:rPr lang="cs-CZ" dirty="0"/>
              <a:t>                               a chceme-li to pojmenovat,</a:t>
            </a:r>
          </a:p>
          <a:p>
            <a:pPr marL="0" indent="0">
              <a:buNone/>
            </a:pPr>
            <a:r>
              <a:rPr lang="cs-CZ" dirty="0"/>
              <a:t>                                      musíme to </a:t>
            </a:r>
            <a:r>
              <a:rPr lang="cs-CZ" b="1" dirty="0"/>
              <a:t>změřit</a:t>
            </a:r>
            <a:r>
              <a:rPr lang="cs-CZ" dirty="0"/>
              <a:t>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                                                  W.E. </a:t>
            </a:r>
            <a:r>
              <a:rPr lang="cs-CZ" dirty="0" err="1"/>
              <a:t>Deming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320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plán (distanční) výuky a plnění cílů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21432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      22.10. (PP)</a:t>
            </a:r>
          </a:p>
          <a:p>
            <a:r>
              <a:rPr lang="cs-CZ" dirty="0"/>
              <a:t>Základní vazby finančního řízení a účetnictví</a:t>
            </a:r>
          </a:p>
          <a:p>
            <a:r>
              <a:rPr lang="cs-CZ" dirty="0"/>
              <a:t>Manažerské účetnictví jako nástroj finančního řízení podniku </a:t>
            </a:r>
          </a:p>
          <a:p>
            <a:pPr marL="0" indent="0">
              <a:buNone/>
            </a:pPr>
            <a:r>
              <a:rPr lang="cs-CZ" dirty="0"/>
              <a:t>       (rekapitulace dosavadních vědomostí a poznatků z 1. ročníku)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25.11. (PP)</a:t>
            </a:r>
          </a:p>
          <a:p>
            <a:r>
              <a:rPr lang="cs-CZ" dirty="0"/>
              <a:t>Business plán I. a business model – struktura (LEAN CANVAS)</a:t>
            </a:r>
          </a:p>
          <a:p>
            <a:pPr marL="0" indent="0">
              <a:buNone/>
            </a:pPr>
            <a:r>
              <a:rPr lang="cs-CZ" dirty="0"/>
              <a:t>       (nový produkt, rozvoj stávající služby/produktu)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26.11. (PP)</a:t>
            </a:r>
          </a:p>
          <a:p>
            <a:r>
              <a:rPr lang="cs-CZ" dirty="0"/>
              <a:t> Business plán II. a business model – struktura (LEAN CANVAS) - pokračování</a:t>
            </a:r>
          </a:p>
          <a:p>
            <a:pPr marL="0" indent="0">
              <a:buNone/>
            </a:pPr>
            <a:r>
              <a:rPr lang="cs-CZ" dirty="0"/>
              <a:t>        (nový produkt, rozvoj stávající služby/produktu)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15.12. (ML/PP)</a:t>
            </a:r>
          </a:p>
          <a:p>
            <a:r>
              <a:rPr lang="cs-CZ" dirty="0"/>
              <a:t>BP - specifika podnikání v rámci zdravotní a sociální péče.</a:t>
            </a:r>
          </a:p>
          <a:p>
            <a:pPr marL="0" indent="0">
              <a:buNone/>
            </a:pPr>
            <a:r>
              <a:rPr lang="cs-CZ" dirty="0"/>
              <a:t>      Vztahy mezi řízením lidských zdrojů a strategií pro hlavní část podnikání.</a:t>
            </a:r>
          </a:p>
          <a:p>
            <a:pPr marL="0" indent="0">
              <a:buNone/>
            </a:pPr>
            <a:r>
              <a:rPr lang="cs-CZ" dirty="0"/>
              <a:t>      Veřejná správa jako objednatel veřejné služby  </a:t>
            </a:r>
          </a:p>
          <a:p>
            <a:pPr marL="0" indent="0">
              <a:buNone/>
            </a:pPr>
            <a:r>
              <a:rPr lang="cs-CZ" dirty="0"/>
              <a:t>       (principy, pravidla, hospodářská soutěž, veřejná podpora).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Zkouška – příprava a vyjasnění podmínek</a:t>
            </a:r>
          </a:p>
          <a:p>
            <a:pPr marL="0" indent="0">
              <a:buNone/>
            </a:pPr>
            <a:r>
              <a:rPr lang="cs-CZ" dirty="0"/>
              <a:t>     Prezentace Business plánu – dvojice (prezenčně/distančně…..?)</a:t>
            </a:r>
          </a:p>
          <a:p>
            <a:pPr marL="0" indent="0">
              <a:buNone/>
            </a:pPr>
            <a:r>
              <a:rPr lang="cs-CZ" dirty="0"/>
              <a:t>     prezentace seminární práce v </a:t>
            </a:r>
            <a:r>
              <a:rPr lang="cs-CZ" dirty="0" err="1"/>
              <a:t>Power</a:t>
            </a:r>
            <a:r>
              <a:rPr lang="cs-CZ" dirty="0"/>
              <a:t>-pointu</a:t>
            </a:r>
          </a:p>
        </p:txBody>
      </p:sp>
    </p:spTree>
    <p:extLst>
      <p:ext uri="{BB962C8B-B14F-4D97-AF65-F5344CB8AC3E}">
        <p14:creationId xmlns:p14="http://schemas.microsoft.com/office/powerpoint/2010/main" val="6514895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</a:t>
            </a:r>
          </a:p>
          <a:p>
            <a:pPr marL="0" indent="0">
              <a:buNone/>
            </a:pPr>
            <a:r>
              <a:rPr lang="cs-CZ" dirty="0"/>
              <a:t> soustava informací k hodnocení ekonomiky podniku </a:t>
            </a:r>
          </a:p>
          <a:p>
            <a:pPr marL="0" indent="0">
              <a:buNone/>
            </a:pPr>
            <a:r>
              <a:rPr lang="cs-CZ" dirty="0"/>
              <a:t>                                „to, co už se stalo“</a:t>
            </a:r>
          </a:p>
          <a:p>
            <a:pPr marL="0" indent="0">
              <a:buNone/>
            </a:pPr>
            <a:r>
              <a:rPr lang="cs-CZ" dirty="0"/>
              <a:t>                                             </a:t>
            </a:r>
          </a:p>
          <a:p>
            <a:pPr marL="0" indent="0">
              <a:buNone/>
            </a:pPr>
            <a:r>
              <a:rPr lang="cs-CZ" dirty="0"/>
              <a:t>                                            druhy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 daňová evidence (dříve jednoduché)</a:t>
            </a:r>
          </a:p>
          <a:p>
            <a:endParaRPr lang="cs-CZ" dirty="0"/>
          </a:p>
          <a:p>
            <a:r>
              <a:rPr lang="cs-CZ" dirty="0"/>
              <a:t> účetnictví (dříve podvojné)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97503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34400" cy="936104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ÚČETNÍ JEDNOTKA příprava na BP – účetní souvislosti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společnost</a:t>
            </a:r>
          </a:p>
          <a:p>
            <a:r>
              <a:rPr lang="cs-CZ" dirty="0"/>
              <a:t>firma</a:t>
            </a:r>
          </a:p>
          <a:p>
            <a:r>
              <a:rPr lang="cs-CZ" dirty="0"/>
              <a:t>organizace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vede podvojné účetnictví </a:t>
            </a:r>
          </a:p>
          <a:p>
            <a:pPr marL="0" indent="0">
              <a:buNone/>
            </a:pPr>
            <a:r>
              <a:rPr lang="cs-CZ" dirty="0"/>
              <a:t> vztahuje se na ni zákon o účetnictví  a navazující </a:t>
            </a:r>
          </a:p>
          <a:p>
            <a:pPr marL="0" indent="0">
              <a:buNone/>
            </a:pPr>
            <a:r>
              <a:rPr lang="cs-CZ" dirty="0"/>
              <a:t> právní předpisy</a:t>
            </a:r>
          </a:p>
        </p:txBody>
      </p:sp>
    </p:spTree>
    <p:extLst>
      <p:ext uri="{BB962C8B-B14F-4D97-AF65-F5344CB8AC3E}">
        <p14:creationId xmlns:p14="http://schemas.microsoft.com/office/powerpoint/2010/main" val="13647262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vedení účetnictví</a:t>
            </a:r>
            <a:br>
              <a:rPr lang="cs-CZ" dirty="0"/>
            </a:br>
            <a:r>
              <a:rPr lang="cs-CZ" dirty="0"/>
              <a:t>účetní jednotka -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právnické osoby</a:t>
            </a:r>
          </a:p>
          <a:p>
            <a:endParaRPr lang="cs-CZ" dirty="0"/>
          </a:p>
          <a:p>
            <a:r>
              <a:rPr lang="cs-CZ" dirty="0"/>
              <a:t>fyzické osoby, které jsou jako podnikatelé zapsány v obchodním rejstříku</a:t>
            </a:r>
          </a:p>
          <a:p>
            <a:endParaRPr lang="cs-CZ" dirty="0"/>
          </a:p>
          <a:p>
            <a:r>
              <a:rPr lang="cs-CZ" dirty="0"/>
              <a:t>organizační složky státu</a:t>
            </a:r>
          </a:p>
          <a:p>
            <a:endParaRPr lang="cs-CZ" dirty="0"/>
          </a:p>
          <a:p>
            <a:r>
              <a:rPr lang="cs-CZ" dirty="0"/>
              <a:t>fondy (investiční, penzijní, </a:t>
            </a:r>
            <a:r>
              <a:rPr lang="cs-CZ" dirty="0" err="1"/>
              <a:t>svěřenské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011597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vedení účetnictví</a:t>
            </a:r>
            <a:br>
              <a:rPr lang="cs-CZ" dirty="0"/>
            </a:br>
            <a:r>
              <a:rPr lang="cs-CZ" dirty="0"/>
              <a:t>kategorie účetních jednotek -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Mikro</a:t>
            </a:r>
            <a:r>
              <a:rPr lang="cs-CZ" dirty="0"/>
              <a:t> účetní jednotka </a:t>
            </a:r>
          </a:p>
          <a:p>
            <a:pPr marL="0" indent="0">
              <a:buNone/>
            </a:pPr>
            <a:r>
              <a:rPr lang="cs-CZ" i="1" dirty="0"/>
              <a:t>  a)</a:t>
            </a:r>
            <a:r>
              <a:rPr lang="cs-CZ" dirty="0"/>
              <a:t> aktiva celkem 9000000 Kč,</a:t>
            </a:r>
          </a:p>
          <a:p>
            <a:pPr marL="0" indent="0">
              <a:buNone/>
            </a:pPr>
            <a:r>
              <a:rPr lang="cs-CZ" i="1" dirty="0"/>
              <a:t>  b)</a:t>
            </a:r>
            <a:r>
              <a:rPr lang="cs-CZ" dirty="0"/>
              <a:t> roční úhrn čistého obratu 18000000 Kč,</a:t>
            </a:r>
          </a:p>
          <a:p>
            <a:pPr marL="0" indent="0">
              <a:buNone/>
            </a:pPr>
            <a:r>
              <a:rPr lang="cs-CZ" i="1" dirty="0"/>
              <a:t>  c)</a:t>
            </a:r>
            <a:r>
              <a:rPr lang="cs-CZ" dirty="0"/>
              <a:t> průměrný počet zaměstnanců v průběhu účetního období 10.</a:t>
            </a:r>
          </a:p>
          <a:p>
            <a:pPr marL="0" indent="0">
              <a:buNone/>
            </a:pPr>
            <a:r>
              <a:rPr lang="cs-CZ" b="1" dirty="0"/>
              <a:t>Malá</a:t>
            </a:r>
            <a:r>
              <a:rPr lang="cs-CZ" dirty="0"/>
              <a:t> účetní jednotka</a:t>
            </a:r>
          </a:p>
          <a:p>
            <a:pPr marL="0" indent="0">
              <a:buNone/>
            </a:pPr>
            <a:r>
              <a:rPr lang="cs-CZ" i="1" dirty="0"/>
              <a:t>  a)</a:t>
            </a:r>
            <a:r>
              <a:rPr lang="cs-CZ" dirty="0"/>
              <a:t> aktiva celkem 100000000 Kč,</a:t>
            </a:r>
          </a:p>
          <a:p>
            <a:pPr marL="0" indent="0">
              <a:buNone/>
            </a:pPr>
            <a:r>
              <a:rPr lang="cs-CZ" i="1" dirty="0"/>
              <a:t>  b)</a:t>
            </a:r>
            <a:r>
              <a:rPr lang="cs-CZ" dirty="0"/>
              <a:t> roční úhrn čistého obratu 200000000 Kč,</a:t>
            </a:r>
          </a:p>
          <a:p>
            <a:pPr marL="0" indent="0">
              <a:buNone/>
            </a:pPr>
            <a:r>
              <a:rPr lang="cs-CZ" i="1" dirty="0"/>
              <a:t>  c)</a:t>
            </a:r>
            <a:r>
              <a:rPr lang="cs-CZ" dirty="0"/>
              <a:t> průměrný počet zaměstnanců v průběhu účetního období 50.</a:t>
            </a:r>
          </a:p>
          <a:p>
            <a:pPr marL="0" indent="0">
              <a:buNone/>
            </a:pPr>
            <a:r>
              <a:rPr lang="cs-CZ" b="1" dirty="0"/>
              <a:t>Střední </a:t>
            </a:r>
            <a:r>
              <a:rPr lang="cs-CZ" dirty="0"/>
              <a:t>účetní jednotka</a:t>
            </a:r>
          </a:p>
          <a:p>
            <a:pPr marL="0" indent="0">
              <a:buNone/>
            </a:pPr>
            <a:r>
              <a:rPr lang="cs-CZ" i="1" dirty="0"/>
              <a:t> a)</a:t>
            </a:r>
            <a:r>
              <a:rPr lang="cs-CZ" dirty="0"/>
              <a:t> aktiva celkem 500000000 Kč,</a:t>
            </a:r>
          </a:p>
          <a:p>
            <a:pPr marL="0" indent="0">
              <a:buNone/>
            </a:pPr>
            <a:r>
              <a:rPr lang="cs-CZ" i="1" dirty="0"/>
              <a:t> b)</a:t>
            </a:r>
            <a:r>
              <a:rPr lang="cs-CZ" dirty="0"/>
              <a:t> roční úhrn čistého obratu 1000000000 Kč,</a:t>
            </a:r>
          </a:p>
          <a:p>
            <a:pPr marL="0" indent="0">
              <a:buNone/>
            </a:pPr>
            <a:r>
              <a:rPr lang="cs-CZ" i="1" dirty="0"/>
              <a:t> c)</a:t>
            </a:r>
            <a:r>
              <a:rPr lang="cs-CZ" dirty="0"/>
              <a:t> průměrný počet zaměstnanců v průběhu účetního období 250.</a:t>
            </a:r>
          </a:p>
        </p:txBody>
      </p:sp>
    </p:spTree>
    <p:extLst>
      <p:ext uri="{BB962C8B-B14F-4D97-AF65-F5344CB8AC3E}">
        <p14:creationId xmlns:p14="http://schemas.microsoft.com/office/powerpoint/2010/main" val="38446125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INFORMACE v ÚČETNICTVÍ                              požadavky na obsah (kvalita)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potřebnost</a:t>
            </a:r>
          </a:p>
          <a:p>
            <a:endParaRPr lang="cs-CZ" dirty="0"/>
          </a:p>
          <a:p>
            <a:r>
              <a:rPr lang="cs-CZ" dirty="0"/>
              <a:t>spolehlivost</a:t>
            </a:r>
          </a:p>
          <a:p>
            <a:endParaRPr lang="cs-CZ" dirty="0"/>
          </a:p>
          <a:p>
            <a:r>
              <a:rPr lang="cs-CZ" dirty="0"/>
              <a:t>srozumitelnost</a:t>
            </a:r>
          </a:p>
          <a:p>
            <a:endParaRPr lang="cs-CZ" dirty="0"/>
          </a:p>
          <a:p>
            <a:r>
              <a:rPr lang="cs-CZ" dirty="0"/>
              <a:t>přesnost</a:t>
            </a:r>
          </a:p>
          <a:p>
            <a:endParaRPr lang="cs-CZ" dirty="0"/>
          </a:p>
          <a:p>
            <a:r>
              <a:rPr lang="cs-CZ" dirty="0"/>
              <a:t>věrnost zobrazení ekonomického jevu/hospodářské situace/účetního případu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24632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ÚČETNICTVÍ?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jeden ze zdrojů INFORMACÍ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vypovídá o hospodářské činnosti konkrétní společnosti (účetní jednotky)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zobrazuje ekonomické jevy </a:t>
            </a:r>
            <a:r>
              <a:rPr lang="cs-CZ" b="1" dirty="0"/>
              <a:t>v rámci </a:t>
            </a:r>
            <a:r>
              <a:rPr lang="cs-CZ" dirty="0"/>
              <a:t>a </a:t>
            </a:r>
            <a:r>
              <a:rPr lang="cs-CZ" b="1" dirty="0"/>
              <a:t>pro</a:t>
            </a:r>
            <a:r>
              <a:rPr lang="cs-CZ" dirty="0"/>
              <a:t> řízení fy  </a:t>
            </a:r>
          </a:p>
        </p:txBody>
      </p:sp>
    </p:spTree>
    <p:extLst>
      <p:ext uri="{BB962C8B-B14F-4D97-AF65-F5344CB8AC3E}">
        <p14:creationId xmlns:p14="http://schemas.microsoft.com/office/powerpoint/2010/main" val="33379069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předmětem účetnictví?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102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INFORMACE</a:t>
            </a:r>
          </a:p>
          <a:p>
            <a:pPr marL="0" indent="0">
              <a:buNone/>
            </a:pPr>
            <a:r>
              <a:rPr lang="cs-CZ" dirty="0"/>
              <a:t>o stavu a pohybu majetku (o aktivech) a jeho zdrojích (pasivech)</a:t>
            </a:r>
          </a:p>
          <a:p>
            <a:pPr marL="0" indent="0">
              <a:buNone/>
            </a:pPr>
            <a:r>
              <a:rPr lang="cs-CZ" dirty="0"/>
              <a:t>                                                o</a:t>
            </a:r>
          </a:p>
          <a:p>
            <a:r>
              <a:rPr lang="cs-CZ" dirty="0"/>
              <a:t>nákladech</a:t>
            </a:r>
          </a:p>
          <a:p>
            <a:r>
              <a:rPr lang="cs-CZ" dirty="0"/>
              <a:t>výnosech</a:t>
            </a:r>
          </a:p>
          <a:p>
            <a:r>
              <a:rPr lang="cs-CZ" dirty="0"/>
              <a:t>výsledku hospodaření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záznam hospodářských operací, které mají ekonomické důsledky</a:t>
            </a:r>
          </a:p>
        </p:txBody>
      </p:sp>
    </p:spTree>
    <p:extLst>
      <p:ext uri="{BB962C8B-B14F-4D97-AF65-F5344CB8AC3E}">
        <p14:creationId xmlns:p14="http://schemas.microsoft.com/office/powerpoint/2010/main" val="25250186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zásady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503920" cy="5040560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účetní jednotka </a:t>
            </a:r>
            <a:r>
              <a:rPr lang="cs-CZ" dirty="0"/>
              <a:t>(UJ)</a:t>
            </a:r>
          </a:p>
          <a:p>
            <a:r>
              <a:rPr lang="cs-CZ" dirty="0"/>
              <a:t>předpoklad </a:t>
            </a:r>
            <a:r>
              <a:rPr lang="cs-CZ" b="1" dirty="0"/>
              <a:t>trvání</a:t>
            </a:r>
            <a:r>
              <a:rPr lang="cs-CZ" dirty="0"/>
              <a:t> UJ v dohledné budoucnosti</a:t>
            </a:r>
          </a:p>
          <a:p>
            <a:pPr marL="0" indent="0">
              <a:buNone/>
            </a:pPr>
            <a:r>
              <a:rPr lang="cs-CZ" dirty="0"/>
              <a:t>     (</a:t>
            </a:r>
            <a:r>
              <a:rPr lang="cs-CZ" dirty="0" err="1"/>
              <a:t>going</a:t>
            </a:r>
            <a:r>
              <a:rPr lang="cs-CZ" dirty="0"/>
              <a:t> </a:t>
            </a:r>
            <a:r>
              <a:rPr lang="cs-CZ" dirty="0" err="1"/>
              <a:t>concern</a:t>
            </a:r>
            <a:r>
              <a:rPr lang="cs-CZ" dirty="0"/>
              <a:t>)</a:t>
            </a:r>
          </a:p>
          <a:p>
            <a:r>
              <a:rPr lang="cs-CZ" b="1" dirty="0"/>
              <a:t>akruální princip </a:t>
            </a:r>
            <a:r>
              <a:rPr lang="cs-CZ" dirty="0"/>
              <a:t>(hospodářské operace se stávají účetními případy v okamžiku realizace bez ohledu na peněžní toky s nimi souvisejícími)</a:t>
            </a:r>
          </a:p>
          <a:p>
            <a:r>
              <a:rPr lang="cs-CZ" b="1" dirty="0"/>
              <a:t>periodicita</a:t>
            </a:r>
            <a:r>
              <a:rPr lang="cs-CZ" dirty="0"/>
              <a:t> (zjišťování výsledku hospodaření v pravidelných intervalech)</a:t>
            </a:r>
          </a:p>
          <a:p>
            <a:r>
              <a:rPr lang="cs-CZ" b="1" dirty="0"/>
              <a:t>objektivita </a:t>
            </a:r>
            <a:r>
              <a:rPr lang="cs-CZ" dirty="0"/>
              <a:t>(o změnách aktiv a pasiv se účtuje, až když byly objektivně zjištěny)</a:t>
            </a:r>
          </a:p>
          <a:p>
            <a:r>
              <a:rPr lang="cs-CZ" b="1" dirty="0"/>
              <a:t>konzistence </a:t>
            </a:r>
            <a:r>
              <a:rPr lang="cs-CZ" dirty="0"/>
              <a:t>mezi účetními obdobími. Zásada věcné a metodické srovnatelnosti  (stálosti účetních metod)  i z hlediska času (bilanční kontinuita)</a:t>
            </a:r>
          </a:p>
          <a:p>
            <a:r>
              <a:rPr lang="cs-CZ" b="1" dirty="0"/>
              <a:t>konzervativnosti  (opatrnosti) </a:t>
            </a:r>
            <a:r>
              <a:rPr lang="cs-CZ" dirty="0"/>
              <a:t>při oceňování  majetku a závazků se berou na zřetel případná rizika, ztráty, či nejistoty </a:t>
            </a:r>
          </a:p>
          <a:p>
            <a:r>
              <a:rPr lang="cs-CZ" b="1" dirty="0"/>
              <a:t>materiálnosti </a:t>
            </a:r>
            <a:r>
              <a:rPr lang="cs-CZ" dirty="0"/>
              <a:t>uvedení (jen) informací významných pro rozhodování</a:t>
            </a:r>
          </a:p>
          <a:p>
            <a:r>
              <a:rPr lang="cs-CZ" b="1" dirty="0"/>
              <a:t>historické ceny </a:t>
            </a:r>
            <a:r>
              <a:rPr lang="cs-CZ" dirty="0"/>
              <a:t>upřednostnění oceňování na principu skutečných pořizovacích cen</a:t>
            </a:r>
          </a:p>
          <a:p>
            <a:r>
              <a:rPr lang="cs-CZ" b="1" dirty="0"/>
              <a:t>zákaz vzájemného započítávání </a:t>
            </a:r>
            <a:r>
              <a:rPr lang="cs-CZ" dirty="0"/>
              <a:t>mezi jednotlivými položkami aktiv a pasiv a položkami nákladů a výnosů (zákaz kompenzace)</a:t>
            </a:r>
          </a:p>
          <a:p>
            <a:r>
              <a:rPr lang="cs-CZ" b="1" dirty="0"/>
              <a:t>přednost obsahu před formou  - </a:t>
            </a:r>
            <a:r>
              <a:rPr lang="cs-CZ" dirty="0"/>
              <a:t>účtování podle ekonomické podstaty, ne podle formy či popisu hospodářské operace</a:t>
            </a:r>
          </a:p>
        </p:txBody>
      </p:sp>
    </p:spTree>
    <p:extLst>
      <p:ext uri="{BB962C8B-B14F-4D97-AF65-F5344CB8AC3E}">
        <p14:creationId xmlns:p14="http://schemas.microsoft.com/office/powerpoint/2010/main" val="2291581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Akruální princip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772816"/>
            <a:ext cx="8503920" cy="4572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zobrazení účetních případů, které účtovaným obdobím časově a věcně souvisí bez ohledu na samotný tok peněz.</a:t>
            </a:r>
            <a:br>
              <a:rPr lang="cs-CZ" dirty="0"/>
            </a:br>
            <a:br>
              <a:rPr lang="cs-CZ" dirty="0"/>
            </a:br>
            <a:r>
              <a:rPr lang="cs-CZ" b="1" dirty="0"/>
              <a:t>časové rozlišení nákladů a výnosů prostřednictvím účtů časového rozlišení a dohadných položek</a:t>
            </a:r>
            <a:br>
              <a:rPr lang="cs-CZ" dirty="0"/>
            </a:br>
            <a:br>
              <a:rPr lang="cs-CZ" dirty="0"/>
            </a:br>
            <a:r>
              <a:rPr lang="cs-CZ" b="1" dirty="0"/>
              <a:t>věcně související období</a:t>
            </a:r>
            <a:r>
              <a:rPr lang="cs-CZ" dirty="0"/>
              <a:t>  -  skutečná realizace účetního případu, například </a:t>
            </a:r>
            <a:r>
              <a:rPr lang="cs-CZ" b="1" dirty="0"/>
              <a:t>dodání zboží či služeb</a:t>
            </a:r>
            <a:br>
              <a:rPr lang="cs-CZ" dirty="0"/>
            </a:br>
            <a:br>
              <a:rPr lang="cs-CZ" dirty="0"/>
            </a:br>
            <a:r>
              <a:rPr lang="cs-CZ" b="1" dirty="0"/>
              <a:t>časově související období - </a:t>
            </a:r>
            <a:r>
              <a:rPr lang="cs-CZ" dirty="0"/>
              <a:t>účetní případy, které jsou účtovány vždy za určité období, např. </a:t>
            </a:r>
            <a:r>
              <a:rPr lang="cs-CZ" b="1" dirty="0"/>
              <a:t>nájemné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00036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účetnictví v podniku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                     </a:t>
            </a:r>
          </a:p>
          <a:p>
            <a:pPr marL="0" indent="0">
              <a:buNone/>
            </a:pPr>
            <a:r>
              <a:rPr lang="cs-CZ" dirty="0"/>
              <a:t>                                      ZJIŠŤOVÁNÍ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míry zhodnocení vloženého kapitálu</a:t>
            </a:r>
          </a:p>
          <a:p>
            <a:endParaRPr lang="cs-CZ" dirty="0"/>
          </a:p>
          <a:p>
            <a:r>
              <a:rPr lang="cs-CZ" dirty="0"/>
              <a:t>finanční situace</a:t>
            </a:r>
          </a:p>
        </p:txBody>
      </p:sp>
    </p:spTree>
    <p:extLst>
      <p:ext uri="{BB962C8B-B14F-4D97-AF65-F5344CB8AC3E}">
        <p14:creationId xmlns:p14="http://schemas.microsoft.com/office/powerpoint/2010/main" val="3690307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22.10. plán dne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1/ Rekapitulace základních účetních pojmů a účetních  </a:t>
            </a:r>
          </a:p>
          <a:p>
            <a:pPr marL="0" indent="0">
              <a:buNone/>
            </a:pPr>
            <a:r>
              <a:rPr lang="cs-CZ" dirty="0"/>
              <a:t>     dokladů (rozvaha, výsledovka, cash-</a:t>
            </a:r>
            <a:r>
              <a:rPr lang="cs-CZ" dirty="0" err="1"/>
              <a:t>flow</a:t>
            </a:r>
            <a:r>
              <a:rPr lang="cs-CZ" dirty="0"/>
              <a:t>, faktura)</a:t>
            </a:r>
          </a:p>
          <a:p>
            <a:pPr marL="0" indent="0">
              <a:buNone/>
            </a:pPr>
            <a:r>
              <a:rPr lang="cs-CZ" dirty="0"/>
              <a:t>                                            cvičení</a:t>
            </a:r>
          </a:p>
          <a:p>
            <a:pPr marL="0" indent="0">
              <a:buNone/>
            </a:pPr>
            <a:r>
              <a:rPr lang="cs-CZ" dirty="0"/>
              <a:t>2/  Finanční plánování a jeho vztah k tvorbě firemní  </a:t>
            </a:r>
          </a:p>
          <a:p>
            <a:pPr marL="0" indent="0">
              <a:buNone/>
            </a:pPr>
            <a:r>
              <a:rPr lang="cs-CZ" dirty="0"/>
              <a:t>      strategie</a:t>
            </a:r>
          </a:p>
          <a:p>
            <a:pPr marL="0" indent="0">
              <a:buNone/>
            </a:pPr>
            <a:r>
              <a:rPr lang="cs-CZ" dirty="0"/>
              <a:t>                                            cvičení</a:t>
            </a:r>
          </a:p>
          <a:p>
            <a:pPr marL="0" indent="0">
              <a:buNone/>
            </a:pPr>
            <a:r>
              <a:rPr lang="cs-CZ" dirty="0"/>
              <a:t>3/ Finanční výsledky společnosti, kalkulace nákladů, </a:t>
            </a:r>
          </a:p>
          <a:p>
            <a:pPr marL="0" indent="0">
              <a:buNone/>
            </a:pPr>
            <a:r>
              <a:rPr lang="cs-CZ" dirty="0"/>
              <a:t>      BEP, kalkulační techniky a cenová tvorba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9249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role účetnictví v podniku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               </a:t>
            </a:r>
          </a:p>
          <a:p>
            <a:pPr marL="0" indent="0">
              <a:buNone/>
            </a:pPr>
            <a:r>
              <a:rPr lang="cs-CZ" dirty="0"/>
              <a:t>                                PLNĚNÍ POTŘEB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 ochrana majetku</a:t>
            </a:r>
          </a:p>
          <a:p>
            <a:endParaRPr lang="cs-CZ" dirty="0"/>
          </a:p>
          <a:p>
            <a:r>
              <a:rPr lang="cs-CZ" dirty="0"/>
              <a:t> informace pro další rozhodování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73076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účetnictví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poskytovaných informací pro ekonomické   </a:t>
            </a:r>
          </a:p>
          <a:p>
            <a:pPr marL="0" indent="0">
              <a:buNone/>
            </a:pPr>
            <a:r>
              <a:rPr lang="cs-CZ" dirty="0"/>
              <a:t>                                 ROZHODOVÁNÍ</a:t>
            </a:r>
          </a:p>
        </p:txBody>
      </p:sp>
    </p:spTree>
    <p:extLst>
      <p:ext uri="{BB962C8B-B14F-4D97-AF65-F5344CB8AC3E}">
        <p14:creationId xmlns:p14="http://schemas.microsoft.com/office/powerpoint/2010/main" val="29153066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funkce účetnictví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REGISTRAČNÍ </a:t>
            </a:r>
          </a:p>
          <a:p>
            <a:pPr marL="0" indent="0">
              <a:buNone/>
            </a:pPr>
            <a:r>
              <a:rPr lang="cs-CZ" dirty="0"/>
              <a:t>    (vedení soustavných zápisů s uchováním informací)</a:t>
            </a:r>
          </a:p>
          <a:p>
            <a:r>
              <a:rPr lang="cs-CZ" dirty="0"/>
              <a:t>DŮKAZNÍ </a:t>
            </a:r>
          </a:p>
          <a:p>
            <a:pPr marL="0" indent="0">
              <a:buNone/>
            </a:pPr>
            <a:r>
              <a:rPr lang="cs-CZ" dirty="0"/>
              <a:t>   (prostředek při vedení sporů k ochraně a uznání    </a:t>
            </a:r>
          </a:p>
          <a:p>
            <a:pPr marL="0" indent="0">
              <a:buNone/>
            </a:pPr>
            <a:r>
              <a:rPr lang="cs-CZ" dirty="0"/>
              <a:t>    práv)</a:t>
            </a:r>
          </a:p>
          <a:p>
            <a:r>
              <a:rPr lang="cs-CZ" dirty="0"/>
              <a:t>KONTROLNÍ </a:t>
            </a:r>
          </a:p>
          <a:p>
            <a:pPr marL="0" indent="0">
              <a:buNone/>
            </a:pPr>
            <a:r>
              <a:rPr lang="cs-CZ" dirty="0"/>
              <a:t>   (správa a ochrana majetku)</a:t>
            </a:r>
          </a:p>
          <a:p>
            <a:r>
              <a:rPr lang="cs-CZ" dirty="0"/>
              <a:t>DAŇOVÁ</a:t>
            </a:r>
          </a:p>
          <a:p>
            <a:pPr marL="0" indent="0">
              <a:buNone/>
            </a:pPr>
            <a:r>
              <a:rPr lang="cs-CZ" dirty="0"/>
              <a:t>   (podklad pro daňové účely - daňová povinnost</a:t>
            </a:r>
          </a:p>
          <a:p>
            <a:r>
              <a:rPr lang="cs-CZ" dirty="0"/>
              <a:t>DISPOZIČNÍ</a:t>
            </a:r>
          </a:p>
          <a:p>
            <a:pPr marL="0" indent="0">
              <a:buNone/>
            </a:pPr>
            <a:r>
              <a:rPr lang="cs-CZ" dirty="0"/>
              <a:t>    (zdroj informací pro rozhodovací procesy)</a:t>
            </a:r>
          </a:p>
        </p:txBody>
      </p:sp>
    </p:spTree>
    <p:extLst>
      <p:ext uri="{BB962C8B-B14F-4D97-AF65-F5344CB8AC3E}">
        <p14:creationId xmlns:p14="http://schemas.microsoft.com/office/powerpoint/2010/main" val="6156774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fáze/hlavní prvky účetního systému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sběr a pořízení relevantních ekonomických informací</a:t>
            </a:r>
          </a:p>
          <a:p>
            <a:endParaRPr lang="cs-CZ" dirty="0"/>
          </a:p>
          <a:p>
            <a:r>
              <a:rPr lang="cs-CZ" dirty="0"/>
              <a:t>třídění, záznam, přehledy a výkazy – zpracování prvotních informací </a:t>
            </a:r>
          </a:p>
          <a:p>
            <a:endParaRPr lang="cs-CZ" dirty="0"/>
          </a:p>
          <a:p>
            <a:r>
              <a:rPr lang="cs-CZ" dirty="0"/>
              <a:t>analýza, hodnocení, prognostika </a:t>
            </a:r>
          </a:p>
          <a:p>
            <a:endParaRPr lang="cs-CZ" dirty="0"/>
          </a:p>
          <a:p>
            <a:r>
              <a:rPr lang="cs-CZ" dirty="0"/>
              <a:t>předání výsledků uživatelům</a:t>
            </a:r>
            <a:endParaRPr lang="cs-CZ" i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930825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KDO jsou UŽIVATELÉ účetních informací? </a:t>
            </a:r>
            <a:br>
              <a:rPr lang="cs-CZ" dirty="0"/>
            </a:br>
            <a:r>
              <a:rPr lang="cs-CZ" dirty="0"/>
              <a:t>Vztah k BP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16457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cs-CZ" dirty="0"/>
              <a:t>KDO jsou UŽIVATELÉ účetních informací? </a:t>
            </a:r>
            <a:br>
              <a:rPr lang="cs-CZ" dirty="0"/>
            </a:br>
            <a:r>
              <a:rPr lang="cs-CZ" dirty="0"/>
              <a:t>Vztah k BP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vlastníci</a:t>
            </a:r>
          </a:p>
          <a:p>
            <a:r>
              <a:rPr lang="cs-CZ" dirty="0"/>
              <a:t>věřitelé</a:t>
            </a:r>
          </a:p>
          <a:p>
            <a:r>
              <a:rPr lang="cs-CZ" dirty="0"/>
              <a:t>management</a:t>
            </a:r>
          </a:p>
          <a:p>
            <a:r>
              <a:rPr lang="cs-CZ" dirty="0"/>
              <a:t>zaměstnanci</a:t>
            </a:r>
          </a:p>
          <a:p>
            <a:r>
              <a:rPr lang="cs-CZ" dirty="0"/>
              <a:t>zákazníci/odběratelé</a:t>
            </a:r>
          </a:p>
          <a:p>
            <a:r>
              <a:rPr lang="cs-CZ" dirty="0"/>
              <a:t>potenciální investoři</a:t>
            </a:r>
          </a:p>
          <a:p>
            <a:r>
              <a:rPr lang="cs-CZ" dirty="0"/>
              <a:t>vláda a orgány státní správy</a:t>
            </a:r>
          </a:p>
          <a:p>
            <a:r>
              <a:rPr lang="cs-CZ" dirty="0"/>
              <a:t>úvěrující, kontrolující a zajišťující instituce</a:t>
            </a:r>
          </a:p>
          <a:p>
            <a:r>
              <a:rPr lang="cs-CZ" dirty="0"/>
              <a:t>burza cenných papírů</a:t>
            </a:r>
          </a:p>
          <a:p>
            <a:r>
              <a:rPr lang="cs-CZ" dirty="0"/>
              <a:t>policie a soudy</a:t>
            </a:r>
          </a:p>
          <a:p>
            <a:r>
              <a:rPr lang="cs-CZ" dirty="0"/>
              <a:t>veřejnost a orgány místní samosprávy</a:t>
            </a:r>
          </a:p>
        </p:txBody>
      </p:sp>
    </p:spTree>
    <p:extLst>
      <p:ext uri="{BB962C8B-B14F-4D97-AF65-F5344CB8AC3E}">
        <p14:creationId xmlns:p14="http://schemas.microsoft.com/office/powerpoint/2010/main" val="220819894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404664"/>
            <a:ext cx="8534400" cy="864096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charakteristické znaky účetních informací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zobrazují skutečnost, ne plánované operace, a to za určité časové období </a:t>
            </a:r>
          </a:p>
          <a:p>
            <a:r>
              <a:rPr lang="cs-CZ" dirty="0"/>
              <a:t>zachycují jednotlivé hospodářské operace a jejich zpracováním získávají agregované ukazatele</a:t>
            </a:r>
          </a:p>
          <a:p>
            <a:r>
              <a:rPr lang="cs-CZ" dirty="0"/>
              <a:t>každá informace je dokumentována účetním dokladem</a:t>
            </a:r>
          </a:p>
          <a:p>
            <a:r>
              <a:rPr lang="cs-CZ" dirty="0"/>
              <a:t>všechny informace předmětu účetnictví od vzniku do zániku podniku</a:t>
            </a:r>
          </a:p>
          <a:p>
            <a:r>
              <a:rPr lang="cs-CZ" dirty="0"/>
              <a:t>zachycení </a:t>
            </a:r>
            <a:r>
              <a:rPr lang="cs-CZ" dirty="0" err="1"/>
              <a:t>info</a:t>
            </a:r>
            <a:r>
              <a:rPr lang="cs-CZ" dirty="0"/>
              <a:t>. na základě bilančního principu (podvojně) - kontrola formální správnosti 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                        (Novotný, 220)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51394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nadřazená zásada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pravdivé a věrné zobrazení skutečnosti</a:t>
            </a:r>
          </a:p>
          <a:p>
            <a:pPr marL="0" indent="0">
              <a:buNone/>
            </a:pPr>
            <a:r>
              <a:rPr lang="cs-CZ" dirty="0"/>
              <a:t>                               (</a:t>
            </a:r>
            <a:r>
              <a:rPr lang="cs-CZ" dirty="0" err="1"/>
              <a:t>true</a:t>
            </a:r>
            <a:r>
              <a:rPr lang="cs-CZ" dirty="0"/>
              <a:t> and fair </a:t>
            </a:r>
            <a:r>
              <a:rPr lang="cs-CZ" dirty="0" err="1"/>
              <a:t>view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9181801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Výstupy účetnictví</a:t>
            </a:r>
            <a:br>
              <a:rPr lang="cs-CZ" dirty="0"/>
            </a:br>
            <a:r>
              <a:rPr lang="cs-CZ" dirty="0"/>
              <a:t>nezbytnou přílohou daňového přiznání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      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rozvaha</a:t>
            </a:r>
          </a:p>
          <a:p>
            <a:endParaRPr lang="cs-CZ" dirty="0"/>
          </a:p>
          <a:p>
            <a:r>
              <a:rPr lang="cs-CZ" dirty="0"/>
              <a:t>výsledovka</a:t>
            </a:r>
          </a:p>
          <a:p>
            <a:endParaRPr lang="cs-CZ" dirty="0"/>
          </a:p>
          <a:p>
            <a:r>
              <a:rPr lang="cs-CZ" dirty="0"/>
              <a:t>cash </a:t>
            </a:r>
            <a:r>
              <a:rPr lang="cs-CZ" dirty="0" err="1"/>
              <a:t>flow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72432498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závěrka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                                    „účtování o“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 stavu a pohybu majetku a jiných aktiv </a:t>
            </a:r>
          </a:p>
          <a:p>
            <a:r>
              <a:rPr lang="cs-CZ" dirty="0"/>
              <a:t> závazcích a jiných pasivech</a:t>
            </a:r>
          </a:p>
          <a:p>
            <a:r>
              <a:rPr lang="cs-CZ" dirty="0"/>
              <a:t> nákladech</a:t>
            </a:r>
          </a:p>
          <a:p>
            <a:r>
              <a:rPr lang="cs-CZ" dirty="0"/>
              <a:t> výnosech</a:t>
            </a:r>
          </a:p>
          <a:p>
            <a:r>
              <a:rPr lang="cs-CZ" dirty="0"/>
              <a:t> výsledcích hospodaření</a:t>
            </a:r>
          </a:p>
        </p:txBody>
      </p:sp>
    </p:spTree>
    <p:extLst>
      <p:ext uri="{BB962C8B-B14F-4D97-AF65-F5344CB8AC3E}">
        <p14:creationId xmlns:p14="http://schemas.microsoft.com/office/powerpoint/2010/main" val="1292456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9BC5E9-144E-4B35-8F96-FE7E4FE67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podrobný plán dne</a:t>
            </a:r>
          </a:p>
        </p:txBody>
      </p:sp>
      <p:graphicFrame>
        <p:nvGraphicFramePr>
          <p:cNvPr id="7" name="Tabulka 7">
            <a:extLst>
              <a:ext uri="{FF2B5EF4-FFF2-40B4-BE49-F238E27FC236}">
                <a16:creationId xmlns:a16="http://schemas.microsoft.com/office/drawing/2014/main" id="{EFF2E407-FF0E-4AD6-94EC-57170C2B21B1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65669035"/>
              </p:ext>
            </p:extLst>
          </p:nvPr>
        </p:nvGraphicFramePr>
        <p:xfrm>
          <a:off x="179512" y="1268760"/>
          <a:ext cx="8712968" cy="5018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>
                  <a:extLst>
                    <a:ext uri="{9D8B030D-6E8A-4147-A177-3AD203B41FA5}">
                      <a16:colId xmlns:a16="http://schemas.microsoft.com/office/drawing/2014/main" val="3597519218"/>
                    </a:ext>
                  </a:extLst>
                </a:gridCol>
                <a:gridCol w="4428492">
                  <a:extLst>
                    <a:ext uri="{9D8B030D-6E8A-4147-A177-3AD203B41FA5}">
                      <a16:colId xmlns:a16="http://schemas.microsoft.com/office/drawing/2014/main" val="2539955080"/>
                    </a:ext>
                  </a:extLst>
                </a:gridCol>
              </a:tblGrid>
              <a:tr h="365015">
                <a:tc>
                  <a:txBody>
                    <a:bodyPr/>
                    <a:lstStyle/>
                    <a:p>
                      <a:r>
                        <a:rPr lang="cs-CZ" dirty="0"/>
                        <a:t> obsah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9156376"/>
                  </a:ext>
                </a:extLst>
              </a:tr>
              <a:tr h="630025">
                <a:tc>
                  <a:txBody>
                    <a:bodyPr/>
                    <a:lstStyle/>
                    <a:p>
                      <a:r>
                        <a:rPr lang="cs-CZ" dirty="0"/>
                        <a:t>účetnictví a kalkulace nákladů – opakování – prezentace PP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13,30 – 15,00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348050"/>
                  </a:ext>
                </a:extLst>
              </a:tr>
              <a:tr h="365015">
                <a:tc>
                  <a:txBody>
                    <a:bodyPr/>
                    <a:lstStyle/>
                    <a:p>
                      <a:r>
                        <a:rPr lang="cs-CZ" dirty="0"/>
                        <a:t>přestávka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15,00 – 15,15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509729"/>
                  </a:ext>
                </a:extLst>
              </a:tr>
              <a:tr h="365015">
                <a:tc>
                  <a:txBody>
                    <a:bodyPr/>
                    <a:lstStyle/>
                    <a:p>
                      <a:r>
                        <a:rPr lang="cs-CZ" dirty="0"/>
                        <a:t>1/ ROZVAHA – prezentace PP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15,15 – 15,30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727011"/>
                  </a:ext>
                </a:extLst>
              </a:tr>
              <a:tr h="365015">
                <a:tc>
                  <a:txBody>
                    <a:bodyPr/>
                    <a:lstStyle/>
                    <a:p>
                      <a:r>
                        <a:rPr lang="cs-CZ" dirty="0"/>
                        <a:t>práce na úkolu ve skupinách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15,30 – 15,45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880371"/>
                  </a:ext>
                </a:extLst>
              </a:tr>
              <a:tr h="365015">
                <a:tc>
                  <a:txBody>
                    <a:bodyPr/>
                    <a:lstStyle/>
                    <a:p>
                      <a:r>
                        <a:rPr lang="cs-CZ" dirty="0"/>
                        <a:t>prezentace výsledků úkolu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15,45 – 16,00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585360"/>
                  </a:ext>
                </a:extLst>
              </a:tr>
              <a:tr h="365015">
                <a:tc>
                  <a:txBody>
                    <a:bodyPr/>
                    <a:lstStyle/>
                    <a:p>
                      <a:r>
                        <a:rPr lang="cs-CZ" dirty="0"/>
                        <a:t>přestávka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16.00 – 16,15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365212"/>
                  </a:ext>
                </a:extLst>
              </a:tr>
              <a:tr h="3956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1. skupina (místnost č. 1) C-F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614347"/>
                  </a:ext>
                </a:extLst>
              </a:tr>
              <a:tr h="4036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2. skupina (místnost č. 2) G -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592399"/>
                  </a:ext>
                </a:extLst>
              </a:tr>
              <a:tr h="4704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3. skupina  (místnost č. 3) P –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9211369"/>
                  </a:ext>
                </a:extLst>
              </a:tr>
              <a:tr h="360014">
                <a:tc>
                  <a:txBody>
                    <a:bodyPr/>
                    <a:lstStyle/>
                    <a:p>
                      <a:r>
                        <a:rPr lang="cs-CZ" dirty="0"/>
                        <a:t>2/ VÝSLEDOVKA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dirty="0"/>
                        <a:t>16,15 – 17,00 (skupiny, prezentace, pauza)</a:t>
                      </a:r>
                    </a:p>
                    <a:p>
                      <a:r>
                        <a:rPr lang="cs-CZ" dirty="0"/>
                        <a:t>17,15 – 18,00 (skupiny, prezentace)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469462"/>
                  </a:ext>
                </a:extLst>
              </a:tr>
              <a:tr h="360014">
                <a:tc>
                  <a:txBody>
                    <a:bodyPr/>
                    <a:lstStyle/>
                    <a:p>
                      <a:r>
                        <a:rPr lang="cs-CZ" dirty="0"/>
                        <a:t>3/ CASH-FLOW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539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1058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závěrka (§18) z. 563/1991 Sb.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</a:t>
            </a:r>
          </a:p>
          <a:p>
            <a:pPr marL="0" indent="0">
              <a:buNone/>
            </a:pPr>
            <a:r>
              <a:rPr lang="cs-CZ" dirty="0"/>
              <a:t>                         sestavuje účetní jednotka (ÚJ)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rozvaha (bilance)</a:t>
            </a:r>
          </a:p>
          <a:p>
            <a:r>
              <a:rPr lang="cs-CZ" dirty="0"/>
              <a:t>výkaz zisku a ztráty</a:t>
            </a:r>
          </a:p>
          <a:p>
            <a:r>
              <a:rPr lang="cs-CZ" dirty="0"/>
              <a:t>příloha (vysvětlující a doplňující </a:t>
            </a:r>
            <a:r>
              <a:rPr lang="cs-CZ" dirty="0" err="1"/>
              <a:t>info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4782705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uzávěrka – povinné údaje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638256"/>
          </a:xfrm>
        </p:spPr>
        <p:txBody>
          <a:bodyPr>
            <a:normAutofit/>
          </a:bodyPr>
          <a:lstStyle/>
          <a:p>
            <a:r>
              <a:rPr lang="cs-CZ" dirty="0"/>
              <a:t>obchodní firma nebo název a sídlo</a:t>
            </a:r>
          </a:p>
          <a:p>
            <a:r>
              <a:rPr lang="cs-CZ" dirty="0"/>
              <a:t>obchodní firma nebo jméno, bydliště a sídlo                 (liší-li se od bydliště) </a:t>
            </a:r>
          </a:p>
          <a:p>
            <a:r>
              <a:rPr lang="cs-CZ" dirty="0"/>
              <a:t> identifikační číslo osoby, pokud je má účetní jednotka přiděleno, informace o zápisu do veřejného rejstříku uváděnou na obchodních listinách</a:t>
            </a:r>
          </a:p>
          <a:p>
            <a:r>
              <a:rPr lang="cs-CZ" dirty="0"/>
              <a:t> právní forma účetní jednotky</a:t>
            </a:r>
          </a:p>
          <a:p>
            <a:r>
              <a:rPr lang="cs-CZ" dirty="0"/>
              <a:t> předmět podnikání nebo jiné činnosti, případně účel, pro který byla zřízena</a:t>
            </a:r>
          </a:p>
          <a:p>
            <a:r>
              <a:rPr lang="cs-CZ" dirty="0"/>
              <a:t>rozvahový den</a:t>
            </a:r>
          </a:p>
        </p:txBody>
      </p:sp>
    </p:spTree>
    <p:extLst>
      <p:ext uri="{BB962C8B-B14F-4D97-AF65-F5344CB8AC3E}">
        <p14:creationId xmlns:p14="http://schemas.microsoft.com/office/powerpoint/2010/main" val="178495041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pojmy, termíny a jejich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majetek</a:t>
            </a:r>
          </a:p>
          <a:p>
            <a:endParaRPr lang="cs-CZ" dirty="0"/>
          </a:p>
          <a:p>
            <a:r>
              <a:rPr lang="cs-CZ" dirty="0"/>
              <a:t>kapitál</a:t>
            </a:r>
          </a:p>
          <a:p>
            <a:endParaRPr lang="cs-CZ" dirty="0"/>
          </a:p>
          <a:p>
            <a:r>
              <a:rPr lang="cs-CZ" dirty="0"/>
              <a:t>aktiva</a:t>
            </a:r>
          </a:p>
          <a:p>
            <a:endParaRPr lang="cs-CZ" dirty="0"/>
          </a:p>
          <a:p>
            <a:r>
              <a:rPr lang="cs-CZ" dirty="0"/>
              <a:t>pasiva</a:t>
            </a:r>
          </a:p>
          <a:p>
            <a:endParaRPr lang="cs-CZ" dirty="0"/>
          </a:p>
          <a:p>
            <a:r>
              <a:rPr lang="cs-CZ" dirty="0"/>
              <a:t>příjmy</a:t>
            </a:r>
          </a:p>
          <a:p>
            <a:endParaRPr lang="cs-CZ" dirty="0"/>
          </a:p>
          <a:p>
            <a:r>
              <a:rPr lang="cs-CZ" dirty="0"/>
              <a:t>výdaje</a:t>
            </a:r>
          </a:p>
          <a:p>
            <a:endParaRPr lang="cs-CZ" dirty="0"/>
          </a:p>
          <a:p>
            <a:r>
              <a:rPr lang="cs-CZ" dirty="0"/>
              <a:t>náklady</a:t>
            </a:r>
          </a:p>
          <a:p>
            <a:endParaRPr lang="cs-CZ" dirty="0"/>
          </a:p>
          <a:p>
            <a:r>
              <a:rPr lang="cs-CZ" dirty="0"/>
              <a:t>výnosy</a:t>
            </a:r>
          </a:p>
        </p:txBody>
      </p:sp>
    </p:spTree>
    <p:extLst>
      <p:ext uri="{BB962C8B-B14F-4D97-AF65-F5344CB8AC3E}">
        <p14:creationId xmlns:p14="http://schemas.microsoft.com/office/powerpoint/2010/main" val="352984663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pojmy, termíny a jejich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pohledávky</a:t>
            </a:r>
          </a:p>
          <a:p>
            <a:endParaRPr lang="cs-CZ" dirty="0"/>
          </a:p>
          <a:p>
            <a:r>
              <a:rPr lang="cs-CZ" dirty="0"/>
              <a:t>závazky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oprávky</a:t>
            </a:r>
          </a:p>
          <a:p>
            <a:endParaRPr lang="cs-CZ" dirty="0"/>
          </a:p>
          <a:p>
            <a:r>
              <a:rPr lang="cs-CZ" dirty="0"/>
              <a:t>odpisy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235903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majetek</a:t>
            </a:r>
          </a:p>
        </p:txBody>
      </p:sp>
      <p:pic>
        <p:nvPicPr>
          <p:cNvPr id="2050" name="Picture 2" descr="C:\Users\Pavla Povolná\Pictures\strýček skrblík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204864"/>
            <a:ext cx="3600400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05530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majetek účetní jednotky a jeho krytí, </a:t>
            </a:r>
            <a:br>
              <a:rPr lang="cs-CZ" dirty="0"/>
            </a:br>
            <a:r>
              <a:rPr lang="cs-CZ" dirty="0"/>
              <a:t>účetní kategorie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  </a:t>
            </a:r>
          </a:p>
          <a:p>
            <a:pPr marL="0" indent="0">
              <a:buNone/>
            </a:pPr>
            <a:r>
              <a:rPr lang="cs-CZ" dirty="0"/>
              <a:t>                 majetek=hospodářské prostředky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k realizaci činnosti</a:t>
            </a:r>
          </a:p>
        </p:txBody>
      </p:sp>
    </p:spTree>
    <p:extLst>
      <p:ext uri="{BB962C8B-B14F-4D97-AF65-F5344CB8AC3E}">
        <p14:creationId xmlns:p14="http://schemas.microsoft.com/office/powerpoint/2010/main" val="179966769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členění majetku dle formy a původu</a:t>
            </a:r>
            <a:br>
              <a:rPr lang="cs-CZ" dirty="0"/>
            </a:br>
            <a:r>
              <a:rPr lang="cs-CZ" dirty="0"/>
              <a:t> podklad pro ROZVAHU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         AKTIVA (forma)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Účetní jednotkou jsou vložené prostředky, které jsou výsledkem minulých transakcí.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Ocenitelné v peněžních jednotkách.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Potence budoucího ekonomického prospěchu ÚJ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PASIVA (původ)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Vyjadřují, jakým způsobem byl majetek potřebný k hospodářské činnosti pořízen, jaký byl zdroj jeho krytí</a:t>
            </a:r>
          </a:p>
        </p:txBody>
      </p:sp>
    </p:spTree>
    <p:extLst>
      <p:ext uri="{BB962C8B-B14F-4D97-AF65-F5344CB8AC3E}">
        <p14:creationId xmlns:p14="http://schemas.microsoft.com/office/powerpoint/2010/main" val="186991972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členění majetku dle formy a původu</a:t>
            </a:r>
            <a:br>
              <a:rPr lang="cs-CZ" dirty="0"/>
            </a:br>
            <a:r>
              <a:rPr lang="cs-CZ" dirty="0"/>
              <a:t> podklad pro ROZVAHU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     </a:t>
            </a:r>
          </a:p>
          <a:p>
            <a:pPr marL="0" indent="0">
              <a:buNone/>
            </a:pPr>
            <a:r>
              <a:rPr lang="cs-CZ" dirty="0"/>
              <a:t>                 AKTIVA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Dlouhodobý majetek</a:t>
            </a:r>
          </a:p>
          <a:p>
            <a:r>
              <a:rPr lang="cs-CZ" dirty="0"/>
              <a:t>hmotný</a:t>
            </a:r>
          </a:p>
          <a:p>
            <a:r>
              <a:rPr lang="cs-CZ" dirty="0"/>
              <a:t>nehmotný</a:t>
            </a:r>
          </a:p>
          <a:p>
            <a:r>
              <a:rPr lang="cs-CZ" dirty="0"/>
              <a:t>Finanční</a:t>
            </a:r>
          </a:p>
          <a:p>
            <a:pPr marL="0" indent="0">
              <a:buNone/>
            </a:pPr>
            <a:r>
              <a:rPr lang="cs-CZ" b="1" dirty="0"/>
              <a:t>Oběžný majetek</a:t>
            </a:r>
          </a:p>
          <a:p>
            <a:r>
              <a:rPr lang="cs-CZ" dirty="0"/>
              <a:t>zásoby</a:t>
            </a:r>
          </a:p>
          <a:p>
            <a:r>
              <a:rPr lang="cs-CZ" dirty="0"/>
              <a:t>pohledávky</a:t>
            </a:r>
          </a:p>
          <a:p>
            <a:r>
              <a:rPr lang="cs-CZ" dirty="0"/>
              <a:t>krátkodobý finanční majetek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              PASIVA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Vlastní kapitál</a:t>
            </a:r>
          </a:p>
          <a:p>
            <a:r>
              <a:rPr lang="cs-CZ" dirty="0"/>
              <a:t>základní kapitál</a:t>
            </a:r>
          </a:p>
          <a:p>
            <a:r>
              <a:rPr lang="cs-CZ" dirty="0"/>
              <a:t>vytvářené fondy ze zisku</a:t>
            </a:r>
          </a:p>
          <a:p>
            <a:r>
              <a:rPr lang="cs-CZ" dirty="0"/>
              <a:t>zisky ponechané v podniku pro další rozvoj</a:t>
            </a:r>
          </a:p>
          <a:p>
            <a:pPr marL="0" indent="0">
              <a:buNone/>
            </a:pPr>
            <a:r>
              <a:rPr lang="cs-CZ" b="1" dirty="0"/>
              <a:t>Cizí zdroje</a:t>
            </a:r>
          </a:p>
          <a:p>
            <a:r>
              <a:rPr lang="cs-CZ" dirty="0"/>
              <a:t>dlouhodobé</a:t>
            </a:r>
          </a:p>
          <a:p>
            <a:r>
              <a:rPr lang="cs-CZ" dirty="0"/>
              <a:t>krátkodobé</a:t>
            </a:r>
          </a:p>
          <a:p>
            <a:r>
              <a:rPr lang="cs-CZ" dirty="0"/>
              <a:t>rezervy</a:t>
            </a:r>
          </a:p>
        </p:txBody>
      </p:sp>
    </p:spTree>
    <p:extLst>
      <p:ext uri="{BB962C8B-B14F-4D97-AF65-F5344CB8AC3E}">
        <p14:creationId xmlns:p14="http://schemas.microsoft.com/office/powerpoint/2010/main" val="237591627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majetek fy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72816"/>
            <a:ext cx="7560840" cy="426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688994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cs-CZ" dirty="0"/>
              <a:t>složky majetku (aktiv) dle formy a funkce</a:t>
            </a:r>
            <a:br>
              <a:rPr lang="cs-CZ" dirty="0"/>
            </a:br>
            <a:r>
              <a:rPr lang="cs-CZ" dirty="0"/>
              <a:t>STÁLÁ AKTIVA (dlouhodobý majetek)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 budovy , stavby, pozemky, stroje a zařízení,  </a:t>
            </a:r>
          </a:p>
          <a:p>
            <a:pPr marL="0" indent="0">
              <a:buNone/>
            </a:pPr>
            <a:r>
              <a:rPr lang="cs-CZ" dirty="0"/>
              <a:t>     dopravní prostředky a jiné hmotné movité věci       </a:t>
            </a:r>
          </a:p>
          <a:p>
            <a:r>
              <a:rPr lang="cs-CZ" dirty="0"/>
              <a:t>nehmotné výsledky výzkumu a vývoje, SW, ocenitelná práva, goodwill a ostatní dlouhodobý nehmotný majetek   </a:t>
            </a:r>
          </a:p>
          <a:p>
            <a:r>
              <a:rPr lang="cs-CZ" dirty="0"/>
              <a:t>cenné papíry nakupované jako dlouhodobé investice, podíly v jiných účetních jednotkách a poskytnuté dlouhodobé úvěr a zápůjčky, které představují dlouhodobý finanční majetek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412870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nebojte se a zůstaňte!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hlinkClick r:id="rId2"/>
              </a:rPr>
              <a:t>https://youtu.be/CFwdasQlPrc?t=388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275387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složky majetku (aktiv) dle formy a funkce:</a:t>
            </a:r>
            <a:br>
              <a:rPr lang="cs-CZ" dirty="0"/>
            </a:br>
            <a:r>
              <a:rPr lang="cs-CZ" dirty="0"/>
              <a:t>OBĚŽNÁ AKTIVA (oběžný majetek)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268760"/>
            <a:ext cx="8503920" cy="4830288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zásoby (nakupované i z vlastní činnosti)</a:t>
            </a:r>
          </a:p>
          <a:p>
            <a:endParaRPr lang="cs-CZ" dirty="0"/>
          </a:p>
          <a:p>
            <a:r>
              <a:rPr lang="cs-CZ" dirty="0"/>
              <a:t>pohledávky (z obchodního styku, „za zaměstnanci“, společníky, vůči fyzickým a právnickým osobám</a:t>
            </a:r>
          </a:p>
          <a:p>
            <a:endParaRPr lang="cs-CZ" dirty="0"/>
          </a:p>
          <a:p>
            <a:r>
              <a:rPr lang="cs-CZ" dirty="0"/>
              <a:t>krátkodobé (se splatností do 1 roku) cenné papíry, nebo pořízené k obchodování</a:t>
            </a:r>
          </a:p>
          <a:p>
            <a:endParaRPr lang="cs-CZ" dirty="0"/>
          </a:p>
          <a:p>
            <a:r>
              <a:rPr lang="cs-CZ" dirty="0"/>
              <a:t>peněžní prostředky ve formě peněz i na bankovních účtech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373967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96552" y="260648"/>
            <a:ext cx="9974560" cy="758952"/>
          </a:xfrm>
        </p:spPr>
        <p:txBody>
          <a:bodyPr>
            <a:normAutofit fontScale="90000"/>
          </a:bodyPr>
          <a:lstStyle/>
          <a:p>
            <a:r>
              <a:rPr lang="cs-CZ" dirty="0"/>
              <a:t>zdroje krytí majetku (aktiv) dle formy a funkce</a:t>
            </a:r>
            <a:br>
              <a:rPr lang="cs-CZ" dirty="0"/>
            </a:br>
            <a:r>
              <a:rPr lang="cs-CZ" dirty="0"/>
              <a:t>VLASTNÍ KAPITÁL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hodnota majetku, který byl vložen do podnikání  </a:t>
            </a:r>
          </a:p>
          <a:p>
            <a:pPr marL="0" indent="0">
              <a:buNone/>
            </a:pPr>
            <a:r>
              <a:rPr lang="cs-CZ" dirty="0"/>
              <a:t>   zakladatelem (základní kapitál) a hodnota majetku </a:t>
            </a:r>
          </a:p>
          <a:p>
            <a:pPr marL="0" indent="0">
              <a:buNone/>
            </a:pPr>
            <a:r>
              <a:rPr lang="cs-CZ" dirty="0"/>
              <a:t>   vytvořená činností ÚJ </a:t>
            </a:r>
          </a:p>
          <a:p>
            <a:pPr marL="0" indent="0">
              <a:buNone/>
            </a:pPr>
            <a:r>
              <a:rPr lang="cs-CZ" dirty="0"/>
              <a:t>   (např. podnikatelského subjektu)</a:t>
            </a:r>
          </a:p>
        </p:txBody>
      </p:sp>
    </p:spTree>
    <p:extLst>
      <p:ext uri="{BB962C8B-B14F-4D97-AF65-F5344CB8AC3E}">
        <p14:creationId xmlns:p14="http://schemas.microsoft.com/office/powerpoint/2010/main" val="56053770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 složky VLASTNÍHO KAPITÁLU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/>
              <a:t>Základní kapitál </a:t>
            </a:r>
          </a:p>
          <a:p>
            <a:pPr marL="0" indent="0">
              <a:buNone/>
            </a:pPr>
            <a:r>
              <a:rPr lang="cs-CZ" dirty="0"/>
              <a:t>  souhrn peněžních prostředků a penězi ocenitelných </a:t>
            </a:r>
          </a:p>
          <a:p>
            <a:pPr marL="0" indent="0">
              <a:buNone/>
            </a:pPr>
            <a:r>
              <a:rPr lang="cs-CZ" dirty="0"/>
              <a:t>   nepeněžních vkladů vložených do ÚJ členy,  </a:t>
            </a:r>
          </a:p>
          <a:p>
            <a:pPr marL="0" indent="0">
              <a:buNone/>
            </a:pPr>
            <a:r>
              <a:rPr lang="cs-CZ" dirty="0"/>
              <a:t>   zakladateli, společníky</a:t>
            </a:r>
          </a:p>
          <a:p>
            <a:r>
              <a:rPr lang="cs-CZ" b="1" dirty="0"/>
              <a:t>Kapitálové fondy</a:t>
            </a:r>
          </a:p>
          <a:p>
            <a:pPr marL="0" indent="0">
              <a:buNone/>
            </a:pPr>
            <a:r>
              <a:rPr lang="cs-CZ" dirty="0"/>
              <a:t>   z jiného, než zdaněného („čistého“) zisku, např. emisní   </a:t>
            </a:r>
          </a:p>
          <a:p>
            <a:pPr marL="0" indent="0">
              <a:buNone/>
            </a:pPr>
            <a:r>
              <a:rPr lang="cs-CZ" dirty="0"/>
              <a:t>   ážio, oceňovací rozdíly z přecenění majetku a závazků</a:t>
            </a:r>
          </a:p>
          <a:p>
            <a:r>
              <a:rPr lang="cs-CZ" b="1" dirty="0"/>
              <a:t>Fondy tvořené ze zisku</a:t>
            </a:r>
          </a:p>
          <a:p>
            <a:pPr marL="0" indent="0">
              <a:buNone/>
            </a:pPr>
            <a:r>
              <a:rPr lang="cs-CZ" dirty="0"/>
              <a:t>   na základě stanov, společenské smlouvy, např. sociální </a:t>
            </a:r>
          </a:p>
          <a:p>
            <a:pPr marL="0" indent="0">
              <a:buNone/>
            </a:pPr>
            <a:r>
              <a:rPr lang="cs-CZ" dirty="0"/>
              <a:t>    fond</a:t>
            </a:r>
          </a:p>
          <a:p>
            <a:r>
              <a:rPr lang="cs-CZ" b="1" dirty="0"/>
              <a:t>Výsledek hospodaření</a:t>
            </a:r>
          </a:p>
          <a:p>
            <a:pPr marL="0" indent="0">
              <a:buNone/>
            </a:pPr>
            <a:r>
              <a:rPr lang="cs-CZ" dirty="0"/>
              <a:t>    resp. zhodnocení vloženého kapitálu (snížení/zvýšení)=zisk</a:t>
            </a:r>
          </a:p>
        </p:txBody>
      </p:sp>
    </p:spTree>
    <p:extLst>
      <p:ext uri="{BB962C8B-B14F-4D97-AF65-F5344CB8AC3E}">
        <p14:creationId xmlns:p14="http://schemas.microsoft.com/office/powerpoint/2010/main" val="139204862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CIZÍ KAPITÁL (zdroje)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Výše majetku, kterou si ÚJ opatřila od jiných subjektů a která jí byla za určitých podmínek a na určitou dobu svěřena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závazky</a:t>
            </a:r>
          </a:p>
          <a:p>
            <a:endParaRPr lang="cs-CZ" dirty="0"/>
          </a:p>
          <a:p>
            <a:r>
              <a:rPr lang="cs-CZ" dirty="0"/>
              <a:t>rezervy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921805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zdroje krytí – </a:t>
            </a:r>
            <a:r>
              <a:rPr lang="cs-CZ" b="1" dirty="0"/>
              <a:t>pasiva podniku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/>
              <a:t>   povinnost, která vznikla na základě minulých  </a:t>
            </a:r>
          </a:p>
          <a:p>
            <a:pPr marL="0" indent="0">
              <a:buNone/>
            </a:pPr>
            <a:r>
              <a:rPr lang="cs-CZ" dirty="0"/>
              <a:t>   skutečností, a od jejíhož vypořádání se očekává,  </a:t>
            </a:r>
          </a:p>
          <a:p>
            <a:pPr marL="0" indent="0">
              <a:buNone/>
            </a:pPr>
            <a:r>
              <a:rPr lang="cs-CZ" dirty="0"/>
              <a:t>         že vyústí v odtok prostředků z podniku.</a:t>
            </a:r>
          </a:p>
        </p:txBody>
      </p:sp>
    </p:spTree>
    <p:extLst>
      <p:ext uri="{BB962C8B-B14F-4D97-AF65-F5344CB8AC3E}">
        <p14:creationId xmlns:p14="http://schemas.microsoft.com/office/powerpoint/2010/main" val="355381891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       zánik závazku</a:t>
            </a:r>
          </a:p>
          <a:p>
            <a:r>
              <a:rPr lang="cs-CZ" dirty="0"/>
              <a:t>vyrovnáním povinnosti</a:t>
            </a:r>
          </a:p>
          <a:p>
            <a:pPr marL="0" indent="0">
              <a:buNone/>
            </a:pPr>
            <a:r>
              <a:rPr lang="cs-CZ" dirty="0"/>
              <a:t> (zaplacením, protislužbou, poskytnutím jiného aktiva)</a:t>
            </a:r>
          </a:p>
          <a:p>
            <a:r>
              <a:rPr lang="cs-CZ" dirty="0"/>
              <a:t>nahrazením jiným závazkem </a:t>
            </a:r>
          </a:p>
          <a:p>
            <a:pPr marL="0" indent="0">
              <a:buNone/>
            </a:pPr>
            <a:r>
              <a:rPr lang="cs-CZ" dirty="0"/>
              <a:t> (úhrada z bankovního úvěru)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Ne každý závazek je dluhem, ale každý dluh je závazkem!</a:t>
            </a:r>
          </a:p>
        </p:txBody>
      </p:sp>
    </p:spTree>
    <p:extLst>
      <p:ext uri="{BB962C8B-B14F-4D97-AF65-F5344CB8AC3E}">
        <p14:creationId xmlns:p14="http://schemas.microsoft.com/office/powerpoint/2010/main" val="296405058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ZÁVAZKY (podle doby splatnosti)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    dlouhodobé</a:t>
            </a:r>
          </a:p>
          <a:p>
            <a:pPr marL="0" indent="0">
              <a:buNone/>
            </a:pPr>
            <a:r>
              <a:rPr lang="cs-CZ" dirty="0"/>
              <a:t>                nad 12 měsíců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vydané dlouhodobé dluhopisy</a:t>
            </a:r>
          </a:p>
          <a:p>
            <a:endParaRPr lang="cs-CZ" dirty="0"/>
          </a:p>
          <a:p>
            <a:r>
              <a:rPr lang="cs-CZ" dirty="0"/>
              <a:t>závazky k úvěrovým institucím</a:t>
            </a:r>
          </a:p>
          <a:p>
            <a:endParaRPr lang="cs-CZ" dirty="0"/>
          </a:p>
          <a:p>
            <a:r>
              <a:rPr lang="cs-CZ" dirty="0"/>
              <a:t>závazky z obchodních vztahů, </a:t>
            </a:r>
          </a:p>
          <a:p>
            <a:pPr marL="0" indent="0">
              <a:buNone/>
            </a:pPr>
            <a:r>
              <a:rPr lang="cs-CZ" dirty="0"/>
              <a:t>      včetně záloh</a:t>
            </a:r>
          </a:p>
          <a:p>
            <a:r>
              <a:rPr lang="cs-CZ" dirty="0"/>
              <a:t>závazky ke společníkům obchodní korporace</a:t>
            </a:r>
          </a:p>
          <a:p>
            <a:endParaRPr lang="cs-CZ" dirty="0"/>
          </a:p>
          <a:p>
            <a:r>
              <a:rPr lang="cs-CZ" dirty="0"/>
              <a:t>dlouhodobé směnky k úhradě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krátkodobé</a:t>
            </a:r>
          </a:p>
          <a:p>
            <a:pPr marL="0" indent="0">
              <a:buNone/>
            </a:pPr>
            <a:r>
              <a:rPr lang="cs-CZ" dirty="0"/>
              <a:t>            do 12 měsíců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související s provozním cyklem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závazky z obchodních vztahů k dodavatelům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nesouvisející s provozním cyklem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závazky k zaměstnancům a institucím sociálního zabezpečení a zdravotního pojištění, z titulu daní a k úvěrovým institucím (bankám)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902203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REZERVY</a:t>
            </a:r>
            <a:br>
              <a:rPr lang="cs-CZ" dirty="0"/>
            </a:br>
            <a:r>
              <a:rPr lang="cs-CZ" dirty="0"/>
              <a:t>samostatná část pasiv</a:t>
            </a:r>
          </a:p>
        </p:txBody>
      </p:sp>
      <p:pic>
        <p:nvPicPr>
          <p:cNvPr id="1026" name="Picture 2" descr="C:\Users\Pavla Povolná\Pictures\rezerva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916832"/>
            <a:ext cx="4752528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034099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REZERVY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Zadržená část zisku z důvodu možných ztrát či rizik souvisejících s podnikáním v budoucích obdobích.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Tvoří se zahrnutím do nákladů vždy za konkrétním účelem (minulou událostí/reálně očekávanou skutečností).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Charakteristickým znakem </a:t>
            </a:r>
            <a:r>
              <a:rPr lang="cs-CZ"/>
              <a:t>rezervy je</a:t>
            </a:r>
            <a:endParaRPr lang="cs-CZ" dirty="0"/>
          </a:p>
          <a:p>
            <a:r>
              <a:rPr lang="cs-CZ" dirty="0"/>
              <a:t> neurčité časové určení („neví se KDY TO přijde“)</a:t>
            </a:r>
          </a:p>
          <a:p>
            <a:r>
              <a:rPr lang="cs-CZ" dirty="0"/>
              <a:t> neurčitá výše (kvalifikovaný odhad)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872602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pohledávka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právo věřitele na plnění dlužníka</a:t>
            </a:r>
          </a:p>
        </p:txBody>
      </p:sp>
    </p:spTree>
    <p:extLst>
      <p:ext uri="{BB962C8B-B14F-4D97-AF65-F5344CB8AC3E}">
        <p14:creationId xmlns:p14="http://schemas.microsoft.com/office/powerpoint/2010/main" val="248061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328192"/>
          </a:xfrm>
        </p:spPr>
        <p:txBody>
          <a:bodyPr>
            <a:normAutofit fontScale="90000"/>
          </a:bodyPr>
          <a:lstStyle/>
          <a:p>
            <a:r>
              <a:rPr lang="cs-CZ" dirty="0"/>
              <a:t>CO je účelem založení podniku?</a:t>
            </a:r>
            <a:br>
              <a:rPr lang="cs-CZ" dirty="0"/>
            </a:br>
            <a:r>
              <a:rPr lang="cs-CZ" dirty="0"/>
              <a:t>(vazba na BP)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vykonávání činnosti, která má sloužit k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vytváření zisků</a:t>
            </a:r>
          </a:p>
          <a:p>
            <a:endParaRPr lang="cs-CZ" dirty="0"/>
          </a:p>
          <a:p>
            <a:r>
              <a:rPr lang="cs-CZ" dirty="0"/>
              <a:t>růstu podniku (jeho tržní hodnoty)</a:t>
            </a:r>
          </a:p>
        </p:txBody>
      </p:sp>
    </p:spTree>
    <p:extLst>
      <p:ext uri="{BB962C8B-B14F-4D97-AF65-F5344CB8AC3E}">
        <p14:creationId xmlns:p14="http://schemas.microsoft.com/office/powerpoint/2010/main" val="267669193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 cash-</a:t>
            </a:r>
            <a:r>
              <a:rPr lang="cs-CZ" dirty="0" err="1"/>
              <a:t>flow</a:t>
            </a:r>
            <a:r>
              <a:rPr lang="cs-CZ" dirty="0"/>
              <a:t>: sledování příjmů a výdajů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PŘÍJMY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reálné toky peněz za provedené činnosti firmy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VÝDAJE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peněžní úbytek aktiv</a:t>
            </a:r>
          </a:p>
        </p:txBody>
      </p:sp>
    </p:spTree>
    <p:extLst>
      <p:ext uri="{BB962C8B-B14F-4D97-AF65-F5344CB8AC3E}">
        <p14:creationId xmlns:p14="http://schemas.microsoft.com/office/powerpoint/2010/main" val="100261751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Výsledek hospodaření                                      sledování nákladů a výnosů (VZZ)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  </a:t>
            </a:r>
          </a:p>
          <a:p>
            <a:pPr marL="0" indent="0">
              <a:buNone/>
            </a:pPr>
            <a:r>
              <a:rPr lang="cs-CZ" dirty="0"/>
              <a:t>                 NÁKLAD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spotřeba nebo opotřebení majetku vyjádřená v peněžních jednotkách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dirty="0"/>
              <a:t>             </a:t>
            </a:r>
          </a:p>
          <a:p>
            <a:pPr marL="0" indent="0">
              <a:buNone/>
            </a:pPr>
            <a:r>
              <a:rPr lang="cs-CZ" dirty="0"/>
              <a:t>               strana MD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snižují se jimi aktiva a zvyšují závazky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VÝNOS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výkon vyjádřený v peněžních jednotkách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</a:t>
            </a:r>
          </a:p>
          <a:p>
            <a:pPr marL="0" indent="0">
              <a:buNone/>
            </a:pPr>
            <a:r>
              <a:rPr lang="cs-CZ" dirty="0"/>
              <a:t>                strana D</a:t>
            </a:r>
          </a:p>
        </p:txBody>
      </p:sp>
    </p:spTree>
    <p:extLst>
      <p:ext uri="{BB962C8B-B14F-4D97-AF65-F5344CB8AC3E}">
        <p14:creationId xmlns:p14="http://schemas.microsoft.com/office/powerpoint/2010/main" val="354526639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účtování nákladů a výnosů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nákladové účty: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spotřeba materiálu (501)</a:t>
            </a:r>
          </a:p>
          <a:p>
            <a:r>
              <a:rPr lang="cs-CZ" dirty="0"/>
              <a:t>cestovné (512)</a:t>
            </a:r>
          </a:p>
          <a:p>
            <a:r>
              <a:rPr lang="cs-CZ" dirty="0"/>
              <a:t>ostatní služby (518)</a:t>
            </a:r>
          </a:p>
          <a:p>
            <a:r>
              <a:rPr lang="cs-CZ" dirty="0"/>
              <a:t>mzdové náklady (521)</a:t>
            </a:r>
          </a:p>
          <a:p>
            <a:r>
              <a:rPr lang="cs-CZ" dirty="0"/>
              <a:t>manka a škody (549)</a:t>
            </a:r>
          </a:p>
          <a:p>
            <a:pPr marL="0" indent="0">
              <a:buNone/>
            </a:pP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výnosové účty: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tržby za vlastní výrobky (601)</a:t>
            </a:r>
          </a:p>
          <a:p>
            <a:r>
              <a:rPr lang="cs-CZ" dirty="0"/>
              <a:t>tržby z prodeje služeb (602)</a:t>
            </a:r>
          </a:p>
          <a:p>
            <a:r>
              <a:rPr lang="cs-CZ" dirty="0"/>
              <a:t>tržby za zboží (604)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079426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328192"/>
          </a:xfrm>
        </p:spPr>
        <p:txBody>
          <a:bodyPr>
            <a:normAutofit fontScale="90000"/>
          </a:bodyPr>
          <a:lstStyle/>
          <a:p>
            <a:r>
              <a:rPr lang="cs-CZ" dirty="0"/>
              <a:t>změny, které mohou vzniknout na výsledkových účtech</a:t>
            </a:r>
            <a:br>
              <a:rPr lang="cs-CZ" dirty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zvýšení aktiv a vznik výnosů</a:t>
            </a:r>
          </a:p>
          <a:p>
            <a:endParaRPr lang="cs-CZ" dirty="0"/>
          </a:p>
          <a:p>
            <a:r>
              <a:rPr lang="cs-CZ" dirty="0"/>
              <a:t>zvýšení pasiv a vznik nákladů</a:t>
            </a:r>
          </a:p>
          <a:p>
            <a:endParaRPr lang="cs-CZ" dirty="0"/>
          </a:p>
          <a:p>
            <a:r>
              <a:rPr lang="cs-CZ" dirty="0"/>
              <a:t>snížení aktiv a vznik nákladů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511433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   peněžní vyjádření opotřebení dlouhodobého majetku</a:t>
            </a:r>
          </a:p>
          <a:p>
            <a:pPr marL="0" indent="0">
              <a:buNone/>
            </a:pPr>
            <a:r>
              <a:rPr lang="cs-CZ" dirty="0"/>
              <a:t>   za určité časové období.</a:t>
            </a:r>
            <a:br>
              <a:rPr lang="cs-CZ" dirty="0"/>
            </a:br>
            <a:endParaRPr lang="cs-CZ" dirty="0"/>
          </a:p>
          <a:p>
            <a:r>
              <a:rPr lang="cs-CZ" dirty="0"/>
              <a:t>daňové (kvůli dani z příjmů) – podle tabulek</a:t>
            </a:r>
          </a:p>
          <a:p>
            <a:endParaRPr lang="cs-CZ" dirty="0"/>
          </a:p>
          <a:p>
            <a:r>
              <a:rPr lang="cs-CZ" dirty="0"/>
              <a:t>účetní – interní směrnice  (např. UZ 10 let)</a:t>
            </a:r>
          </a:p>
        </p:txBody>
      </p:sp>
    </p:spTree>
    <p:extLst>
      <p:ext uri="{BB962C8B-B14F-4D97-AF65-F5344CB8AC3E}">
        <p14:creationId xmlns:p14="http://schemas.microsoft.com/office/powerpoint/2010/main" val="393975797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Oprávky</a:t>
            </a:r>
            <a:r>
              <a:rPr lang="cs-CZ" dirty="0"/>
              <a:t> jsou souhrnem odpisů za celou dobu používání dlouhodobého majetku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/>
              <a:t>úprava historických hodnot (pořizovacích cen aktiv) aktiv</a:t>
            </a:r>
          </a:p>
        </p:txBody>
      </p:sp>
    </p:spTree>
    <p:extLst>
      <p:ext uri="{BB962C8B-B14F-4D97-AF65-F5344CB8AC3E}">
        <p14:creationId xmlns:p14="http://schemas.microsoft.com/office/powerpoint/2010/main" val="51455830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116632"/>
            <a:ext cx="8534400" cy="1368152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základní účetní doklady, související pojmy, jejich významy a souvislosti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                        </a:t>
            </a:r>
          </a:p>
          <a:p>
            <a:pPr marL="0" indent="0">
              <a:buNone/>
            </a:pPr>
            <a:r>
              <a:rPr lang="cs-CZ" dirty="0"/>
              <a:t>                                         ROZVAHA</a:t>
            </a:r>
          </a:p>
          <a:p>
            <a:pPr marL="0" indent="0">
              <a:buNone/>
            </a:pPr>
            <a:r>
              <a:rPr lang="cs-CZ" dirty="0"/>
              <a:t>                                  utříděný přehled</a:t>
            </a:r>
          </a:p>
          <a:p>
            <a:pPr marL="0" indent="0">
              <a:buNone/>
            </a:pPr>
            <a:r>
              <a:rPr lang="cs-CZ" dirty="0"/>
              <a:t>                      (statický pohled na strukturu) </a:t>
            </a:r>
          </a:p>
          <a:p>
            <a:pPr marL="0" indent="0">
              <a:buNone/>
            </a:pPr>
            <a:r>
              <a:rPr lang="cs-CZ" dirty="0"/>
              <a:t>                                     AKTIV a PASIV</a:t>
            </a:r>
          </a:p>
          <a:p>
            <a:r>
              <a:rPr lang="cs-CZ" dirty="0"/>
              <a:t>v určitém ocenění</a:t>
            </a:r>
          </a:p>
          <a:p>
            <a:endParaRPr lang="cs-CZ" dirty="0"/>
          </a:p>
          <a:p>
            <a:r>
              <a:rPr lang="cs-CZ" dirty="0"/>
              <a:t>v určitém okamžiku (zahájení, počátek, konec)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9138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Jak by bylo možné získat dynamický pohled na stav a strukturu AKTIV a PASIV?</a:t>
            </a:r>
          </a:p>
        </p:txBody>
      </p:sp>
    </p:spTree>
    <p:extLst>
      <p:ext uri="{BB962C8B-B14F-4D97-AF65-F5344CB8AC3E}">
        <p14:creationId xmlns:p14="http://schemas.microsoft.com/office/powerpoint/2010/main" val="174866934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podklady k sestavení rozvahy a výsledovky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dirty="0"/>
              <a:t>účetnictví</a:t>
            </a:r>
          </a:p>
          <a:p>
            <a:endParaRPr lang="cs-CZ" dirty="0"/>
          </a:p>
          <a:p>
            <a:r>
              <a:rPr lang="cs-CZ" dirty="0"/>
              <a:t>účtování na jednotlivé účty</a:t>
            </a:r>
          </a:p>
          <a:p>
            <a:endParaRPr lang="cs-CZ" dirty="0"/>
          </a:p>
          <a:p>
            <a:r>
              <a:rPr lang="cs-CZ" dirty="0"/>
              <a:t>účty jsou rozvahové (aktivní a pasivní) 3XX</a:t>
            </a:r>
          </a:p>
          <a:p>
            <a:endParaRPr lang="cs-CZ" dirty="0"/>
          </a:p>
          <a:p>
            <a:r>
              <a:rPr lang="cs-CZ" dirty="0"/>
              <a:t>výsledkové (nákladové: MD </a:t>
            </a:r>
            <a:r>
              <a:rPr lang="cs-CZ"/>
              <a:t>– 5XX </a:t>
            </a:r>
            <a:r>
              <a:rPr lang="cs-CZ" dirty="0"/>
              <a:t>a výnosové: D </a:t>
            </a:r>
            <a:r>
              <a:rPr lang="cs-CZ"/>
              <a:t>– 6XX)</a:t>
            </a:r>
            <a:endParaRPr lang="cs-CZ" dirty="0"/>
          </a:p>
          <a:p>
            <a:endParaRPr lang="cs-CZ" dirty="0"/>
          </a:p>
          <a:p>
            <a:r>
              <a:rPr lang="cs-CZ" dirty="0"/>
              <a:t>sestavení počáteční (vstupní) rozvahy</a:t>
            </a:r>
          </a:p>
        </p:txBody>
      </p:sp>
    </p:spTree>
    <p:extLst>
      <p:ext uri="{BB962C8B-B14F-4D97-AF65-F5344CB8AC3E}">
        <p14:creationId xmlns:p14="http://schemas.microsoft.com/office/powerpoint/2010/main" val="57196978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mezi výkazy</a:t>
            </a: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132856"/>
            <a:ext cx="4896544" cy="3024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1803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CO je hlavním cílem podnikání?</a:t>
            </a:r>
            <a:br>
              <a:rPr lang="cs-CZ" dirty="0"/>
            </a:br>
            <a:r>
              <a:rPr lang="cs-CZ" dirty="0"/>
              <a:t>PROČ finanční řízení?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MAXIMALIZACE HODNOTY PODNIKU  </a:t>
            </a:r>
          </a:p>
          <a:p>
            <a:pPr marL="0" indent="0">
              <a:buNone/>
            </a:pPr>
            <a:r>
              <a:rPr lang="cs-CZ" dirty="0"/>
              <a:t>                            (firmy) JAKO CELKU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ZISK je jen dílčí parametr, kterým oceňujeme hodnotu firmy jako celku.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HODNOTA do sebe zahrnuje více parametrů, než je „pouhý“ zisk.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940188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zkratek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844824"/>
            <a:ext cx="8503920" cy="4254224"/>
          </a:xfrm>
        </p:spPr>
        <p:txBody>
          <a:bodyPr/>
          <a:lstStyle/>
          <a:p>
            <a:r>
              <a:rPr lang="cs-CZ" dirty="0"/>
              <a:t>BEP – </a:t>
            </a:r>
            <a:r>
              <a:rPr lang="cs-CZ" dirty="0" err="1"/>
              <a:t>beak</a:t>
            </a:r>
            <a:r>
              <a:rPr lang="cs-CZ" dirty="0"/>
              <a:t> </a:t>
            </a:r>
            <a:r>
              <a:rPr lang="cs-CZ" dirty="0" err="1"/>
              <a:t>even</a:t>
            </a:r>
            <a:r>
              <a:rPr lang="cs-CZ" dirty="0"/>
              <a:t> point</a:t>
            </a:r>
          </a:p>
          <a:p>
            <a:r>
              <a:rPr lang="cs-CZ" dirty="0"/>
              <a:t>HV – hospodářský výsledek</a:t>
            </a:r>
          </a:p>
          <a:p>
            <a:r>
              <a:rPr lang="cs-CZ" dirty="0"/>
              <a:t>SW – software</a:t>
            </a:r>
          </a:p>
          <a:p>
            <a:r>
              <a:rPr lang="cs-CZ" dirty="0"/>
              <a:t>ÚJ – účetní jednotka</a:t>
            </a:r>
          </a:p>
          <a:p>
            <a:r>
              <a:rPr lang="cs-CZ" dirty="0"/>
              <a:t>VZZ – výkaz zisků a ztrát</a:t>
            </a:r>
          </a:p>
          <a:p>
            <a:r>
              <a:rPr lang="cs-CZ" dirty="0"/>
              <a:t>PH – přidaná hodnota</a:t>
            </a:r>
          </a:p>
          <a:p>
            <a:r>
              <a:rPr lang="cs-CZ" dirty="0"/>
              <a:t>MD – má dáti</a:t>
            </a:r>
          </a:p>
          <a:p>
            <a:r>
              <a:rPr lang="cs-CZ" dirty="0"/>
              <a:t>D - dal</a:t>
            </a:r>
          </a:p>
        </p:txBody>
      </p:sp>
    </p:spTree>
    <p:extLst>
      <p:ext uri="{BB962C8B-B14F-4D97-AF65-F5344CB8AC3E}">
        <p14:creationId xmlns:p14="http://schemas.microsoft.com/office/powerpoint/2010/main" val="294167562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 právní předpisy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zákon o daních z příjmů č. 586/1992 Sb.</a:t>
            </a:r>
          </a:p>
          <a:p>
            <a:r>
              <a:rPr lang="cs-CZ" dirty="0"/>
              <a:t>zákon o dani z přidané hodnoty č. 235/2004 Sb.</a:t>
            </a:r>
          </a:p>
          <a:p>
            <a:r>
              <a:rPr lang="cs-CZ" dirty="0"/>
              <a:t>zákon o účetnictví č. 563/1991 Sb.</a:t>
            </a:r>
          </a:p>
          <a:p>
            <a:r>
              <a:rPr lang="cs-CZ" dirty="0"/>
              <a:t>zákon č. 90/2012 Sb. o obchodních společnostech a družstvech (o obchodních korporacích)</a:t>
            </a:r>
          </a:p>
          <a:p>
            <a:r>
              <a:rPr lang="cs-CZ" dirty="0"/>
              <a:t>zákoník práce 262/2006 Sb.</a:t>
            </a:r>
          </a:p>
          <a:p>
            <a:r>
              <a:rPr lang="cs-CZ" dirty="0"/>
              <a:t>Občanský zákoník z č. 89/2012 Sb.</a:t>
            </a:r>
          </a:p>
          <a:p>
            <a:r>
              <a:rPr lang="cs-CZ" dirty="0"/>
              <a:t>zákon o veřejném zdravotním pojištění č. 48/1997 Sb.</a:t>
            </a:r>
          </a:p>
          <a:p>
            <a:r>
              <a:rPr lang="cs-CZ" dirty="0"/>
              <a:t>zákon č. 95/2004 Sb.</a:t>
            </a:r>
          </a:p>
          <a:p>
            <a:r>
              <a:rPr lang="cs-CZ" dirty="0"/>
              <a:t>zákon č. 96/2004 Sb.</a:t>
            </a:r>
          </a:p>
          <a:p>
            <a:r>
              <a:rPr lang="cs-CZ" dirty="0"/>
              <a:t>zákon č. 108/2006 Sb.</a:t>
            </a:r>
          </a:p>
        </p:txBody>
      </p:sp>
    </p:spTree>
    <p:extLst>
      <p:ext uri="{BB962C8B-B14F-4D97-AF65-F5344CB8AC3E}">
        <p14:creationId xmlns:p14="http://schemas.microsoft.com/office/powerpoint/2010/main" val="283498938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503920" cy="5328592"/>
          </a:xfrm>
        </p:spPr>
        <p:txBody>
          <a:bodyPr>
            <a:noAutofit/>
          </a:bodyPr>
          <a:lstStyle/>
          <a:p>
            <a:r>
              <a:rPr lang="cs-CZ" sz="1600" dirty="0"/>
              <a:t>DYSON, E.: „</a:t>
            </a:r>
            <a:r>
              <a:rPr lang="cs-CZ" sz="1600" dirty="0" err="1"/>
              <a:t>Release</a:t>
            </a:r>
            <a:r>
              <a:rPr lang="cs-CZ" sz="1600" dirty="0"/>
              <a:t> 2.1 – vize života v digitálním věku“, Management </a:t>
            </a:r>
            <a:r>
              <a:rPr lang="cs-CZ" sz="1600" dirty="0" err="1"/>
              <a:t>Press</a:t>
            </a:r>
            <a:r>
              <a:rPr lang="cs-CZ" sz="1600" dirty="0"/>
              <a:t>, Praha, 2001, ISBN 80-7261-030-9</a:t>
            </a:r>
          </a:p>
          <a:p>
            <a:endParaRPr lang="cs-CZ" sz="1600" dirty="0"/>
          </a:p>
          <a:p>
            <a:r>
              <a:rPr lang="cs-CZ" sz="1600" dirty="0"/>
              <a:t>GATES, B.: „Byznys rychlostí myšlenky, jak uspět v digitálním věku“,  Management </a:t>
            </a:r>
            <a:r>
              <a:rPr lang="cs-CZ" sz="1600" dirty="0" err="1"/>
              <a:t>Press</a:t>
            </a:r>
            <a:r>
              <a:rPr lang="cs-CZ" sz="1600" dirty="0"/>
              <a:t>, </a:t>
            </a:r>
            <a:r>
              <a:rPr lang="cs-CZ" sz="1600" dirty="0" err="1"/>
              <a:t>Ringier</a:t>
            </a:r>
            <a:r>
              <a:rPr lang="cs-CZ" sz="1600" dirty="0"/>
              <a:t> ČR, Praha, 1999, </a:t>
            </a:r>
          </a:p>
          <a:p>
            <a:pPr marL="0" indent="0">
              <a:buNone/>
            </a:pPr>
            <a:r>
              <a:rPr lang="cs-CZ" sz="1600" dirty="0"/>
              <a:t>           ISBN 80- 85943-97-2</a:t>
            </a:r>
          </a:p>
          <a:p>
            <a:pPr marL="0" indent="0">
              <a:buNone/>
            </a:pPr>
            <a:endParaRPr lang="cs-CZ" sz="1600" dirty="0"/>
          </a:p>
          <a:p>
            <a:r>
              <a:rPr lang="cs-CZ" sz="1600" dirty="0"/>
              <a:t>MACÍK, K., ZRALÝ, M. </a:t>
            </a:r>
            <a:r>
              <a:rPr lang="cs-CZ" sz="1600" i="1" dirty="0"/>
              <a:t>Moderní kalkulace nákladů (Sbírka příkladů). </a:t>
            </a:r>
            <a:r>
              <a:rPr lang="cs-CZ" sz="1600" dirty="0"/>
              <a:t>1. vydání.</a:t>
            </a:r>
          </a:p>
          <a:p>
            <a:pPr marL="0" indent="0">
              <a:buNone/>
            </a:pPr>
            <a:r>
              <a:rPr lang="cs-CZ" sz="1600" dirty="0"/>
              <a:t>         </a:t>
            </a:r>
            <a:r>
              <a:rPr lang="fi-FI" sz="1600" dirty="0"/>
              <a:t>Praha: ČVUT, 1996. 112 s. ISBN 80-01-01546-7</a:t>
            </a: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r>
              <a:rPr lang="en-US" sz="1600" dirty="0"/>
              <a:t>M</a:t>
            </a:r>
            <a:r>
              <a:rPr lang="cs-CZ" sz="1600" dirty="0"/>
              <a:t>ARTIN</a:t>
            </a:r>
            <a:r>
              <a:rPr lang="en-US" sz="1600" dirty="0"/>
              <a:t>, W.J.: „The Global Information Society“, </a:t>
            </a:r>
            <a:r>
              <a:rPr lang="en-US" sz="1600" dirty="0" err="1"/>
              <a:t>Aslib</a:t>
            </a:r>
            <a:r>
              <a:rPr lang="en-US" sz="1600" dirty="0"/>
              <a:t> Gower, England,</a:t>
            </a:r>
          </a:p>
          <a:p>
            <a:pPr marL="0" indent="0">
              <a:buNone/>
            </a:pPr>
            <a:r>
              <a:rPr lang="cs-CZ" sz="1600" dirty="0"/>
              <a:t>          1995, ISBN 0-566-0775-9</a:t>
            </a:r>
          </a:p>
          <a:p>
            <a:endParaRPr lang="cs-CZ" sz="1600" dirty="0"/>
          </a:p>
          <a:p>
            <a:r>
              <a:rPr lang="cs-CZ" sz="1600" dirty="0"/>
              <a:t>NOVÁK, M., FABER, J., KUFUDAKU, O.: „Neuronové sítě a informační systémy živých organismů“, </a:t>
            </a:r>
            <a:r>
              <a:rPr lang="cs-CZ" sz="1600" dirty="0" err="1"/>
              <a:t>Grada</a:t>
            </a:r>
            <a:r>
              <a:rPr lang="cs-CZ" sz="1600" dirty="0"/>
              <a:t>, a.s., Praha, 1993, ISBN 80-85424-95-9</a:t>
            </a:r>
          </a:p>
          <a:p>
            <a:endParaRPr lang="cs-CZ" sz="1600" dirty="0"/>
          </a:p>
          <a:p>
            <a:r>
              <a:rPr lang="cs-CZ" sz="1600" dirty="0"/>
              <a:t>NOVOTNÝ, P.: Účetnictví pro úplné začátečníky. Praha: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, 2020</a:t>
            </a:r>
          </a:p>
          <a:p>
            <a:pPr marL="0" indent="0">
              <a:buNone/>
            </a:pPr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71560850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628800"/>
            <a:ext cx="8503920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i-FI" sz="1600" dirty="0"/>
          </a:p>
          <a:p>
            <a:r>
              <a:rPr lang="cs-CZ" sz="1600" dirty="0"/>
              <a:t>PETEROVÁ, J., ŽÍDKOVÁ, D. </a:t>
            </a:r>
            <a:r>
              <a:rPr lang="cs-CZ" sz="1600" i="1" dirty="0"/>
              <a:t>Kalkulace nákladů a cen</a:t>
            </a:r>
            <a:r>
              <a:rPr lang="cs-CZ" sz="1600" dirty="0"/>
              <a:t>. 1. vydání. Praha: CREDIT,</a:t>
            </a:r>
          </a:p>
          <a:p>
            <a:pPr marL="0" indent="0">
              <a:buNone/>
            </a:pPr>
            <a:r>
              <a:rPr lang="cs-CZ" sz="1600" dirty="0"/>
              <a:t>      </a:t>
            </a:r>
            <a:r>
              <a:rPr lang="de-DE" sz="1600" dirty="0"/>
              <a:t>2002. 106 s. ISBN 80-213-0931-8</a:t>
            </a: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r>
              <a:rPr lang="cs-CZ" sz="1600" dirty="0"/>
              <a:t>PSTRUŽINA,  K.: „Svět poznávání“, Nakladatelství Olomouc, Olomouc,</a:t>
            </a:r>
          </a:p>
          <a:p>
            <a:pPr marL="0" indent="0">
              <a:buNone/>
            </a:pPr>
            <a:r>
              <a:rPr lang="cs-CZ" sz="1600" dirty="0"/>
              <a:t>          1998, ISBN 80-7182-074-1</a:t>
            </a:r>
          </a:p>
          <a:p>
            <a:pPr marL="0" indent="0">
              <a:buNone/>
            </a:pPr>
            <a:endParaRPr lang="cs-CZ" sz="1600" dirty="0"/>
          </a:p>
          <a:p>
            <a:r>
              <a:rPr lang="cs-CZ" sz="1600" dirty="0"/>
              <a:t> SCHOLLEOVÁ, H. Ekonomické a finanční řízení pro neekonomy. 3. vydání Praha: </a:t>
            </a:r>
          </a:p>
          <a:p>
            <a:pPr marL="0" indent="0">
              <a:buNone/>
            </a:pPr>
            <a:r>
              <a:rPr lang="cs-CZ" sz="1600" dirty="0"/>
              <a:t>      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, a.s., 2017. ISBN 978-80-271-970-2</a:t>
            </a:r>
          </a:p>
          <a:p>
            <a:pPr marL="0" indent="0">
              <a:buNone/>
            </a:pPr>
            <a:endParaRPr lang="cs-CZ" sz="1600" dirty="0"/>
          </a:p>
          <a:p>
            <a:r>
              <a:rPr lang="cs-CZ" sz="1600" dirty="0"/>
              <a:t> SCHOLLEOVÁ, H., ŠTAMFESTOVÁ, P. Finance podniku – Sbírka řešených příkladů a otázek. Praha: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, a.s., 2015. ISBN 978-80-247-9891-2</a:t>
            </a:r>
          </a:p>
          <a:p>
            <a:pPr marL="0" indent="0">
              <a:buNone/>
            </a:pPr>
            <a:endParaRPr lang="cs-CZ" sz="1600" dirty="0"/>
          </a:p>
          <a:p>
            <a:r>
              <a:rPr lang="cs-CZ" sz="1600" dirty="0"/>
              <a:t>SVĚTLÍK, J. </a:t>
            </a:r>
            <a:r>
              <a:rPr lang="cs-CZ" sz="1600" i="1" dirty="0"/>
              <a:t>Marketing – Cesta k trhu. </a:t>
            </a:r>
            <a:r>
              <a:rPr lang="cs-CZ" sz="1600" dirty="0"/>
              <a:t>1. vydání. Zlín: Copyright, 1994. 256 s.</a:t>
            </a:r>
          </a:p>
          <a:p>
            <a:pPr marL="0" indent="0">
              <a:buNone/>
            </a:pPr>
            <a:endParaRPr lang="cs-CZ" sz="1600" dirty="0"/>
          </a:p>
          <a:p>
            <a:endParaRPr lang="de-DE" sz="1600" dirty="0"/>
          </a:p>
          <a:p>
            <a:pPr marL="0" indent="0">
              <a:buNone/>
            </a:pPr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23015709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836712"/>
            <a:ext cx="850392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dirty="0"/>
          </a:p>
          <a:p>
            <a:endParaRPr lang="cs-CZ" sz="1700" dirty="0"/>
          </a:p>
          <a:p>
            <a:endParaRPr lang="cs-CZ" sz="1700" dirty="0"/>
          </a:p>
          <a:p>
            <a:r>
              <a:rPr lang="cs-CZ" sz="1800" dirty="0"/>
              <a:t>SYNEK, M. </a:t>
            </a:r>
            <a:r>
              <a:rPr lang="cs-CZ" sz="1800" i="1" dirty="0"/>
              <a:t>Ekonomika a řízení podniku : učební texty pro inženýrské studiu Podniková ekonomika</a:t>
            </a:r>
            <a:r>
              <a:rPr lang="cs-CZ" sz="1800" dirty="0"/>
              <a:t>. 1. vydání. </a:t>
            </a:r>
            <a:r>
              <a:rPr lang="cs-CZ" sz="1800" dirty="0" err="1"/>
              <a:t>Praha:VŠE</a:t>
            </a:r>
            <a:r>
              <a:rPr lang="cs-CZ" sz="1800" dirty="0"/>
              <a:t>, 1995. 446 s. ISBN 80-7079-496-8</a:t>
            </a:r>
          </a:p>
          <a:p>
            <a:pPr marL="0" indent="0">
              <a:buNone/>
            </a:pPr>
            <a:endParaRPr lang="cs-CZ" sz="1700" dirty="0"/>
          </a:p>
          <a:p>
            <a:r>
              <a:rPr lang="cs-CZ" sz="1700" dirty="0"/>
              <a:t>SYNEK, M. a kol. </a:t>
            </a:r>
            <a:r>
              <a:rPr lang="cs-CZ" sz="1700" i="1" dirty="0"/>
              <a:t>Podniková ekonomika. </a:t>
            </a:r>
            <a:r>
              <a:rPr lang="cs-CZ" sz="1700" dirty="0"/>
              <a:t>3. vydání. Praha: C. H. Beck, 2002. 479 </a:t>
            </a:r>
            <a:r>
              <a:rPr lang="cs-CZ" sz="1700" dirty="0" err="1"/>
              <a:t>sISBN</a:t>
            </a:r>
            <a:r>
              <a:rPr lang="cs-CZ" sz="1700" dirty="0"/>
              <a:t> 80-7179-736-7</a:t>
            </a:r>
          </a:p>
          <a:p>
            <a:endParaRPr lang="cs-CZ" sz="1700" dirty="0"/>
          </a:p>
          <a:p>
            <a:r>
              <a:rPr lang="cs-CZ" sz="1700" dirty="0"/>
              <a:t>SYNEK, M. </a:t>
            </a:r>
            <a:r>
              <a:rPr lang="cs-CZ" sz="1700" i="1" dirty="0"/>
              <a:t>Manažerská ekonomika. </a:t>
            </a:r>
            <a:r>
              <a:rPr lang="cs-CZ" sz="1700" dirty="0"/>
              <a:t>2. </a:t>
            </a:r>
            <a:r>
              <a:rPr lang="cs-CZ" sz="1700" dirty="0" err="1"/>
              <a:t>roz</a:t>
            </a:r>
            <a:r>
              <a:rPr lang="cs-CZ" sz="1700" dirty="0"/>
              <a:t>. a </a:t>
            </a:r>
            <a:r>
              <a:rPr lang="cs-CZ" sz="1700" dirty="0" err="1"/>
              <a:t>přep</a:t>
            </a:r>
            <a:r>
              <a:rPr lang="cs-CZ" sz="1700" dirty="0"/>
              <a:t>. vydání. Praha: </a:t>
            </a:r>
            <a:r>
              <a:rPr lang="cs-CZ" sz="1700" dirty="0" err="1"/>
              <a:t>Grada</a:t>
            </a:r>
            <a:r>
              <a:rPr lang="cs-CZ" sz="1700" dirty="0"/>
              <a:t> </a:t>
            </a:r>
            <a:r>
              <a:rPr lang="cs-CZ" sz="1700" dirty="0" err="1"/>
              <a:t>Publishing</a:t>
            </a:r>
            <a:r>
              <a:rPr lang="cs-CZ" sz="1700" dirty="0"/>
              <a:t>, </a:t>
            </a:r>
            <a:r>
              <a:rPr lang="de-DE" sz="1700" dirty="0"/>
              <a:t>2000. 480 s. ISBN 80-247-9069-6</a:t>
            </a:r>
            <a:endParaRPr lang="cs-CZ" sz="1700" dirty="0"/>
          </a:p>
          <a:p>
            <a:endParaRPr lang="cs-CZ" sz="1700" dirty="0"/>
          </a:p>
          <a:p>
            <a:r>
              <a:rPr lang="cs-CZ" sz="1700" dirty="0"/>
              <a:t>SWOBODA, P. </a:t>
            </a:r>
            <a:r>
              <a:rPr lang="cs-CZ" sz="1700" i="1" dirty="0"/>
              <a:t>Kalkulace nákladů a cenová politika v tržní ekonomice</a:t>
            </a:r>
            <a:r>
              <a:rPr lang="cs-CZ" sz="1700" dirty="0"/>
              <a:t>. 1. vydání. Praha: Linde, 1992. 95 s. ISBN 80-901210-2</a:t>
            </a:r>
          </a:p>
          <a:p>
            <a:pPr marL="0" indent="0">
              <a:buNone/>
            </a:pPr>
            <a:endParaRPr lang="cs-CZ" sz="1700" dirty="0"/>
          </a:p>
          <a:p>
            <a:r>
              <a:rPr lang="cs-CZ" sz="1700" dirty="0"/>
              <a:t>ŠLAPÁK, O.: „Totální elektronizace peněz“, časopis Bankovnictví, číslo 6-7 a 8 / 2003, </a:t>
            </a:r>
            <a:r>
              <a:rPr lang="cs-CZ" sz="1700" dirty="0" err="1"/>
              <a:t>Economia</a:t>
            </a:r>
            <a:r>
              <a:rPr lang="cs-CZ" sz="1700" dirty="0"/>
              <a:t>, a.s., 2003, ISSN 1212-4273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1190759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84784"/>
            <a:ext cx="8503920" cy="4680520"/>
          </a:xfrm>
        </p:spPr>
        <p:txBody>
          <a:bodyPr>
            <a:noAutofit/>
          </a:bodyPr>
          <a:lstStyle/>
          <a:p>
            <a:r>
              <a:rPr lang="cs-CZ" sz="1600" dirty="0"/>
              <a:t>TOMEK, J. </a:t>
            </a:r>
            <a:r>
              <a:rPr lang="cs-CZ" sz="1600" i="1" dirty="0"/>
              <a:t>Základy strategického marketingu</a:t>
            </a:r>
            <a:r>
              <a:rPr lang="cs-CZ" sz="1600" dirty="0"/>
              <a:t>. 2. vydání. Západočeská univerzita</a:t>
            </a:r>
          </a:p>
          <a:p>
            <a:pPr marL="0" indent="0">
              <a:buNone/>
            </a:pPr>
            <a:r>
              <a:rPr lang="cs-CZ" sz="1600" dirty="0"/>
              <a:t>           v Plzni, 2001. 155 s. ISBN 80-7082-821-8</a:t>
            </a:r>
          </a:p>
          <a:p>
            <a:endParaRPr lang="cs-CZ" sz="1600" dirty="0"/>
          </a:p>
          <a:p>
            <a:r>
              <a:rPr lang="cs-CZ" sz="1600" dirty="0"/>
              <a:t>TOMEK, G, VÁVROVÁ, V. </a:t>
            </a:r>
            <a:r>
              <a:rPr lang="cs-CZ" sz="1600" i="1" dirty="0"/>
              <a:t>Výrobek a jeho úspěch na trhu</a:t>
            </a:r>
            <a:r>
              <a:rPr lang="cs-CZ" sz="1600" dirty="0"/>
              <a:t>. 1. vydání. Praha: </a:t>
            </a:r>
            <a:r>
              <a:rPr lang="cs-CZ" sz="1600" dirty="0" err="1"/>
              <a:t>Grada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           </a:t>
            </a:r>
            <a:r>
              <a:rPr lang="en-US" sz="1600" dirty="0"/>
              <a:t>Publishing, 2001. 352 s. ISBN 80-247-0053-0</a:t>
            </a:r>
            <a:endParaRPr lang="cs-CZ" sz="1600" dirty="0"/>
          </a:p>
          <a:p>
            <a:endParaRPr lang="cs-CZ" sz="1600" dirty="0"/>
          </a:p>
          <a:p>
            <a:r>
              <a:rPr lang="cs-CZ" sz="1600" dirty="0"/>
              <a:t>TRUNEČEK, J.: „Management v informační společnosti“, VŠE, Praha,</a:t>
            </a:r>
          </a:p>
          <a:p>
            <a:pPr marL="0" indent="0">
              <a:buNone/>
            </a:pPr>
            <a:r>
              <a:rPr lang="cs-CZ" sz="1600" dirty="0"/>
              <a:t>           1997, ISBN 80-7079-201-9</a:t>
            </a:r>
          </a:p>
          <a:p>
            <a:endParaRPr lang="cs-CZ" sz="1600" dirty="0"/>
          </a:p>
          <a:p>
            <a:r>
              <a:rPr lang="cs-CZ" sz="1600" dirty="0"/>
              <a:t>TRUNEČEK, J.: „Systémy podnikového řízení ve společnosti znalostí“, </a:t>
            </a:r>
            <a:r>
              <a:rPr lang="fi-FI" sz="1600" dirty="0"/>
              <a:t>VŠE, Praha, 1999, ISBN 80-7079-083-0</a:t>
            </a: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r>
              <a:rPr lang="cs-CZ" sz="1600" dirty="0"/>
              <a:t>VODÁČEK, L., ROSICKÝ, A.: „Informační management, pojetí, poslání a </a:t>
            </a:r>
            <a:r>
              <a:rPr lang="en-US" sz="1600" dirty="0" err="1"/>
              <a:t>aplikace</a:t>
            </a:r>
            <a:r>
              <a:rPr lang="en-US" sz="1600" dirty="0"/>
              <a:t>“, Management Press, Praha, 1997, ISBN 80-85943-35-2</a:t>
            </a:r>
          </a:p>
          <a:p>
            <a:endParaRPr lang="cs-CZ" sz="1600" dirty="0"/>
          </a:p>
          <a:p>
            <a:r>
              <a:rPr lang="cs-CZ" sz="1600" dirty="0"/>
              <a:t> VODÁČEK, L., VODÁČKOVÁ, O.: „Management, teorie a praxe v informační společnosti“, management </a:t>
            </a:r>
            <a:r>
              <a:rPr lang="cs-CZ" sz="1600" dirty="0" err="1"/>
              <a:t>Press</a:t>
            </a:r>
            <a:r>
              <a:rPr lang="cs-CZ" sz="1600" dirty="0"/>
              <a:t>, Praha, 1999, ISBN 80-85943-94</a:t>
            </a:r>
            <a:endParaRPr lang="cs-CZ" sz="1600" b="1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511622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HODNOTA?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340768"/>
            <a:ext cx="8503920" cy="4758280"/>
          </a:xfrm>
        </p:spPr>
        <p:txBody>
          <a:bodyPr>
            <a:normAutofit fontScale="77500" lnSpcReduction="2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</a:t>
            </a:r>
            <a:r>
              <a:rPr lang="cs-CZ" sz="3600" dirty="0" err="1"/>
              <a:t>Beauty</a:t>
            </a:r>
            <a:r>
              <a:rPr lang="cs-CZ" sz="3600" dirty="0"/>
              <a:t> (</a:t>
            </a:r>
            <a:r>
              <a:rPr lang="cs-CZ" sz="3600" dirty="0" err="1"/>
              <a:t>value</a:t>
            </a:r>
            <a:r>
              <a:rPr lang="cs-CZ" sz="3600" dirty="0"/>
              <a:t>) </a:t>
            </a:r>
            <a:r>
              <a:rPr lang="cs-CZ" sz="3600" dirty="0" err="1"/>
              <a:t>is</a:t>
            </a:r>
            <a:r>
              <a:rPr lang="cs-CZ" sz="3600" dirty="0"/>
              <a:t> in </a:t>
            </a:r>
            <a:r>
              <a:rPr lang="cs-CZ" sz="3600" dirty="0" err="1"/>
              <a:t>the</a:t>
            </a:r>
            <a:r>
              <a:rPr lang="cs-CZ" sz="3600" dirty="0"/>
              <a:t> </a:t>
            </a:r>
            <a:r>
              <a:rPr lang="cs-CZ" sz="3600" dirty="0" err="1"/>
              <a:t>eye</a:t>
            </a:r>
            <a:r>
              <a:rPr lang="cs-CZ" sz="3600" dirty="0"/>
              <a:t> </a:t>
            </a:r>
            <a:r>
              <a:rPr lang="cs-CZ" sz="3600" dirty="0" err="1"/>
              <a:t>of</a:t>
            </a:r>
            <a:r>
              <a:rPr lang="cs-CZ" sz="3600" dirty="0"/>
              <a:t> </a:t>
            </a:r>
            <a:r>
              <a:rPr lang="cs-CZ" sz="3600" dirty="0" err="1"/>
              <a:t>the</a:t>
            </a:r>
            <a:r>
              <a:rPr lang="cs-CZ" sz="3600" dirty="0"/>
              <a:t> </a:t>
            </a:r>
            <a:r>
              <a:rPr lang="cs-CZ" sz="3600" dirty="0" err="1"/>
              <a:t>beholder</a:t>
            </a:r>
            <a:endParaRPr lang="cs-CZ" sz="3600" dirty="0"/>
          </a:p>
          <a:p>
            <a:pPr marL="0" indent="0">
              <a:buNone/>
            </a:pPr>
            <a:r>
              <a:rPr lang="cs-CZ" dirty="0"/>
              <a:t>            (subjektivní význam, který má statek pro jednotlivce)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Ekonomická hodnota</a:t>
            </a:r>
          </a:p>
          <a:p>
            <a:pPr marL="0" indent="0">
              <a:buNone/>
            </a:pPr>
            <a:r>
              <a:rPr lang="cs-CZ" dirty="0"/>
              <a:t>maximální částka, kterou je ekonomický aktér schopen nebo ochoten zaplatit za zboží či službu.</a:t>
            </a:r>
          </a:p>
          <a:p>
            <a:pPr marL="0" indent="0">
              <a:buNone/>
            </a:pPr>
            <a:r>
              <a:rPr lang="cs-CZ" dirty="0"/>
              <a:t>(může být vyšší než tržní cena)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Tržní hodnota</a:t>
            </a:r>
          </a:p>
          <a:p>
            <a:pPr marL="0" indent="0">
              <a:buNone/>
            </a:pPr>
            <a:r>
              <a:rPr lang="cs-CZ" dirty="0"/>
              <a:t>minimální částka, kterou spotřebitel zaplatí za službu nebo zboží.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Spotřebitelský přebytek=rozdíl mezi hodnotou a tržní cenou</a:t>
            </a:r>
          </a:p>
        </p:txBody>
      </p:sp>
    </p:spTree>
    <p:extLst>
      <p:ext uri="{BB962C8B-B14F-4D97-AF65-F5344CB8AC3E}">
        <p14:creationId xmlns:p14="http://schemas.microsoft.com/office/powerpoint/2010/main" val="41931340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10404</TotalTime>
  <Words>4270</Words>
  <Application>Microsoft Office PowerPoint</Application>
  <PresentationFormat>Předvádění na obrazovce (4:3)</PresentationFormat>
  <Paragraphs>773</Paragraphs>
  <Slides>85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85</vt:i4>
      </vt:variant>
    </vt:vector>
  </HeadingPairs>
  <TitlesOfParts>
    <vt:vector size="91" baseType="lpstr">
      <vt:lpstr>Arial</vt:lpstr>
      <vt:lpstr>Calibri</vt:lpstr>
      <vt:lpstr>Georgia</vt:lpstr>
      <vt:lpstr>Wingdings</vt:lpstr>
      <vt:lpstr>Wingdings 2</vt:lpstr>
      <vt:lpstr>Administrativní</vt:lpstr>
      <vt:lpstr>Finanční řízení a Business plán I.</vt:lpstr>
      <vt:lpstr>plán (distanční) výuky a plnění cílů předmětu</vt:lpstr>
      <vt:lpstr>plán (distanční) výuky a plnění cílů předmětu</vt:lpstr>
      <vt:lpstr>22.10. plán dne</vt:lpstr>
      <vt:lpstr>podrobný plán dne</vt:lpstr>
      <vt:lpstr>nebojte se a zůstaňte!</vt:lpstr>
      <vt:lpstr>CO je účelem založení podniku? (vazba na BP) </vt:lpstr>
      <vt:lpstr>CO je hlavním cílem podnikání? PROČ finanční řízení?</vt:lpstr>
      <vt:lpstr>CO JE HODNOTA?</vt:lpstr>
      <vt:lpstr>HODNOTA –významy pojmu v ekonomii</vt:lpstr>
      <vt:lpstr>HODNOTA –významy pojmu v ekonomii</vt:lpstr>
      <vt:lpstr>možnosti zvýšení EVA</vt:lpstr>
      <vt:lpstr>M. Zelený: blog.aktualne.centrum.cz/blogy/milan-zeleny.php</vt:lpstr>
      <vt:lpstr>inženýrské/sociální vnímání přidané hodnoty</vt:lpstr>
      <vt:lpstr>Jak zvýšit hodnotu podniku?</vt:lpstr>
      <vt:lpstr>Tržní hodnota (market value)</vt:lpstr>
      <vt:lpstr>Tržní kapitalizace</vt:lpstr>
      <vt:lpstr>JAK CÍLE (maximalizace hodnoty podniku) DOSÍCI?</vt:lpstr>
      <vt:lpstr>INFORMACE  jako klíčový moment podnikání</vt:lpstr>
      <vt:lpstr>INFORMACE</vt:lpstr>
      <vt:lpstr>Informace pro další (po)krok:Business plán</vt:lpstr>
      <vt:lpstr>SEMIOTIKA (obor zabývající se znakovými systémy) a INFORMACE</vt:lpstr>
      <vt:lpstr>EKONOMICKÉ VYUŽITÍ</vt:lpstr>
      <vt:lpstr>pragmatická relevance a emotivní podtext (využití v „propagandě“)</vt:lpstr>
      <vt:lpstr>znalosti (jako podmínka) -  P. Drucker</vt:lpstr>
      <vt:lpstr>znalosti (jako následek): R.M. Hayes</vt:lpstr>
      <vt:lpstr>znalosti - O. Šlapák</vt:lpstr>
      <vt:lpstr>znalosti</vt:lpstr>
      <vt:lpstr>proč fy vedou účetnictví?</vt:lpstr>
      <vt:lpstr>účetnictví</vt:lpstr>
      <vt:lpstr> ÚČETNÍ JEDNOTKA příprava na BP – účetní souvislosti</vt:lpstr>
      <vt:lpstr>vedení účetnictví účetní jednotka - příklad</vt:lpstr>
      <vt:lpstr>vedení účetnictví kategorie účetních jednotek - příklad</vt:lpstr>
      <vt:lpstr>INFORMACE v ÚČETNICTVÍ                              požadavky na obsah (kvalita)</vt:lpstr>
      <vt:lpstr>CO je ÚČETNICTVÍ?</vt:lpstr>
      <vt:lpstr>CO je předmětem účetnictví?</vt:lpstr>
      <vt:lpstr>Účetní zásady</vt:lpstr>
      <vt:lpstr>Akruální princip</vt:lpstr>
      <vt:lpstr>role účetnictví v podniku</vt:lpstr>
      <vt:lpstr> role účetnictví v podniku</vt:lpstr>
      <vt:lpstr>význam účetnictví</vt:lpstr>
      <vt:lpstr>další funkce účetnictví</vt:lpstr>
      <vt:lpstr>fáze/hlavní prvky účetního systému</vt:lpstr>
      <vt:lpstr>KDO jsou UŽIVATELÉ účetních informací?  Vztah k BP</vt:lpstr>
      <vt:lpstr>KDO jsou UŽIVATELÉ účetních informací?  Vztah k BP</vt:lpstr>
      <vt:lpstr>   charakteristické znaky účetních informací </vt:lpstr>
      <vt:lpstr>nadřazená zásada</vt:lpstr>
      <vt:lpstr>Výstupy účetnictví nezbytnou přílohou daňového přiznání</vt:lpstr>
      <vt:lpstr>účetní závěrka</vt:lpstr>
      <vt:lpstr>účetní závěrka (§18) z. 563/1991 Sb.</vt:lpstr>
      <vt:lpstr>účetní uzávěrka – povinné údaje</vt:lpstr>
      <vt:lpstr>pojmy, termíny a jejich vztahy</vt:lpstr>
      <vt:lpstr>pojmy, termíny a jejich vztahy</vt:lpstr>
      <vt:lpstr>majetek</vt:lpstr>
      <vt:lpstr>majetek účetní jednotky a jeho krytí,  účetní kategorie</vt:lpstr>
      <vt:lpstr>členění majetku dle formy a původu  podklad pro ROZVAHU</vt:lpstr>
      <vt:lpstr>členění majetku dle formy a původu  podklad pro ROZVAHU</vt:lpstr>
      <vt:lpstr>majetek fy</vt:lpstr>
      <vt:lpstr>složky majetku (aktiv) dle formy a funkce STÁLÁ AKTIVA (dlouhodobý majetek)</vt:lpstr>
      <vt:lpstr>složky majetku (aktiv) dle formy a funkce: OBĚŽNÁ AKTIVA (oběžný majetek)</vt:lpstr>
      <vt:lpstr>zdroje krytí majetku (aktiv) dle formy a funkce VLASTNÍ KAPITÁL</vt:lpstr>
      <vt:lpstr> složky VLASTNÍHO KAPITÁLU</vt:lpstr>
      <vt:lpstr>CIZÍ KAPITÁL (zdroje)</vt:lpstr>
      <vt:lpstr>závazek</vt:lpstr>
      <vt:lpstr>ZÁVAZKY</vt:lpstr>
      <vt:lpstr>ZÁVAZKY (podle doby splatnosti)</vt:lpstr>
      <vt:lpstr>REZERVY samostatná část pasiv</vt:lpstr>
      <vt:lpstr>REZERVY</vt:lpstr>
      <vt:lpstr>pohledávka</vt:lpstr>
      <vt:lpstr> cash-flow: sledování příjmů a výdajů</vt:lpstr>
      <vt:lpstr>Výsledek hospodaření                                      sledování nákladů a výnosů (VZZ)</vt:lpstr>
      <vt:lpstr>účtování nákladů a výnosů</vt:lpstr>
      <vt:lpstr>změny, které mohou vzniknout na výsledkových účtech </vt:lpstr>
      <vt:lpstr>odpisy</vt:lpstr>
      <vt:lpstr>oprávky</vt:lpstr>
      <vt:lpstr>          základní účetní doklady, související pojmy, jejich významy a souvislosti </vt:lpstr>
      <vt:lpstr>Otázka</vt:lpstr>
      <vt:lpstr>podklady k sestavení rozvahy a výsledovky</vt:lpstr>
      <vt:lpstr>vztahy mezi výkazy</vt:lpstr>
      <vt:lpstr>Seznam zkratek</vt:lpstr>
      <vt:lpstr>   právní předpisy</vt:lpstr>
      <vt:lpstr>doporučená literatura</vt:lpstr>
      <vt:lpstr>doporučená literatura</vt:lpstr>
      <vt:lpstr>doporučená literatura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Pavla Povolná</dc:creator>
  <cp:lastModifiedBy>Pavla Povolná</cp:lastModifiedBy>
  <cp:revision>228</cp:revision>
  <dcterms:created xsi:type="dcterms:W3CDTF">2019-11-18T19:16:10Z</dcterms:created>
  <dcterms:modified xsi:type="dcterms:W3CDTF">2020-10-22T09:00:00Z</dcterms:modified>
</cp:coreProperties>
</file>