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77" r:id="rId4"/>
    <p:sldId id="257" r:id="rId5"/>
    <p:sldId id="258" r:id="rId6"/>
    <p:sldId id="261" r:id="rId7"/>
    <p:sldId id="270" r:id="rId8"/>
    <p:sldId id="262" r:id="rId9"/>
    <p:sldId id="271" r:id="rId10"/>
    <p:sldId id="278" r:id="rId11"/>
    <p:sldId id="272" r:id="rId12"/>
    <p:sldId id="275" r:id="rId13"/>
    <p:sldId id="259" r:id="rId14"/>
    <p:sldId id="276" r:id="rId15"/>
    <p:sldId id="264" r:id="rId16"/>
    <p:sldId id="273" r:id="rId17"/>
    <p:sldId id="267" r:id="rId18"/>
    <p:sldId id="269" r:id="rId19"/>
    <p:sldId id="27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čulinka Kratochvílová" initials="K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D2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>
        <p:scale>
          <a:sx n="79" d="100"/>
          <a:sy n="79" d="100"/>
        </p:scale>
        <p:origin x="-89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8C0EA-D2B2-4FEF-AFCB-5789A64D2389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BD88E-CA05-441D-BC25-DF513F12F5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7594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45FD-8DBB-4886-8BF6-2E5654F7F773}" type="datetimeFigureOut">
              <a:rPr lang="cs-CZ" smtClean="0"/>
              <a:t>04.01.2021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BDAB-59FF-4CF5-9988-A1A6DE2EBE0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2323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Např. projekty a přednášky – Práva neslyšících, Energie v domácnosti, Kurz fotografování a grafického zpracování fotografií…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65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Cílem je větší informovanost</a:t>
            </a:r>
            <a:r>
              <a:rPr lang="cs-CZ" baseline="0" dirty="0" smtClean="0"/>
              <a:t> veřejnosti o problematice neslyšících.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76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74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72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Numismatika – medaile za</a:t>
            </a:r>
            <a:r>
              <a:rPr lang="cs-CZ" baseline="0" dirty="0" smtClean="0"/>
              <a:t> zásluhy v zemědělství </a:t>
            </a:r>
          </a:p>
          <a:p>
            <a:r>
              <a:rPr lang="cs-CZ" baseline="0" dirty="0" smtClean="0"/>
              <a:t>Samozřejmě důvodů pro vznik jednotné organizace bylo více (ještě před únorem 1948) – nesourodost spolků, hašteření, nespolupráce vedla k dělení před první i druhou světovou válkou na spolky české a německé (dokonce vznikl i židovský spolek hluchoněmých v Praze)</a:t>
            </a:r>
          </a:p>
          <a:p>
            <a:r>
              <a:rPr lang="cs-CZ" dirty="0" smtClean="0"/>
              <a:t>Ještě v r. 1947 vnik </a:t>
            </a:r>
            <a:r>
              <a:rPr lang="cs-CZ" b="1" dirty="0" smtClean="0"/>
              <a:t>Ústřední svaz</a:t>
            </a:r>
            <a:r>
              <a:rPr lang="cs-CZ" b="1" baseline="0" dirty="0" smtClean="0"/>
              <a:t> neslyšících </a:t>
            </a:r>
            <a:r>
              <a:rPr lang="cs-CZ" baseline="0" dirty="0" smtClean="0"/>
              <a:t>– Bubla, Bažil, Zeman u Beneše – cílem sjednotit spolky neslyšících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11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Prvním předsedou organizace byl tělesně postižený T. J. Auředníček</a:t>
            </a:r>
          </a:p>
          <a:p>
            <a:r>
              <a:rPr lang="cs-CZ" sz="1200" dirty="0" smtClean="0"/>
              <a:t>Byl ale po pár letech nahrazen straníkem KSČ R. Tylem, jehož hlavním cílem nebylo dbát na potřeby členů organizace, ale sběr odpadových surovin a osidlování pohraničí tělesně postiženými</a:t>
            </a:r>
          </a:p>
          <a:p>
            <a:r>
              <a:rPr lang="cs-CZ" dirty="0" smtClean="0"/>
              <a:t>- Přesvědčení členů do</a:t>
            </a:r>
            <a:r>
              <a:rPr lang="cs-CZ" baseline="0" dirty="0" smtClean="0"/>
              <a:t> tvořivé práce pro všechny, budovatelský charakter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05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Na první fotce je Ing. Luděk </a:t>
            </a:r>
            <a:r>
              <a:rPr lang="cs-CZ" baseline="0" dirty="0" err="1" smtClean="0"/>
              <a:t>Lauremann</a:t>
            </a:r>
            <a:r>
              <a:rPr lang="cs-CZ" baseline="0" dirty="0" smtClean="0"/>
              <a:t> – první předseda svazu</a:t>
            </a:r>
          </a:p>
          <a:p>
            <a:r>
              <a:rPr lang="cs-CZ" baseline="0" dirty="0" smtClean="0"/>
              <a:t>Milada Smutná – zvolena prezidentkou svazu v letech 1994 a 1999</a:t>
            </a:r>
          </a:p>
          <a:p>
            <a:endParaRPr lang="cs-CZ" baseline="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63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Centrum sociálních služeb je určené nyní hlavně pro seniory, s neslyšícími už to nemá nic společného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92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25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28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Původní návrh</a:t>
            </a:r>
            <a:r>
              <a:rPr lang="cs-CZ" baseline="0" dirty="0" smtClean="0"/>
              <a:t> </a:t>
            </a:r>
            <a:r>
              <a:rPr lang="cs-CZ" dirty="0" smtClean="0"/>
              <a:t>k tomuto bezplatnému/proplácenému</a:t>
            </a:r>
            <a:r>
              <a:rPr lang="cs-CZ" baseline="0" dirty="0" smtClean="0"/>
              <a:t> tlumočení měl původně ASNEP (organizace sdružující veškeré spolky), v r. 2002 proto založila CZTN, které MPSV finančně podpořilo</a:t>
            </a:r>
          </a:p>
          <a:p>
            <a:r>
              <a:rPr lang="cs-CZ" baseline="0" dirty="0" smtClean="0"/>
              <a:t>V r. 2017 převzal řízení CZTN Svaz NN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BDAB-59FF-4CF5-9988-A1A6DE2EBE0C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29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089B-A495-4766-93B5-F12BDB9C7A93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81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27A-BFEB-49D4-9FDE-022255C8862E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20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651B-994B-4E6D-9000-E1DB17B8E2B2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15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B001-D7B1-4DC9-8FA3-E7376DCDD380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32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978E-2D7B-40A8-B3C7-7738CA99485C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41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3BF-7833-44C7-B981-33D219ECD506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3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E991-EE57-484B-89FE-8444B0A087E2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9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6CCB-B4B4-4BC3-8780-CD38787A8158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1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3310-E9F8-43FB-A98C-501F8D4DE540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68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AA5-5310-4FDD-BE37-FCD10751228D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5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31C-A44D-407C-AEDF-DEE8B1D2F171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35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6E0A-5C06-414D-B929-D08F50286008}" type="datetime1">
              <a:rPr lang="cs-CZ" smtClean="0"/>
              <a:t>04.01.2021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SNN - Kratochvílová Kateřina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2998-76FE-4B1C-8C89-50088606FC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17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ncr.cz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6984776" cy="1470025"/>
          </a:xfrm>
        </p:spPr>
        <p:txBody>
          <a:bodyPr>
            <a:normAutofit fontScale="90000"/>
          </a:bodyPr>
          <a:lstStyle/>
          <a:p>
            <a:r>
              <a:rPr lang="cs-CZ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Svaz neslyšících a nedoslýchavých </a:t>
            </a:r>
            <a:r>
              <a:rPr lang="cs-CZ" sz="4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 v ČR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roce 1990</a:t>
            </a:r>
            <a:endParaRPr lang="cs-CZ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Kateřina Kratochvílová, 1. roč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4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cs-CZ" dirty="0" smtClean="0"/>
              <a:t>Důležitý milník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 roku 2004 </a:t>
            </a:r>
            <a:r>
              <a:rPr lang="cs-CZ" b="1" dirty="0" smtClean="0"/>
              <a:t>byl Svaz řízen centrálně</a:t>
            </a:r>
            <a:r>
              <a:rPr lang="cs-CZ" dirty="0" smtClean="0"/>
              <a:t>, veškeré finance, které mu byly dávány z MZ, přerozděloval mezi jednotlivá střediska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r. 2004 se </a:t>
            </a:r>
            <a:r>
              <a:rPr lang="cs-CZ" b="1" dirty="0"/>
              <a:t>změnily stanovy </a:t>
            </a:r>
            <a:r>
              <a:rPr lang="cs-CZ" dirty="0"/>
              <a:t>Svazu + vydán </a:t>
            </a:r>
            <a:r>
              <a:rPr lang="cs-CZ" b="1" dirty="0"/>
              <a:t>zákon o sociálních službách </a:t>
            </a:r>
            <a:r>
              <a:rPr lang="cs-CZ" dirty="0"/>
              <a:t>- začala</a:t>
            </a:r>
            <a:r>
              <a:rPr lang="cs-CZ" b="1" dirty="0"/>
              <a:t> vznikat Poradenská centra a Rehabilitační centra pro neslyšící</a:t>
            </a:r>
            <a:r>
              <a:rPr lang="cs-CZ" dirty="0"/>
              <a:t>, vše jako </a:t>
            </a:r>
            <a:r>
              <a:rPr lang="cs-CZ" b="1" dirty="0"/>
              <a:t>samostatné </a:t>
            </a:r>
            <a:r>
              <a:rPr lang="cs-CZ" b="1" dirty="0" smtClean="0"/>
              <a:t>jednotky, </a:t>
            </a:r>
            <a:r>
              <a:rPr lang="cs-CZ" dirty="0" smtClean="0"/>
              <a:t>které jsou financovány z fondů EU</a:t>
            </a:r>
            <a:endParaRPr lang="cs-CZ" b="1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10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509120"/>
            <a:ext cx="276118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5544616" cy="1143000"/>
          </a:xfrm>
        </p:spPr>
        <p:txBody>
          <a:bodyPr/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SNN 2010 – současnost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038600" cy="4525963"/>
          </a:xfrm>
        </p:spPr>
        <p:txBody>
          <a:bodyPr/>
          <a:lstStyle/>
          <a:p>
            <a:r>
              <a:rPr lang="cs-CZ" dirty="0" smtClean="0"/>
              <a:t>55 </a:t>
            </a:r>
            <a:r>
              <a:rPr lang="cs-CZ" dirty="0"/>
              <a:t>pobočných </a:t>
            </a:r>
            <a:r>
              <a:rPr lang="cs-CZ" dirty="0" smtClean="0"/>
              <a:t>spolků</a:t>
            </a:r>
            <a:r>
              <a:rPr lang="cs-CZ" dirty="0"/>
              <a:t> </a:t>
            </a:r>
            <a:r>
              <a:rPr lang="cs-CZ" dirty="0" smtClean="0"/>
              <a:t>po celé ČR, z toho jsou 4 krajské organizace:</a:t>
            </a:r>
          </a:p>
          <a:p>
            <a:pPr lvl="1"/>
            <a:r>
              <a:rPr lang="cs-CZ" dirty="0" smtClean="0"/>
              <a:t>Vysočina</a:t>
            </a:r>
          </a:p>
          <a:p>
            <a:pPr lvl="1"/>
            <a:r>
              <a:rPr lang="cs-CZ" dirty="0" smtClean="0"/>
              <a:t>Středočeský kraj</a:t>
            </a:r>
          </a:p>
          <a:p>
            <a:pPr lvl="1"/>
            <a:r>
              <a:rPr lang="cs-CZ" dirty="0" smtClean="0"/>
              <a:t>Olomoucký kraj</a:t>
            </a:r>
          </a:p>
          <a:p>
            <a:pPr lvl="1"/>
            <a:r>
              <a:rPr lang="cs-CZ" dirty="0" smtClean="0"/>
              <a:t>Ústecký kraj</a:t>
            </a:r>
          </a:p>
          <a:p>
            <a:r>
              <a:rPr lang="cs-CZ" dirty="0" smtClean="0"/>
              <a:t>Pod SNN spadá i </a:t>
            </a:r>
            <a:r>
              <a:rPr lang="cs-CZ" b="1" dirty="0" smtClean="0"/>
              <a:t>Pražský spolek neslyšících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42D23"/>
                </a:solidFill>
              </a:rPr>
              <a:t>SNN - Kratochvílová Kateřina</a:t>
            </a:r>
            <a:endParaRPr lang="cs-CZ" dirty="0">
              <a:solidFill>
                <a:srgbClr val="242D23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rgbClr val="242D23"/>
                </a:solidFill>
              </a:rPr>
              <a:t>11</a:t>
            </a:fld>
            <a:endParaRPr lang="cs-CZ" dirty="0">
              <a:solidFill>
                <a:srgbClr val="242D23"/>
              </a:solidFill>
            </a:endParaRPr>
          </a:p>
        </p:txBody>
      </p:sp>
      <p:pic>
        <p:nvPicPr>
          <p:cNvPr id="9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" t="2258" r="4492" b="3248"/>
          <a:stretch/>
        </p:blipFill>
        <p:spPr>
          <a:xfrm>
            <a:off x="5364088" y="2348880"/>
            <a:ext cx="2339662" cy="2745176"/>
          </a:xfrm>
        </p:spPr>
      </p:pic>
    </p:spTree>
    <p:extLst>
      <p:ext uri="{BB962C8B-B14F-4D97-AF65-F5344CB8AC3E}">
        <p14:creationId xmlns:p14="http://schemas.microsoft.com/office/powerpoint/2010/main" val="11583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Půjčovna kompenzačních pomůcek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1628800"/>
            <a:ext cx="4038600" cy="4525963"/>
          </a:xfrm>
        </p:spPr>
        <p:txBody>
          <a:bodyPr/>
          <a:lstStyle/>
          <a:p>
            <a:r>
              <a:rPr lang="cs-CZ" dirty="0"/>
              <a:t>Bezplatná půjčovna sluchadel a kompenzačních pomůcek - od r. 2010 projekt </a:t>
            </a:r>
            <a:r>
              <a:rPr lang="cs-CZ" b="1" dirty="0"/>
              <a:t>„Vybavení půjčoven pomůckami pro osoby se sluchovým postižením“ </a:t>
            </a:r>
            <a:r>
              <a:rPr lang="cs-CZ" dirty="0" smtClean="0"/>
              <a:t>(</a:t>
            </a:r>
            <a:r>
              <a:rPr lang="cs-CZ" dirty="0"/>
              <a:t>dotace EU) 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12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93" y="2276872"/>
            <a:ext cx="2790030" cy="5580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2304256" cy="6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zprostředkování tlumočníků pro neslyšící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0" y="1772817"/>
            <a:ext cx="4038600" cy="2736304"/>
          </a:xfrm>
        </p:spPr>
        <p:txBody>
          <a:bodyPr>
            <a:normAutofit fontScale="92500"/>
          </a:bodyPr>
          <a:lstStyle/>
          <a:p>
            <a:pPr lvl="1"/>
            <a:r>
              <a:rPr lang="cs-CZ" sz="2600" dirty="0" smtClean="0"/>
              <a:t>Nabízí simultánní přepis</a:t>
            </a:r>
          </a:p>
          <a:p>
            <a:pPr lvl="1"/>
            <a:r>
              <a:rPr lang="cs-CZ" sz="2600" dirty="0" smtClean="0"/>
              <a:t>Taktilní tlumočení (pro hluchoslepé)</a:t>
            </a:r>
          </a:p>
          <a:p>
            <a:pPr lvl="1"/>
            <a:r>
              <a:rPr lang="cs-CZ" sz="2600" dirty="0" smtClean="0"/>
              <a:t>Artikulační tlumočení (vizualizace mluvené češtiny)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034" y="1700808"/>
            <a:ext cx="4248472" cy="1944216"/>
          </a:xfrm>
        </p:spPr>
        <p:txBody>
          <a:bodyPr>
            <a:normAutofit fontScale="92500"/>
          </a:bodyPr>
          <a:lstStyle/>
          <a:p>
            <a:r>
              <a:rPr lang="cs-CZ" sz="3000" dirty="0"/>
              <a:t>kromě tlumočení z/do českého znakového jazyka také tlumočí do/ze znakované češtiny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13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380" r="81483" b="68182"/>
          <a:stretch/>
        </p:blipFill>
        <p:spPr bwMode="auto">
          <a:xfrm>
            <a:off x="1115616" y="3770229"/>
            <a:ext cx="1675821" cy="210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tisková mluvčí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r. 2018 se jí stala </a:t>
            </a:r>
            <a:r>
              <a:rPr lang="cs-CZ" b="1" dirty="0" smtClean="0"/>
              <a:t>Veronika </a:t>
            </a:r>
            <a:r>
              <a:rPr lang="cs-CZ" b="1" dirty="0" err="1" smtClean="0"/>
              <a:t>Cézová</a:t>
            </a:r>
            <a:endParaRPr lang="cs-CZ" b="1" dirty="0" smtClean="0"/>
          </a:p>
          <a:p>
            <a:r>
              <a:rPr lang="cs-CZ" dirty="0" smtClean="0"/>
              <a:t>Stalo se tak </a:t>
            </a:r>
            <a:r>
              <a:rPr lang="cs-CZ" b="1" dirty="0" smtClean="0"/>
              <a:t>poprvé</a:t>
            </a:r>
            <a:r>
              <a:rPr lang="cs-CZ" dirty="0" smtClean="0"/>
              <a:t> od vzniku SNN v r. 1990, a po 150 letech od vzniku Pražského spolku neslyšících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Také šéfredaktorka časopisu </a:t>
            </a:r>
            <a:r>
              <a:rPr lang="cs-CZ" b="1" dirty="0" smtClean="0"/>
              <a:t>Jsem jedno ucho</a:t>
            </a:r>
            <a:endParaRPr lang="cs-CZ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42D23"/>
                </a:solidFill>
              </a:rPr>
              <a:t>SNN - Kratochvílová Kateřina</a:t>
            </a:r>
            <a:endParaRPr lang="cs-CZ" dirty="0">
              <a:solidFill>
                <a:srgbClr val="242D23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rgbClr val="242D23"/>
                </a:solidFill>
              </a:rPr>
              <a:t>14</a:t>
            </a:fld>
            <a:endParaRPr lang="cs-CZ" dirty="0">
              <a:solidFill>
                <a:srgbClr val="242D23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9" r="7322" b="43651"/>
          <a:stretch/>
        </p:blipFill>
        <p:spPr>
          <a:xfrm>
            <a:off x="5148064" y="3156258"/>
            <a:ext cx="2223826" cy="24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časopisu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59" y="1484784"/>
            <a:ext cx="3960441" cy="4896544"/>
          </a:xfrm>
        </p:spPr>
        <p:txBody>
          <a:bodyPr>
            <a:normAutofit/>
          </a:bodyPr>
          <a:lstStyle/>
          <a:p>
            <a:r>
              <a:rPr lang="cs-CZ" dirty="0" smtClean="0"/>
              <a:t>Časopis </a:t>
            </a:r>
            <a:r>
              <a:rPr lang="cs-CZ" b="1" dirty="0" smtClean="0"/>
              <a:t>Jsem jedno ucho</a:t>
            </a:r>
          </a:p>
          <a:p>
            <a:r>
              <a:rPr lang="cs-CZ" dirty="0" smtClean="0"/>
              <a:t>Vypráví zajímavé </a:t>
            </a:r>
            <a:r>
              <a:rPr lang="cs-CZ" b="1" dirty="0" smtClean="0"/>
              <a:t>příběhy neslyšících a ze života neslyšících</a:t>
            </a:r>
          </a:p>
          <a:p>
            <a:r>
              <a:rPr lang="cs-CZ" dirty="0" smtClean="0"/>
              <a:t>Projekt novinářky V. Cézové k </a:t>
            </a:r>
            <a:r>
              <a:rPr lang="cs-CZ" b="1" dirty="0" smtClean="0"/>
              <a:t>150. výročí vzniku Pražského spolku neslyšících </a:t>
            </a:r>
            <a:r>
              <a:rPr lang="cs-CZ" dirty="0" smtClean="0"/>
              <a:t>(který spadá pod SNN)</a:t>
            </a:r>
          </a:p>
          <a:p>
            <a:endParaRPr lang="cs-CZ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15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70454"/>
            <a:ext cx="3125801" cy="3798821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2315398" cy="2376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03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612560" cy="640507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147248" cy="1143000"/>
          </a:xfrm>
        </p:spPr>
        <p:txBody>
          <a:bodyPr/>
          <a:lstStyle/>
          <a:p>
            <a:pPr algn="l"/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projekty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504" y="5661248"/>
            <a:ext cx="7848872" cy="592907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letní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tábor pro děti se SP (od 2017)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42D23"/>
                </a:solidFill>
              </a:rPr>
              <a:t>SNN - Kratochvílová Kateřina</a:t>
            </a:r>
            <a:endParaRPr lang="cs-CZ" dirty="0">
              <a:solidFill>
                <a:srgbClr val="242D23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rgbClr val="242D23"/>
                </a:solidFill>
              </a:rPr>
              <a:t>16</a:t>
            </a:fld>
            <a:endParaRPr lang="cs-CZ" dirty="0">
              <a:solidFill>
                <a:srgbClr val="24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" y="9128"/>
            <a:ext cx="5184576" cy="733247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038600" cy="4525963"/>
          </a:xfrm>
        </p:spPr>
        <p:txBody>
          <a:bodyPr/>
          <a:lstStyle/>
          <a:p>
            <a:r>
              <a:rPr lang="cs-CZ" dirty="0" smtClean="0"/>
              <a:t>Pořádání </a:t>
            </a:r>
            <a:r>
              <a:rPr lang="cs-CZ" b="1" dirty="0" smtClean="0"/>
              <a:t>divadelních představení s tlumočením do ČZJ a simultánním přepisem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42D23"/>
                </a:solidFill>
              </a:rPr>
              <a:t>SNN - Kratochvílová Kateřina</a:t>
            </a:r>
            <a:endParaRPr lang="cs-CZ" dirty="0">
              <a:solidFill>
                <a:srgbClr val="242D23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rgbClr val="242D23"/>
                </a:solidFill>
              </a:rPr>
              <a:t>17</a:t>
            </a:fld>
            <a:endParaRPr lang="cs-CZ" dirty="0">
              <a:solidFill>
                <a:srgbClr val="24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rgbClr val="242D2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265" y="0"/>
            <a:ext cx="9916801" cy="645333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5796"/>
            <a:ext cx="8229600" cy="95436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Kauza „Domov neslyšících v Brně“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18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820472" cy="583264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Domov hluchoněmých, v ulici Vodova 35, byl postaven v letech 1920 - 1925 v Brně, připadal tamnímu spolku neslyšících</a:t>
            </a: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příchodem komunismu byl Domov znárodněn</a:t>
            </a:r>
          </a:p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r. 1990 Jaroslav Paur, tehdejší předseda Svazu invalidů, pak předal bezplatně brněnský dům Svazu sluchově postižených v Praze</a:t>
            </a:r>
          </a:p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Brněnský spolek neslyšících si z finančních důvodů nemohl dovolit objekt spravovat, přesto se brněnští od té doby cítí oklamáni (objevují se tvrzení, ve kterých prý mají brněnští odepřen přístup do budovy – tato tvrzení byla označena SNN za pomlouvačnou kampaň Unie neslyšících Brno, později řešeno právní cestou)</a:t>
            </a:r>
          </a:p>
          <a:p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3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8352928" cy="45259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cs-CZ" sz="2400" i="1" dirty="0"/>
              <a:t>Svaz neslyšících a nedoslýchavých osob v ČR, z. s.</a:t>
            </a:r>
            <a:r>
              <a:rPr lang="cs-CZ" sz="2400" dirty="0"/>
              <a:t> [online]. [cit. </a:t>
            </a:r>
            <a:r>
              <a:rPr lang="cs-CZ" sz="2400" dirty="0" smtClean="0"/>
              <a:t>2021-01-02]. </a:t>
            </a:r>
            <a:r>
              <a:rPr lang="cs-CZ" sz="2400" dirty="0"/>
              <a:t>Dostupné z: </a:t>
            </a:r>
            <a:r>
              <a:rPr lang="cs-CZ" sz="2400" dirty="0">
                <a:hlinkClick r:id="rId2"/>
              </a:rPr>
              <a:t>https</a:t>
            </a:r>
            <a:r>
              <a:rPr lang="cs-CZ" sz="2400" dirty="0" smtClean="0">
                <a:hlinkClick r:id="rId2"/>
              </a:rPr>
              <a:t>://</a:t>
            </a:r>
            <a:r>
              <a:rPr lang="cs-CZ" sz="2400" dirty="0">
                <a:hlinkClick r:id="rId2"/>
              </a:rPr>
              <a:t>www.snncr.cz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>
              <a:spcAft>
                <a:spcPts val="800"/>
              </a:spcAft>
            </a:pPr>
            <a:r>
              <a:rPr lang="cs-CZ" sz="2400" dirty="0"/>
              <a:t>HRUBÝ, Jaroslav. Renesance spolkové činnosti od roku 1990. </a:t>
            </a:r>
            <a:r>
              <a:rPr lang="cs-CZ" sz="2400" i="1" dirty="0"/>
              <a:t>Velký ilustrovaný průvodce neslyšících a nedoslýchavých po jejich vlastním osudu</a:t>
            </a:r>
            <a:r>
              <a:rPr lang="cs-CZ" sz="2400" dirty="0"/>
              <a:t>. Praha: Federace rodičů a přátel sluchově postižených, </a:t>
            </a:r>
            <a:r>
              <a:rPr lang="cs-CZ" sz="2400" dirty="0" smtClean="0"/>
              <a:t>1997, s. 154 - 159. </a:t>
            </a:r>
            <a:r>
              <a:rPr lang="cs-CZ" sz="2400" dirty="0"/>
              <a:t>ISBN 80-7216-006-0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Materiály a prezentace z hodin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SNN - Kratochvílová Kateřina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1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4" y="188640"/>
            <a:ext cx="9144000" cy="62007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688"/>
            <a:ext cx="8229600" cy="1124949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informace</a:t>
            </a:r>
            <a:endParaRPr lang="cs-CZ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557424" y="1238026"/>
            <a:ext cx="4038600" cy="4525963"/>
          </a:xfr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>
            <a:noAutofit/>
          </a:bodyPr>
          <a:lstStyle/>
          <a:p>
            <a:r>
              <a:rPr lang="cs-CZ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největší nezisková organizace v ČR pracující se sluchově postiženými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716016" y="1172749"/>
            <a:ext cx="4038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služby</a:t>
            </a:r>
          </a:p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dravotní a pracovní rehabilitace</a:t>
            </a:r>
          </a:p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ájí práva a potřeby sluchově postižených občanů</a:t>
            </a:r>
          </a:p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poradenství</a:t>
            </a:r>
          </a:p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lumočnické služby</a:t>
            </a:r>
          </a:p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ekvalifikace pro tlumočníky</a:t>
            </a:r>
          </a:p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Kurzy, aktivity, vzdělávací přednášky pro SP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42D23"/>
                </a:solidFill>
              </a:rPr>
              <a:t>SNN - Kratochvílová Kateřina</a:t>
            </a:r>
            <a:endParaRPr lang="cs-CZ" dirty="0">
              <a:solidFill>
                <a:srgbClr val="242D23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2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2191052" cy="25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8640"/>
            <a:ext cx="9324528" cy="6170248"/>
          </a:xfr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informace</a:t>
            </a:r>
            <a:endParaRPr lang="cs-CZ" sz="4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aktuálním hlavním sídlem je Praha 8 (Karlínské nám., 12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Nynější ředitelkou je Šárka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Prokopiusová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rgbClr val="242D23"/>
                </a:solidFill>
              </a:rPr>
              <a:t>SNN - Kratochvílová Kateřina</a:t>
            </a:r>
            <a:endParaRPr lang="cs-CZ" dirty="0">
              <a:solidFill>
                <a:srgbClr val="242D23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rgbClr val="242D23"/>
                </a:solidFill>
              </a:rPr>
              <a:t>3</a:t>
            </a:fld>
            <a:endParaRPr lang="cs-CZ" dirty="0">
              <a:solidFill>
                <a:srgbClr val="242D23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2160240" cy="20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48" y="4655400"/>
            <a:ext cx="1440160" cy="1456342"/>
          </a:xfrm>
          <a:prstGeom prst="ellipse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390128"/>
            <a:ext cx="4104456" cy="4525963"/>
          </a:xfrm>
        </p:spPr>
        <p:txBody>
          <a:bodyPr/>
          <a:lstStyle/>
          <a:p>
            <a:r>
              <a:rPr lang="cs-CZ" dirty="0" smtClean="0"/>
              <a:t>Po </a:t>
            </a:r>
            <a:r>
              <a:rPr lang="cs-CZ" b="1" dirty="0" smtClean="0"/>
              <a:t>únoru 1948 </a:t>
            </a:r>
            <a:r>
              <a:rPr lang="cs-CZ" dirty="0" smtClean="0"/>
              <a:t>zanikly veškeré spolky, </a:t>
            </a:r>
            <a:r>
              <a:rPr lang="cs-CZ" b="1" dirty="0" smtClean="0"/>
              <a:t>nahradila je jedna společná organizace, zastřešující lidi s tělesným postižením </a:t>
            </a:r>
            <a:r>
              <a:rPr lang="cs-CZ" dirty="0" smtClean="0"/>
              <a:t>(tzn. i nevidomé a neslyšící) – tou byla </a:t>
            </a:r>
            <a:r>
              <a:rPr lang="cs-CZ" b="1" dirty="0" smtClean="0"/>
              <a:t>ÚJI</a:t>
            </a:r>
            <a:r>
              <a:rPr lang="cs-CZ" dirty="0" smtClean="0"/>
              <a:t>, předchůdce dnešního </a:t>
            </a:r>
            <a:r>
              <a:rPr lang="cs-CZ" b="1" dirty="0" smtClean="0"/>
              <a:t>SNN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pPr/>
              <a:t>4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35408" y="1219081"/>
            <a:ext cx="4219793" cy="55172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Hlavním důvodem </a:t>
            </a:r>
            <a:r>
              <a:rPr lang="cs-CZ" sz="2800" b="1" dirty="0" smtClean="0"/>
              <a:t>zániku spolků</a:t>
            </a:r>
            <a:r>
              <a:rPr lang="cs-CZ" sz="2800" dirty="0" smtClean="0"/>
              <a:t> byla </a:t>
            </a:r>
            <a:r>
              <a:rPr lang="cs-CZ" sz="2800" b="1" dirty="0" smtClean="0"/>
              <a:t>obava KSČ z jakékoli spolkové činnost</a:t>
            </a:r>
            <a:r>
              <a:rPr lang="cs-CZ" sz="2800" dirty="0" smtClean="0"/>
              <a:t>i, obava o jiné, než jednotné smýšlení (50. léta – doba soudních procesů s rozsudky smrti, atd. …)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99592" y="449640"/>
            <a:ext cx="1969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9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ÚJI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3898776" cy="4709119"/>
          </a:xfrm>
        </p:spPr>
        <p:txBody>
          <a:bodyPr>
            <a:noAutofit/>
          </a:bodyPr>
          <a:lstStyle/>
          <a:p>
            <a:r>
              <a:rPr lang="cs-CZ" dirty="0" smtClean="0"/>
              <a:t>V roce 1949 vzniká </a:t>
            </a:r>
            <a:r>
              <a:rPr lang="cs-CZ" b="1" dirty="0" smtClean="0"/>
              <a:t>Ústřední jednota invalidů </a:t>
            </a:r>
            <a:r>
              <a:rPr lang="cs-CZ" dirty="0" smtClean="0"/>
              <a:t>(později přejmenována jako Svaz československých invalidů - 1952)</a:t>
            </a:r>
          </a:p>
          <a:p>
            <a:r>
              <a:rPr lang="cs-CZ" dirty="0" smtClean="0"/>
              <a:t>jednotná organizace slučující veškeré spolky zdravotně postižených (tzn. i nevidomých a neslyšících)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>
            <a:noAutofit/>
          </a:bodyPr>
          <a:lstStyle/>
          <a:p>
            <a:r>
              <a:rPr lang="cs-CZ" dirty="0" smtClean="0"/>
              <a:t>Do ÚJI bylo tehdy sloučeno více jak 30 spolků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5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52" y="3212976"/>
            <a:ext cx="2468676" cy="25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7616" b="15330"/>
          <a:stretch/>
        </p:blipFill>
        <p:spPr>
          <a:xfrm>
            <a:off x="6280712" y="3342133"/>
            <a:ext cx="2578608" cy="2702085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4762872" cy="1143000"/>
          </a:xfrm>
        </p:spPr>
        <p:txBody>
          <a:bodyPr/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Spolková renesance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402832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v r. 1990 (červen - zákon o svobodném sdružování) s rozvojem demokracie </a:t>
            </a:r>
            <a:r>
              <a:rPr lang="cs-CZ" b="1" dirty="0" smtClean="0"/>
              <a:t>vzniká spousta spolků vyčleněním </a:t>
            </a:r>
            <a:r>
              <a:rPr lang="cs-CZ" dirty="0" smtClean="0"/>
              <a:t>z členské základny ÚJI</a:t>
            </a:r>
          </a:p>
          <a:p>
            <a:r>
              <a:rPr lang="cs-CZ" dirty="0" smtClean="0"/>
              <a:t>8. 5. 1990 - </a:t>
            </a:r>
            <a:r>
              <a:rPr lang="cs-CZ" b="1" dirty="0" smtClean="0"/>
              <a:t>Svaz sluchově postižených </a:t>
            </a:r>
            <a:r>
              <a:rPr lang="cs-CZ" dirty="0" smtClean="0"/>
              <a:t>v ČR</a:t>
            </a:r>
            <a:endParaRPr lang="cs-CZ" b="1" dirty="0" smtClean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 b="14250"/>
          <a:stretch/>
        </p:blipFill>
        <p:spPr>
          <a:xfrm>
            <a:off x="6334360" y="620688"/>
            <a:ext cx="2232247" cy="2166065"/>
          </a:xfrm>
          <a:prstGeom prst="ellipse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6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 r="6276" b="13641"/>
          <a:stretch/>
        </p:blipFill>
        <p:spPr>
          <a:xfrm>
            <a:off x="4680568" y="1916832"/>
            <a:ext cx="2508882" cy="25603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02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904656" cy="1143000"/>
          </a:xfrm>
        </p:spPr>
        <p:txBody>
          <a:bodyPr/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SNN v letech 1990 - 2000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 roce 1994 přejmenován na </a:t>
            </a:r>
            <a:r>
              <a:rPr lang="cs-CZ" b="1" dirty="0"/>
              <a:t>Svaz neslyšících a nedoslýchavých </a:t>
            </a:r>
            <a:r>
              <a:rPr lang="cs-CZ" dirty="0"/>
              <a:t>v </a:t>
            </a:r>
            <a:r>
              <a:rPr lang="cs-CZ" dirty="0" smtClean="0"/>
              <a:t>ČR</a:t>
            </a:r>
          </a:p>
          <a:p>
            <a:r>
              <a:rPr lang="cs-CZ" dirty="0" smtClean="0"/>
              <a:t>Na dalším sjezdu představitelů SNN </a:t>
            </a:r>
            <a:r>
              <a:rPr lang="cs-CZ" b="1" dirty="0" smtClean="0"/>
              <a:t>(v r. 1999) se jen potvrdilo pokračování spolku </a:t>
            </a:r>
            <a:endParaRPr lang="cs-CZ" b="1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1998355" cy="2172814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242D23"/>
                </a:solidFill>
              </a:rPr>
              <a:t>SNN - Kratochvílová Kateřina</a:t>
            </a:r>
            <a:endParaRPr lang="cs-CZ" dirty="0">
              <a:solidFill>
                <a:srgbClr val="242D23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rgbClr val="242D23"/>
                </a:solidFill>
              </a:rPr>
              <a:t>7</a:t>
            </a:fld>
            <a:endParaRPr lang="cs-CZ" dirty="0">
              <a:solidFill>
                <a:srgbClr val="242D23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20" y="3501008"/>
            <a:ext cx="2024066" cy="22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8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433048" cy="638794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3772" y="188640"/>
            <a:ext cx="8748464" cy="22322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r. 1996 otevřel Svaz stacionář pro neslyšící a nedoslýchavé sídlící na P-5, Na </a:t>
            </a:r>
            <a:r>
              <a:rPr lang="cs-CZ" dirty="0" err="1" smtClean="0"/>
              <a:t>Neklance</a:t>
            </a:r>
            <a:r>
              <a:rPr lang="cs-CZ" dirty="0" smtClean="0"/>
              <a:t> 15</a:t>
            </a:r>
          </a:p>
          <a:p>
            <a:r>
              <a:rPr lang="cs-CZ" dirty="0"/>
              <a:t>t</a:t>
            </a:r>
            <a:r>
              <a:rPr lang="cs-CZ" dirty="0" smtClean="0"/>
              <a:t>aké to bylo sídlo Pražského spolku neslyšících (spadá pod SNN), než se přesunul do Darwinovy ulice v Modřanech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14025" y="2393478"/>
            <a:ext cx="6264697" cy="1008112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Nyní v domu (od r. 2002) Na Neklance sídlí Centrum sociální a ošetřovatelské pomoci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44793" r="32064" b="14809"/>
          <a:stretch/>
        </p:blipFill>
        <p:spPr bwMode="auto">
          <a:xfrm>
            <a:off x="-108520" y="4005064"/>
            <a:ext cx="3453051" cy="238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40041666\Desktop\2018-02-25\023.jpg"/>
          <p:cNvPicPr>
            <a:picLocks noGrp="1"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b="6179"/>
          <a:stretch/>
        </p:blipFill>
        <p:spPr bwMode="auto">
          <a:xfrm>
            <a:off x="5813518" y="3375286"/>
            <a:ext cx="3511010" cy="2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96135" y="5805093"/>
            <a:ext cx="296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Stacionář Svazu neslyšících a nedoslýchavých, r. 1996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5904656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SNN v letech 2000 - 2010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576" y="1712238"/>
            <a:ext cx="4038600" cy="4525963"/>
          </a:xfrm>
        </p:spPr>
        <p:txBody>
          <a:bodyPr/>
          <a:lstStyle/>
          <a:p>
            <a:r>
              <a:rPr lang="cs-CZ" dirty="0"/>
              <a:t>Na obou celostátních sjezdech v r. 2004 a 2008 byl zvolen předsedou </a:t>
            </a:r>
            <a:r>
              <a:rPr lang="cs-CZ" b="1" dirty="0"/>
              <a:t>Jaroslav </a:t>
            </a:r>
            <a:r>
              <a:rPr lang="cs-CZ" b="1" dirty="0" smtClean="0"/>
              <a:t>Paur, </a:t>
            </a:r>
            <a:r>
              <a:rPr lang="cs-CZ" dirty="0" smtClean="0"/>
              <a:t>který byl posledním předsedou Svazu invalidů (později ke kauze domu ve Vodově ulici v Brně)</a:t>
            </a:r>
            <a:endParaRPr lang="cs-CZ" b="1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SNN - Kratochvílová Kateřina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2998-76FE-4B1C-8C89-50088606FC78}" type="slidenum">
              <a:rPr lang="cs-CZ" smtClean="0">
                <a:solidFill>
                  <a:schemeClr val="tx1"/>
                </a:solidFill>
              </a:rPr>
              <a:t>9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712239"/>
            <a:ext cx="2016224" cy="23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1058</Words>
  <Application>Microsoft Office PowerPoint</Application>
  <PresentationFormat>Předvádění na obrazovce (4:3)</PresentationFormat>
  <Paragraphs>131</Paragraphs>
  <Slides>19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Svaz neslyšících a nedoslýchavých osob v ČR po roce 1990</vt:lpstr>
      <vt:lpstr>Obecné informace</vt:lpstr>
      <vt:lpstr>Obecné informace</vt:lpstr>
      <vt:lpstr>Prezentace aplikace PowerPoint</vt:lpstr>
      <vt:lpstr>Vznik ÚJI</vt:lpstr>
      <vt:lpstr>Spolková renesance</vt:lpstr>
      <vt:lpstr>SNN v letech 1990 - 2000</vt:lpstr>
      <vt:lpstr>Prezentace aplikace PowerPoint</vt:lpstr>
      <vt:lpstr>SNN v letech 2000 - 2010</vt:lpstr>
      <vt:lpstr>Důležitý milník</vt:lpstr>
      <vt:lpstr>SNN 2010 – současnost </vt:lpstr>
      <vt:lpstr>Půjčovna kompenzačních pomůcek </vt:lpstr>
      <vt:lpstr>Centrum zprostředkování tlumočníků pro neslyšící</vt:lpstr>
      <vt:lpstr>První tisková mluvčí</vt:lpstr>
      <vt:lpstr>Vznik časopisu</vt:lpstr>
      <vt:lpstr>Další projekty</vt:lpstr>
      <vt:lpstr>Prezentace aplikace PowerPoint</vt:lpstr>
      <vt:lpstr>Kauza „Domov neslyšících v Brně“</vt:lpstr>
      <vt:lpstr>Zdroje: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Svaz neslyšících a nedoslýchavých osob ČR po roce 1990</dc:title>
  <dc:creator>Kačulinka Kratochvílová</dc:creator>
  <cp:lastModifiedBy>admin</cp:lastModifiedBy>
  <cp:revision>142</cp:revision>
  <dcterms:created xsi:type="dcterms:W3CDTF">2020-12-27T11:29:52Z</dcterms:created>
  <dcterms:modified xsi:type="dcterms:W3CDTF">2021-01-04T11:31:48Z</dcterms:modified>
</cp:coreProperties>
</file>