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92" r:id="rId3"/>
    <p:sldId id="293" r:id="rId4"/>
    <p:sldId id="294" r:id="rId5"/>
    <p:sldId id="295" r:id="rId6"/>
    <p:sldId id="305" r:id="rId7"/>
    <p:sldId id="296" r:id="rId8"/>
    <p:sldId id="297" r:id="rId9"/>
    <p:sldId id="298" r:id="rId10"/>
    <p:sldId id="299" r:id="rId11"/>
    <p:sldId id="304" r:id="rId12"/>
    <p:sldId id="306" r:id="rId13"/>
    <p:sldId id="303" r:id="rId14"/>
    <p:sldId id="307" r:id="rId15"/>
    <p:sldId id="335" r:id="rId16"/>
    <p:sldId id="308" r:id="rId17"/>
    <p:sldId id="324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3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0-10-27T12:33:50.543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act:action type="add" startTime="107084">
    <iact:property name="dataType"/>
    <iact:actionData xml:id="d0">
      <inkml:trace xmlns:inkml="http://www.w3.org/2003/InkML" xml:id="stk0" contextRef="#ctx0" brushRef="#br0">15525 16616 0,'0'-26'301,"0"1"-298,0-1 5,-26 1-1,26 0 1,0-1 6,-25 1 2,25 0-9,-25-1 7,25 1-5,-26-1-2,26 1 1,-25 0 21,25-1-21,-25 1 8,25 0-3,0-1 2,0 1 1,0 0 14,0-1-23,-26 1 1,26-1 15,0 1-10,-25 0 25,25-1-22,0 1 7,0 0-9,0-1 1,0 1 8,0 0-9,0-1 9,0 1-8,0-1 8,0 1-16,0 0 1,0-1 15,0 1-16,0 0 1,0-26-2,0 26 3,0-1-1,0 1 7,0-1-8,0-24 0,0 24 2,0 1 6,0 0-1,0-1-8,0 1 2,0-1 10,0 1-13,0 0 2,25-1 15,-25 1-14,0 0 0,0-1-1,0-24 0,26 50 1,-1 0 0,-25-26 0,25-25-2,1 51 2,-1-50 0,0 24 0,1 1-1,-26 0 0,25-26 1,0 51 0,1-25-1,25-1 2,-1-25-2,26 26 0,-25 0 1,51-51-2,-1 50 3,26-25-1,0 26-2,0-26 3,-26 26-3,26-26 2,0 26 1,-51-26-2,51 26 2,0-26-4,-51 26 4,25 25-3,1-26 3,-1 1-1,1-26 0,-26 26-1,51 0 1,-51 25-1,0-26 0,0 1 0,25 25 1,-50-26-1,0 26 0,-26 0 0,26-25 0,50 25 3,-50-25-3,0 25-1,0 0 3,25-26-2,0 1 1,0 0-2,25-26 3,-25 51-1,1-25-1,-1 25 1,25-26-1,1 26-1,-26 0 3,51-25-2,-51 25 1,25-26-2,1 26 3,-26 0-2,0 0 2,25 0-4,-25 0 4,1 0-1,-1 0-2,50 0 4,-24 0-4,-1 26 1,1-26 2,25 25-1,-26 26-2,26-26 3,-51-25-3,51 26 3,-51-1-3,0 0 3,26 1-2,-52-1 0,1-25-1,0 25 3,0 1-2,-1-1 1,-24 1 0,24-1-3,-24-25 4,25 25-2,-26-25 0,26 0 0,-1 26 1,-24-26 1,25 25-3,-26-25 2,26 0-1,-1 25 0,-24-25 1,-1 26-1,26-26 0,-26 25 1,51-25 0,-25 0-2,0 25 1,25-25 3,-25 26-3,-1-26-1,26 25 3,-25-25-1,0 0-1,0 26 1,-1-26-2,-24 25 3,25-25-3,-1 0 2,-24 0-1,24 0 2,-24 0-2,-1 0 1,26 0-1,0 0 0,-26 25 1,51-25-2,-25 26 2,0-26 1,-1 25-1,1-25-2,0 0 1,-51 25 1,50-25 1,1 26-3,0-26 2,-26 25 0,26-25-2,0 0 3,-26 0-2,26 0 0,0 25-1,-1-25 11,1 26-11,-26-26 2,26 25-1,0-25 1,0 26 0,-26-26 0,26 25-1,-26-25-1,26 25 10,-26-25-8,1 26-2,-1-26 3,26 25-2,-26 0-1,-25 1 3,25-1 0,1 1-2,-1-26 6,-25 25-6,26 0 1,-26 1 6,25-1-7,-25 0 1,25-25-1,-25 26 0,0-1 1,26 0 8,-26 1-10,0-1 3,25 1-2,-25-1 8,0 26-9,0-26 3,0 0-4,0 1 4,0 24-2,0-24 7,0-1-7,0 26 1,0-26 0,0 1 0,0 24 7,-25-24-8,25-1 1,0 1-1,0 24-1,-26-50 4,26 26-5,-25 24 3,25-24-1,-25-1 3,-1 0-3,1 26 0,-1-25-1,1-26 1,25 25 1,-25 26-1,25-26 1,-26 0 1,1 26-2,0-26 1,-1 1 5,1 25-6,-1-26 1,1 0 0,25 1 0,-25 24-2,-26-24 10,26-1-6,-1 26-5,-24-26 4,24 1-3,1-1 1,-1 26 3,-24-26-3,24 0 0,1 1 1,-26-1 6,26 1-5,-1-1-1,-24 0-1,-1 1 0,26-1 1,-26-25-1,0 25 1,51 1 0,-51-26-3,1 0 4,-1 25-3,0-25 3,1 25-2,-27-25 1,27 0-2,-52 0 3,77 0-1,-77 0-1,52 0 1,-26 0-1,25 0 1,-25 0-1,25 0 0,-25 0 1,25 0 0,-25 0-1,25 0-1,1 0 2,24 0 0,-25 0 1,1 0-4,24 0 4,1 0-2,-26 0 0,-25 0 0,25 0 1,-25 0 0,-25 0 0,25 0 0,0 0-2,-1 0 2,1 0 0,-25 0-1,25 0 0,0 26 1,0-26-1,-26 0 1,26 25-1,0-25 0,0 26 4,-26-26-5,52 0 0,-27 0 3,1 25-1,0-25-3,-25 25 4,25-25-2,0 26 2,-1-26-1,1 0-2,-50 0 2,24 0 0,-25 0 0,51 0-2,-51 0 3,26 0-1,25 0-2,-51 0 1,25 0 1,26 0-1,-25 50 1,25-24 0,0-26 0,-51 25 1,51 0-3,0 1 0,-51-1 2,51 1-1,-26-1 1,26 0-1,0 26 4,25-51-6,-25 25 5,25-25-6,1 26 4,24-26 0,-25 25-1,1-25 3,-1 0-4,0 0 1,1 0 1,-1 0 0,-25 0 0,50 0-1,-24 0 1,-1 0 1,25 0-3,-24 0 1,-1 0 2,26 0-1,-26 0 0,0 0-2,26 0 2,-26 0 0,26 0 1,-1 0-3,-24 0 3,-1 0-2,0 0 1,26 0-1,-26 0 0,0 0 1,1 0 7,-1 0-7,25 0 1,-24-25-4,-1 25 4,26-26-2,-26 26 1,25 0-2,-50-25 1,26 0 10,-1 25-10,26 0 1,-26-26-1,0 26 2,26-25 0,-26 25-4,0-25 3,0 25 6,26-26-7,0 26 0,-1-25 3,-24 25-5,50-26 3,-26 1 8,1 25-9,0-25 1,-1-1-2,1 1 2,25 0 0,-26-1 0,1 26 5,0-25-5,25 0-1,-26 25 0,26-26 0,0 1 1,-25 25 0,25-26-2,-25 1 4,-1 0 5,26-1 6,0 1-6,0 0 8,0-1-8,0 1 6,-25 25 54,25-25 7,-26 25-74,26-26 30,-25 26-1,0 0-6,-1 0 5,1 0-13,25-25 58</inkml:trace>
    </iact:actionData>
  </iact:action>
  <iact:action type="add" startTime="113201">
    <iact:property name="dataType"/>
    <iact:actionData xml:id="d1">
      <inkml:trace xmlns:inkml="http://www.w3.org/2003/InkML" xml:id="stk1" contextRef="#ctx0" brushRef="#br0">22932 16108 0,'26'0'300,"-1"0"-286,0 0 2,1 0-10,-1 0 9,1 0-6,-1 0-3,0 0 2,1 0-2,-1 0 3,26-25-2,-1 25-1,-24 0 2,25-26-1,-26 26 2,0-25-2,26 25 1,-26-25-2,1 25 2,-1 0 1,26 0-2,-26 0 9,26-26-9,-26 26 8,1 0-8,-1 0 1,0 0-2,1 0 9,-26-25-6,25 25-3,1 0 2,-1 0-2,26 0 3,-51-25-2,25 25 2,0-26-3,26 26 3,-26 0-2,1-25 0,-1 25 1,1 0-1,-1 0 0,0 0 7,1 0-5,-1 0 0,0 0-4,1 0 18,-1 0-8,1 0-9,-1 0 17,0 0-8,1 0 0,-1 0 23,-76 0 95,26 0-126,-26 0 0,26-25 1,-26 25 0,51-26 0,-51 26-1,26-25 1,0 25-1,-1 0 2,-25 0-4,26 0 19,0 0-17,-1 0 2,1 0-3,0 0 2,-1 0 15,1 0-9,0 0 2,-1 0-9,1 0 1,-1 0-1,1 0 0,0 0 2,-1 0-2,1 0 0,0 0 1,-26 0-1,26 0 0,-26 0 8,25 0-6,1 0-3,0 0 2,-26 0-1,26 25 1,-1 1 6,-25-26-5,26 0-2,0 25 0,-26-25 1,51 25-2,-25-25 2,-1 26 0,1-26 1,0 0-2,-1 0 0,1 0 7,-1 0 1,1 0-7,0 0-2,-1 0 11,1 0-10,0 0 0,-1 0 9,1 0-2,-1 0-7,1 0 9,0 0 6,50 0 98,0 0-114,1 0 3,-1 0-2,1 0 0,24 0 2,52 0-2,-77 0 0,77 0 0,-52 0 1,26 0 0,-25 0 1,0 0-3,0 0 2,-1 25 6,1-25-5,-25 0-2,24 25 0,1-25 1,0 26 1,-26-26-3,26 0 3,-26 0 5,26 0-7,-26 0 0,1 0 1,-1 0 0,0 0 0,1 0-1,-1 0 1,26 0-2,-26 0 2,1 0 0,-1 0 0,0 0 5,1 0-5,-1 0 0,0 0 0,1 0 8,-1 0-9,1 0 23,-1 0-16,0 0 2,1 0 5,-26 25 9,0 0 16,-26 1-25,1-26-14,0 25 2,-26-25 7,25 0-10,1 0 3,-26 0-2,1 26-1,-1-26 4,25 25-4,1-25 1,-26 0 0,26 0 2,-26 25-2,26-25 2,-26 0-3,26 0 1,-1 0 9,-24 0-7,24 0 5,1 0-7,0 0 2,-1 0-2,1 0 14,0 0 3,-1 0-8,1 0-2</inkml:trace>
    </iact:actionData>
  </iact:action>
  <iact:action type="add" startTime="142093">
    <iact:property name="dataType"/>
    <iact:actionData xml:id="d2">
      <inkml:trace xmlns:inkml="http://www.w3.org/2003/InkML" xml:id="stk2" contextRef="#ctx0" brushRef="#br1">7965 16438 0,'101'-127'151,"26"26"-144,-51 50 0,26-25 1,-26 0 0,25 25 0,-50 0-1,25 1 1,-25 24 0,0-25 1,0-25-3,-1 51 2,26-26-1,-25 1 1,-26-1 0,26 25-3,0-24 4,0-1-1,-1 26-2,-24-1 2,-1-25 0,26 26-2,-26 0 2,1-1 1,-1 1-2,0 0 0,1 25 0,-1-26 2,0 1-2,26 0 0,-25-26-1,24 25 2,-24 1-2,24 0 4,-24-26-3,25 26 0,-1-1 1,-24 1-2,24-26 3,-50 26-2,51-1-1,-26-24 2,26 24 0,-25 1 0,-1 25-2,0-25 3,26-1-2,-26 1 1,1-1-1,-26 1-1,25 25 8,1-25-5,-26-1 7,25 26-9,0 0 7,1 0 2,-1 0-2,-25 26 16,0-1-8,0 0-14,0 1 0,0-1-2,0 1 2,-25 75 0,25-25 0,-26 76-1,1-25 0,0 25 1,-52 26-1,52-26 2,0-25-3,-26 0 2,26-51-2,-1-25 4,26 25-4,-25-26 1,25-24 1,0 25-1,-26-1 0,26-24 1,-25 24 1,25-24 0,0-1-3,-25 0 0,25 1 1,0-1 1,0 1 1,0 24-3,0-24 12,0-1-4,0 0-9,0 1 4,0-1 6,0 1-9,0-1 1,-26 0 1,26 1 0,0-1 0,0 0 0,0 1-1,0-1 0,0 0 0,0 1 9,0-1-1,0 1 7,0-1-6</inkml:trace>
    </iact:actionData>
  </iact:action>
  <iact:action type="add" startTime="144446">
    <iact:property name="dataType"/>
    <iact:actionData xml:id="d3">
      <inkml:trace xmlns:inkml="http://www.w3.org/2003/InkML" xml:id="stk3" contextRef="#ctx0" brushRef="#br1">18569 14612 0,'25'-26'292,"1"1"-286,24-1 1,1 1 2,0 0-3,0-1 3,-1 26-3,1-25 3,0 0 4,0 25-11,-1-26 3,1 26 3,0 0 0,0-25-1,-1 0 9,1 25-9,-26-26 1,26 26 0,0 0-1,0 0 1,-26 0-2,0 0 2,26 0-2,-26 0 2,26 0 0,0 0-1,-26 0 0,26 0 0,0 0 7,-26 0-4,0 0-3,1 0 1,-1 0-2,1 0 9,-1 0-8,0 0 0,1 0 10,-26 26-10,25-26 0,-25 25-1,25-25 2,-25 25 7,0 26-8,26-51 1,-1 25-1,1 26 0,-26-26 2,25 26-4,-25-25 4,25-1-2,-25 26 7,26-26-6,-26 0-1,0 26 0,0-25 1,0-1 7,0 0-8,0 26 1,0 0-2,0-1 2,0-24 1,0 25-4,0-26 3,0 0 0,-26 26-2,26 0 2,-25-26-1,25 26 2,-25 0-1,25-26-2,-26 0 2,1 1-1,-1-1 0,1 26 2,0 0-3,25-26 2,-51 26-1,-25-1 1,25 1 1,0 0-3,1 0 3,-1 25-4,0-26 2,0-24 2,1 24-3,-52 1 3,77-25-2,-1-1 1,-50 26-1,76-26 0,-50 0 1,-1 26-1,26-26 1,-26 1-1,0-1 2,0 1-4,26-1 3,0 0 0,-1-25 0,-25 26 0,26-26-1,25 25 1,-25 0-2,-26 1 2,26-1 0,-1 1-1,-24-26 0,24 25 3,1 0 3,-1 1-6,1-1 3,0-25-4,-1 0 1,1 25 2,25 1 5,0-1 1,-25-25-7,-1 0 15,52 0 111,-1 0-95,0 0-25,1 0 3,-1 0 4,0 0-13,1 0-1,-1 0 7,26 0-5,-26 0-2,1 0 2,24 0-3,1 0 9,-26 0-7,26 25-2,-25-25 2,24 26-1,1-26 1,-26 0 0,1 25-2,25-25 1,-26 26 2,26-26-3,-1 0 2,-24 25-1,24-25 1,1 25 0,0-25-2,-51 26 3,51-26-3,-1 25 3,-24-25-2,25 0 0,-1 25 2,-24-25-2,24 26 1,1-26-2,0 25 9,0-25-6,-1 25-2,-24 1 0,24-26-1,1 25 1,-25-25 1,24 26 0,1-26 1,25 50-4,-25-24 5,25-1-4,-25 0 3,-1 1-3,1-26 2,-25 25 0,24-25 0,-24 0-2,-1 26 1,0-26 2,1 25 6,-1-25-9,0 25 1,1-25 3,-26 26 4,25-26-7,1 0 11,-1 0 16,0 0 4,-25 25 23</inkml:trace>
    </iact:actionData>
  </iact:action>
  <iact:action type="add" startTime="150671">
    <iact:property name="dataType"/>
    <iact:actionData xml:id="d4">
      <inkml:trace xmlns:inkml="http://www.w3.org/2003/InkML" xml:id="stk4" contextRef="#ctx0" brushRef="#br1">23744 14535 0,'-51'102'149,"-50"25"-141,-26 50 0,76 1 0,26-51-1,-51 0 1,50-51-1,26 0 1,0 0 0,0-25-1,0-1-1,0-24 3,0 24-1,26 1-2,-1 0 1,-25-26 1,51 26 0,-26-26 0,1 1-1,-1-1 1,26 26-1,0-51 0,-1 25 0,1 1 2,50-26-1,26 0-1,-25 0-1,25-26 2,-26 1 0,127-51 1,-50 25-2,0-25 1,-52 0-1,-24 25-1,25 0 1,25-50 2,-76-1-2,25-24 2,-24 24-4,24-25 5,-25 51-3,-50-51 0,-1 51 0,-25 26 2,25-27-2,-25 27 1,0-26-1,0 25 1,-25 0 1,0 26-3,-26-26 1,-25-50 1,-26 24 0,-25 1 0,1-25-1,-52 50-1,26 0 2,-26 26 1,26 0-2,25 25-1,26 0 1,25 0 2,-26 0-1,26 25-1,25 0 0,0 1 1,1 25 1,-1-1-3,-25 26 2,0-25-2,50 0 4,1 25-4,-26-25 2,-25 75-1,26 1 0,-27 51 1,27-1 0,-1-75 0,0 25-2,26 0 4,-1-26-5,26 1 4,-25-52-1,25 26-2,0 0 1,0 1 1,25-27-1,1 52 1,-1-52-1,1 27 1,24-27 0,-24-24 0,-1 24-1,26-24-1,0-1 2,-1 0 1,-24-25-3,75 0 2,-25 0 0,0 0-1,51-25 0,0-51 1,0-25 1,0-1-2,-1 26 0,-24-76 2,50 25-2,-101 51-1,0-51 4,25 0-3,-51 0 1,-25 51-2,0-51 1,-25 51 2,-1 0-3,-50-25 3,26-1-3,-27 1 4,-75-1-3,76 26-1,-51 0 1,51 76 1,-25-51-1,50 26 1,0 0 0,-25-1 0,25 26-1,-50-25 0,-26 25 1,-25 0-2,-51 0 2,-25 0-1,25 76 3,-26 0-3,52 0 1,-1 26-3,1-1 4,101 1-1,-51 25 0,25-1 0,26 1-1,25-51 1,-25 51 0,51-25 0,0-1-1,-1-25 2,26 51-4,0-51 4,0 0-3,0 51 1,0-51 2,26 51-1,-1-51-1,51 0-1,0 51 3,26 25-2,50-76 1,76 76 1,-25-75-1,25-1-3,-25-26 4,-76-50-2,-25-25 1,75 0-2,-50-77 3,51 1 0,-77-77-4,51 1 4,51-52-4,-51 1 3,-50 50 1,-1 1-3,-25-1 3,-25 51-1,-25 1-2,24 50 1,-24-51 4,-26 51-5,0 0 1,-26-1-1,-24-24 4,-1-26-3,25 51-1,-24 0 3,-52-26-3,52 52 4,24-1-3,-25 0-2,1-25 2,24 25 4,-24 26-4,-1-51-2,-25 25 4,25 1-2,-25 24 0,0-25 0,-51-25 2,0 76-1,26-25 0,-26 0-1,-25 25 1,25 0-1,-25 50-1,50-24 2,1 24 1,-26 27 0,0-27-4,25 52 5,26-52-4,26 1 4,-1 25-5,-25 26 3,50-52 1,1 103-4,0-1 5,25 178-4,76-127 2,-25 25-1,-1-76 1,26-50 1,0 24 0,26 1-3,25-76-1,0 50 5,152 26-2,-51-51-3,-25-50 4,-51-26-3,-25 0 3,-51 0-2,0-51 1,51-25-2,-26 25 2,-24-25 0,24-51 1,26-25-4,-26 25 6,52-50-6,-52-1 4,1 51-4,-26-50 5,-26 75-4,1 1 3,-26 50-2,26-25-1,-25 25 4,-26 0 4,0 1 0,0-1-7,0 0 2,-26-25-3,1-25 3,-26 50-1,26-25-3,-26 25 5,0 0-2,1-25-2,-27 26 3,27 24-2,-1 1-1,0-26 3,-25 26-3,0 25 2,-25-26 1,24 26-2,-75 0 0,0 26 0,-26 50 2,1 25-2,-1-25 2,51 26-4,-50-1 5,75-50-5,26 50 3,0-50-1,0 25 0,25 26 4,-25-26-4,0 25 1,51 52 0,-1 49 0,-24-24-2,50 25 1,25-51 0,0 26 0,1-51 1,-1-26 2,51 26-3,-25-51 0,25 51 2,-25-26-5,25-25 6,51 26-4,-26-51 4,26 50-5,-25-76 2,-1 1 1,-25-1 0,0 0-1,-25-25 0,25 0 2,26 0-2,-26 0 1,50-50-2,-49-1 2,100-101-1,51-26 1,-50-25-1,-26 26 2,-76 101-2,51-102 0,-51 26 1,0 25 2,-50 51-3,25 0 1,-26 0-1,-25 25-1,0-50 1,0 24 1,0 1 0,-25-50-1,-26 49 1,-51-100-1,-25 75 1,26-24 2,-26 24-3,26 26-3,25 25 6,25 26-4,-51-51 1,26 50 3,0-24-2,-25 24-3,-52 26 5,1 0-4,0 0 2,0 0-2,-26 0 4,26 76-5,25-50 4,-50 75-1,-1 102-2,26-25 4,101-26-6,51-25 5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0-10-27T13:04:51.003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act:action type="add" startTime="72763">
    <iact:property name="dataType"/>
    <iact:actionData xml:id="d0">
      <inkml:trace xmlns:inkml="http://www.w3.org/2003/InkML" xml:id="stk0" contextRef="#ctx0" brushRef="#br0">21283 9133 0,'-25'0'268,"0"25"-261,-26-25 1,26 0 0,-26 0-1,25 0-1,1 25 3,0-25-3,-1 26 4,-24-26-4,24 25 1,1-25 1,-26 0 0,51 25-1,-25 1 2,-26-1 0,26 0-3,-26 1 3,0-26-2,26 0 1,-51 25-2,25 1 3,0-1-2,0 0 2,1 1-3,-1 24 1,0-24 3,1-1-4,-1-25 2,25 0 0,-24 25-2,24 1 8,1-26-5,-26 0 0,26 25-4,-1-25 4,26 26-2,-25-26 1,0 0 1,-1 25-3,1-25 2,0 0 0,-1 0 6,26 25 2,-25-25 8,0 0-11,25 26-2,-26-1 2,26 0-5,-25 1-2,25-1 3,-26-25-1,26 25 0,-25 1 6,25-1 9,0 1-15,0-1 0,0 0-1,0 1 1,0-1 0,0 0-2,0 1 4,0 25-5,0-26 4,0 0 0,0 26 3,0-26-2,25 1-3,1-1 1,-1 26 0,-25-26 0,51 1-2,-26 24 2,1-50-1,-1 0 2,51 26-2,-25 50 0,25-51 0,-25 0 3,25 26-3,25-25 2,-25-1-4,0 0 5,51 1-2,-76-1-1,25 26 0,26-26 1,-52 1 0,26-26-1,1 25 2,-27 0-4,1-25 5,0 0-4,0 26 2,-1-26 0,26 25-3,-25-25 4,25 25-2,-25-25 2,50 0-2,-24 0 2,-1 0-2,0 0 2,0 0-4,25 0 4,-25 0-3,-25 0 4,25-25-3,-50 25 2,50-25-2,-26 25-2,1 0 2,25-26 2,-50 26-1,24-25-2,1 25 4,-25 0-3,-1-25-1,26 25 2,-26-26 0,26 26-2,-1-25 2,1 25 2,0 0-3,0-26 0,-1 26 0,1-25 2,0 25-2,0-25 1,-1-1-3,1 1 5,0 25-4,25-25 4,-25 25-4,-1-26 2,27 1-1,-1-1-1,0-24 1,-26 24 4,27 1-7,-27 0 5,1-26-2,0 26 1,-1-1-2,-24 1 5,-1-1-4,1 26 0,-1 0-1,0-25 2,1 0-1,-26-1 1,0 1 1,25 0-3,-25-1 10,25 26-7,-25-25-3,26 0 3,-26-1-4,25 1 6,-25-1-6,26-24 10,-26 24-7,25 1-1,-25 0 3,25-26-1,-25 25-5,0 1 7,0-26 1,0 26-2,0 0-3,0-26-1,0 26 9,0-1 1,0 1-7,0-1 0,0 1 4,0 0-6,0-1 0,0 1 9,-25-26-8,0 26-2,-1 0 5,1-26-4,-1 25 1,-24 26-3,50-25 5,-26 25-3,-24-51-2,-1 26 5,25 25-2,-24-25 0,-1-1-2,26 26 3,-26-25-1,-25 0-1,25-26 2,0 25-2,1 1 1,-1-26-1,0 26-2,0 0 2,-25-1 3,51 26-4,0 0 1,-26 0 2,0-25-2,26 25-1,-26-26 5,0 26-5,26 0 1,0-25 1,-1 25 0,1-25 0,-1 25-1,1 0 1,-26 0-3,26 0 4,-26 0 7,26 0-11,-1 0 3,1 0 0,-26 0 0,1 0 6,24 0-4,1 0-3,-26 0 1,26 0-1,-1 25 1,1-25 0,0 0-1,-1 25 1,-24-25 0,-1 26 0,0-26-2,0 0 8,-25 51-4,26-26-5,-1 0 7,0 1-8,0-1 7,1-25-6,-1 25 6,0 1-6,26-1 1,-26-25 3,26 26-2,-1-26 2,1 0 6,0 25-8,-1 0 8,1-25-5,-1 0-5,26 26 3,-25-1 7,25 0 11,-25-25-14,-1 0-2,1 0-3,0 26 9,-1-26-8,1 25 1,-26-25 4,26 25-6,-1-25 0,1 0 4,0 0 3,-1 0-8,1 0 17,0 0-9,-1 0 11,1 0-8,-1 0-3,1 0 25,25-25-9,0 0-16,-25 25-7,25-26 25,0 1-16,0 0-3,0-1 25,0 1-20,-26 25 27</inkml:trace>
    </iact:actionData>
  </iact:action>
  <iact:action type="add" startTime="77707">
    <iact:property name="dataType"/>
    <iact:actionData xml:id="d1">
      <inkml:trace xmlns:inkml="http://www.w3.org/2003/InkML" xml:id="stk1" contextRef="#ctx0" brushRef="#br0">20624 10096 0,'25'0'323,"1"0"-317,-1 0 3,0 0 7,26 0-11,-26 0 3,1 0-1,-1 0 2,26 0-2,-26 0 7,1 0-6,24 0-1,-24 0 0,-1 0 1,0 0 16,1 0-8,-1 0-8,1 0-2,-1 0 1,26 0 0,-26 0 1,26 0-2,50 0 4,-75 0-3,75 26-1,-50-26 4,0 0-3,-1 0-1,-24 0 1,24 0 2,-24 25 0,-1-25-3,0 0 2,26 0-1,-25 0 8,-1 0 2,0 0-12,1 0 10,-1 0 0,0 0-7,1 26 0,-1-26-1,1 0 0,-1 0 0,26 0 1,-26 0-1,0 0 1,1 0 7,-1 0-5,0 0-2,1 0-2,-1 0 2,1 0 14,-1 0 9,-50 0 68,-1 0-76,1 0-18,-1 0 4,-24 0-4,-1 0 5,-25 0-3,0 0 1,-26 0-1,1 0 0,-51 0 1,-1 0 0,1 25-2,25-25 4,26 25-5,-1-25 2,26 0 1,26 26 1,-1-26-1,0 0-2,26 0 3,-1 0 4,-24 0-2,24 0-6,1 0 10,0 0-5,-1 0 1,1 0-2,-26 0-3,0 25 2,1-25 0,-1 0-1,-25 0 2,25 0 0,0 0-3,26 0 1,-26 0 1,0 0 0,26 0 5,-26 0-6,26 0 2,0 0-1,-1 0-1,1 0 16,-1 0-17,1 0 11,0 0-3,-1 0 7,1 0-5,50 0 128,1 0-123,-1 0-5,0 0-1,1 0 1,-1 0-2,26 0-5,-26 0-4,26 0 4,0-25-1,0 25-1,-1 0 0,1-26 1,0 26-3,-1-25 6,1 25-6,-25 0 5,75 0-5,-50 0 4,25 0-3,-25 0 3,25 0-1,0 0-1,-25 0 1,25 0-1,-26 0 2,27 0-3,-27 0 0,1 0 4,0 0-4,-1 0 3,1 0-2,-25 0 2,-1 0-3,0 0 0,1 0 3,-1 0-1,0 0-1,1 0-1,-1 0 3,1 0-1,-1 0 22,0 0-17,1 0 12,-1 0-11,0 0 8,1 0 2,-1 0-9,0 0-6,1 0-3,25 0 1,-26 0 0,0 0 0,1 0 1,-1 0-1,26-25 1,-26 25-1,1 0 3,-1 0-2,0 0 4,1 0-1,-1 0-6,0 0 12,1 0 4,-1 0-6</inkml:trace>
    </iact:actionData>
  </iact:action>
  <iact:action type="add" startTime="81101">
    <iact:property name="dataType"/>
    <iact:actionData xml:id="d2">
      <inkml:trace xmlns:inkml="http://www.w3.org/2003/InkML" xml:id="stk2" contextRef="#ctx0" brushRef="#br0">23085 10173 0,'0'-26'360,"50"26"-352,-50-25-1,26 25 1,-1 0-3,0-26 4,1 26-1,-1-25-1,0 25 15,1 0 7,-1 0-14,1 0 8,-1 0 6,0 0-8,1 0-12,-1 0 6,26-25-7,-26 25 0,26-26-1,0 26 2,-1-25-3,1 25 1,-26 0 1,1 0-2,-1 0 1,1 0 1,24 0 1,-24 0-2,-1 0 2,0 0 12,1 0-14,-1 0 10,0 0 6,-50 0 81,0 0-87,-1 0-5,1 0 12,0 0-18,-26 0 2,26 25 1,-26-25-3,0 26 3,0-26-1,1 25-3,-26 0 5,25-25-6,0 0 4,0 26 0,1-1 1,-1-25-2,0 26 2,0-26-3,26 0 1,25 25 3,-25-25-4,-26 25 2,26 1 6,-1-26-7,1 0 0,-1 0 0,1 0 25,0 0-20,-1 0 5,1 0 5,0 0-1,-1 0 17,1 0 142,50-26 82,1 26-246,-1 0-10,0-25 1,1 25 0,-1 0 2,0-25 6,1 25-9,-1 0 3,1-26-4,24 26 4,-24-25-2,-1 25 0,0 0 0,1-26 2,-1 26-2,0 0 2,1 0-2,-1 0 1,1 0 14,-1 0-15,0 0 13,1 0-4,-1 0 0,0 0 5,1 0 93,-1 0-2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0-10-27T13:04:51.003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act:action type="add" startTime="15687">
    <iact:property name="dataType"/>
    <iact:actionData xml:id="d0">
      <inkml:trace xmlns:inkml="http://www.w3.org/2003/InkML" xml:id="stk0" contextRef="#ctx0" brushRef="#br0">22983 10426 0,'76'0'116,"254"0"-107,127-25-3,177-1 1,-102-24-1,-75 50 4,-102 0-2,-126 0-3,-77 0 5,0 0-5,-25 0 5,-26 0-3,-25 0-1,51 0 1,-76 25 1,0-25 1,-26 0-1,0 0-2,1 0 11,-1 25-11,1-25 2,-1 0 8,0 0-1,1 0 1,-1 0 20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73D962-8CBA-40A0-846C-03677FB21A83}" type="datetimeFigureOut">
              <a:rPr lang="cs-CZ" smtClean="0"/>
              <a:t>25.10.2020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25028-461E-46D5-B36F-0B740E6EB5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625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06CD7C-C6FD-43F2-A6E6-66E4DC670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4480EEA-2792-4B75-888A-65EB80DF6A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BE7DDC9-D222-440E-B5A1-093AC7060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25.10.2020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B54082D-E167-4D2C-9ACB-8F9C4BF2D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EE3D67-4DEA-44A6-A334-0F014015D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8863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EA8F71-C348-454A-979F-8E3CF2833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E328C5D-669D-4E53-A349-8DE78AF7E2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5543651-76F5-4A45-81F8-A8E87F1B8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25.10.2020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3E0D6AE-9685-4F23-8297-B04CF1EAD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4DE48D4-75F9-4DD1-9C19-7FB498DDF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4861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B8A35AD-AE5B-48E9-BABB-5AC45C8444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627E03B-409F-4619-BD85-C276029C15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3F4CF2A-9A21-4B03-A4AC-0DCD450DC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25.10.2020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787ED85-106D-4C55-B2E1-105BC4623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5837532-9933-40A1-A0AB-1B7BB8B2A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8314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322F05-DA79-4619-8BB9-27F5CAF97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F854D98-9259-4D6A-9812-F082FB54F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0643655-2FE5-4020-AA9D-C813F5839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25.10.2020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B44A159-ED31-4F8F-A326-FCF9FE6A7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9ED0D75-6A76-4767-B55E-DA2B02147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1758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BAB199-73F6-4E24-AB39-AB36FDF10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637F026-8971-41FC-BAFE-9BF6AE2E8A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B42E2F7-16C2-48D8-B03D-5ED884FF1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25.10.2020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748ABD1-6698-4C44-8E57-0C0F3D8EB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323CB23-B2E5-4F1C-9380-F6DC8E4F0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2781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5C5647-86EA-4D10-B297-B40B86BBA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8F0B4E6-97BD-4538-9073-00221A420A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99BB5B3-8541-4BD8-93DD-512D6B9B8B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1FA77FA-86A3-4772-872F-BF1D1EFA6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25.10.2020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BBFA3CC-03BF-4F55-B7BF-166053D8E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ACB605E-55BD-4803-83BA-96A8E4AE0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0391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FABC9F-CD4D-4FDA-A9E1-513FBB329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44FA345-0E31-40A8-9BF6-D0CF2FDBD3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B5116E15-B015-457B-BDCB-430475F371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9B3BF1B7-746E-42FD-9EA0-8F70751DB4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CBAB5257-CA22-4541-85E7-4C056F6655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11CFC53-321D-4C96-82AD-9417617B0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25.10.2020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674E648-B871-4DBC-B9DA-91A7D531B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189F1FB-95B8-402D-B941-0F2174696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179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858F1F-6D8F-4DEF-8DD8-3BBDA63AE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58A6665-08AD-4EAE-AC9B-9C737CFAC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25.10.2020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7CD18A7-924D-40D0-BD2E-821223801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BCDA895-6BF0-45BF-99E6-76A986F3D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0784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B2BFC85-9B86-48FA-9641-46BDA47DF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25.10.2020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F5A384E-5AF6-451F-9178-65893612B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8BBA7E0-402C-4F61-B701-3CA7197B3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7236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2E3C1F-35AB-4999-AB62-DA9895BF6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B9A2AAB-1085-458E-B78A-17575E05E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D380CC6-4BB9-4016-B3F9-924D4C4EAB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26B2554-CF25-4F4B-981F-A4560BA6B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25.10.2020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1B33E08-5325-40EB-B889-5A528FC70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8710018-99BB-45FE-A511-7E82F705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4702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323EAB-4690-43B3-96F3-9CC7024C7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A910BA3-53E7-4577-A9D9-0592CEDA90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9574D4B-5F8D-4980-8591-13F5409BD6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B1B9295-4DDF-44B6-9A90-7081B9805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16010-DDF7-47DF-8612-6BBC5CC51FDD}" type="datetimeFigureOut">
              <a:rPr lang="cs-CZ" smtClean="0"/>
              <a:t>25.10.2020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FBC4509-D181-429F-9FC1-906501E57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9258607-EA97-451F-A78A-5ECBE4FFC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7878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61F3BE2-454B-4CCC-ADF6-250D47A40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4FC2CDB-577E-4709-8E25-A4CFC0ED7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EAF2CE5-838E-46E8-8B35-6E9F9824BA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16010-DDF7-47DF-8612-6BBC5CC51FDD}" type="datetimeFigureOut">
              <a:rPr lang="cs-CZ" smtClean="0"/>
              <a:t>25.10.2020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9D7E2D8-4C26-4163-8D17-C99C1EB739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9811338-0525-4933-849E-6C5268253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83E8B-84BE-4E22-A189-08F6A34EC6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279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microsoft.com/office/2011/relationships/inkAction" Target="../ink/inkAction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.png"/><Relationship Id="rId5" Type="http://schemas.microsoft.com/office/2011/relationships/inkAction" Target="../ink/inkAction3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hyperlink" Target="http://wals.info/feature/39A#2/-4.3/205.0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microsoft.com/office/2011/relationships/inkAction" Target="../ink/inkAction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74CD8E-7DAD-4947-BEF3-A2DFBF9854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3600" b="1" dirty="0"/>
              <a:t>Úvodní jazykový seminář</a:t>
            </a:r>
            <a:br>
              <a:rPr lang="cs-CZ" sz="3600" b="1" dirty="0"/>
            </a:br>
            <a:r>
              <a:rPr lang="cs-CZ" sz="2800" b="1" dirty="0"/>
              <a:t>morfologie: zájmena a číslovky</a:t>
            </a:r>
            <a:endParaRPr lang="cs-CZ" sz="36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CBDD9AC-48DD-4ACA-941B-4CE8AC8A1E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endParaRPr lang="cs-CZ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D41E66AC-1A7B-4BB2-99B4-931544F62C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08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485"/>
    </mc:Choice>
    <mc:Fallback>
      <p:transition spd="slow" advTm="38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identifikátory (</a:t>
            </a:r>
            <a:r>
              <a:rPr lang="cs-CZ" sz="3200" b="1" dirty="0" err="1"/>
              <a:t>ztotožňovací</a:t>
            </a:r>
            <a:r>
              <a:rPr lang="cs-CZ" sz="3200" b="1" dirty="0"/>
              <a:t> zájmena)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Doplňte morfologicky korektní tvar TÝŽ: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/>
                </a:solidFill>
              </a:rPr>
              <a:t>mluvíme o TÉMŽ/TÉMŽE/TOMTÉŽ problému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/>
                </a:solidFill>
              </a:rPr>
              <a:t>byli tam TÍŽ/TITÍŽ lidé jako loni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/>
                </a:solidFill>
              </a:rPr>
              <a:t>přijďte zítra v TOUŽ/TUTÉŽ dobu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/>
                </a:solidFill>
              </a:rPr>
              <a:t>věnuju se TÉMUŽ tématu jako 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/>
                </a:solidFill>
              </a:rPr>
              <a:t>díval se na ni TÝMAŽ zamilovanýma očima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/>
                </a:solidFill>
              </a:rPr>
              <a:t>chodí pořád s TOUŽ/TOUTÉŽ holkou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8B3AC36-97A1-4F51-BACE-77F74290E4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670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717"/>
    </mc:Choice>
    <mc:Fallback>
      <p:transition spd="slow" advTm="5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NUMERALIA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54157" y="1600200"/>
            <a:ext cx="9256643" cy="442108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vyjadřují </a:t>
            </a:r>
            <a:r>
              <a:rPr lang="cs-CZ" dirty="0" err="1"/>
              <a:t>kvantovost</a:t>
            </a:r>
            <a:endParaRPr lang="cs-CZ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počítanou: </a:t>
            </a:r>
            <a:r>
              <a:rPr lang="cs-CZ" i="1" u="sng" dirty="0"/>
              <a:t>dvanáct</a:t>
            </a:r>
            <a:r>
              <a:rPr lang="cs-CZ" i="1" dirty="0"/>
              <a:t> statečných</a:t>
            </a:r>
            <a:r>
              <a:rPr lang="cs-CZ" dirty="0"/>
              <a:t>, </a:t>
            </a:r>
            <a:r>
              <a:rPr lang="cs-CZ" i="1" u="sng" dirty="0"/>
              <a:t>oba</a:t>
            </a:r>
            <a:r>
              <a:rPr lang="cs-CZ" i="1" dirty="0"/>
              <a:t> </a:t>
            </a:r>
            <a:r>
              <a:rPr lang="cs-CZ" i="1" u="sng" dirty="0"/>
              <a:t>dva</a:t>
            </a:r>
            <a:r>
              <a:rPr lang="cs-CZ" i="1" dirty="0"/>
              <a:t> psi</a:t>
            </a:r>
            <a:r>
              <a:rPr lang="cs-CZ" dirty="0"/>
              <a:t>, </a:t>
            </a:r>
            <a:r>
              <a:rPr lang="cs-CZ" i="1" u="sng" dirty="0"/>
              <a:t>trojice</a:t>
            </a:r>
            <a:r>
              <a:rPr lang="cs-CZ" dirty="0"/>
              <a:t>, </a:t>
            </a:r>
            <a:r>
              <a:rPr lang="cs-CZ" i="1" u="sng" dirty="0"/>
              <a:t>čtvrt</a:t>
            </a:r>
            <a:r>
              <a:rPr lang="cs-CZ" i="1" dirty="0"/>
              <a:t> hodiny</a:t>
            </a:r>
            <a:r>
              <a:rPr lang="cs-CZ" dirty="0"/>
              <a:t>, </a:t>
            </a:r>
            <a:r>
              <a:rPr lang="cs-CZ" i="1" u="sng" dirty="0"/>
              <a:t>troje</a:t>
            </a:r>
            <a:r>
              <a:rPr lang="cs-CZ" i="1" dirty="0"/>
              <a:t> nůžky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nepočítanou, neurčitou: </a:t>
            </a:r>
            <a:r>
              <a:rPr lang="cs-CZ" i="1" u="sng" dirty="0"/>
              <a:t>moře</a:t>
            </a:r>
            <a:r>
              <a:rPr lang="cs-CZ" i="1" dirty="0"/>
              <a:t> lidí</a:t>
            </a:r>
            <a:r>
              <a:rPr lang="cs-CZ" dirty="0"/>
              <a:t>, </a:t>
            </a:r>
            <a:r>
              <a:rPr lang="cs-CZ" i="1" u="sng" dirty="0"/>
              <a:t>hromada</a:t>
            </a:r>
            <a:r>
              <a:rPr lang="cs-CZ" i="1" dirty="0"/>
              <a:t> knih</a:t>
            </a:r>
            <a:r>
              <a:rPr lang="cs-CZ" dirty="0"/>
              <a:t>, </a:t>
            </a:r>
            <a:r>
              <a:rPr lang="cs-CZ" i="1" u="sng" dirty="0"/>
              <a:t>tisíceré</a:t>
            </a:r>
            <a:r>
              <a:rPr lang="cs-CZ" i="1" dirty="0"/>
              <a:t> díky</a:t>
            </a:r>
            <a:r>
              <a:rPr lang="cs-CZ" dirty="0"/>
              <a:t>, </a:t>
            </a:r>
            <a:r>
              <a:rPr lang="cs-CZ" i="1" u="sng" dirty="0"/>
              <a:t>mnoho</a:t>
            </a:r>
            <a:r>
              <a:rPr lang="cs-CZ" i="1" dirty="0"/>
              <a:t> problémů</a:t>
            </a:r>
          </a:p>
          <a:p>
            <a:r>
              <a:rPr lang="cs-CZ" dirty="0"/>
              <a:t>substance: </a:t>
            </a:r>
            <a:r>
              <a:rPr lang="cs-CZ" i="1" dirty="0"/>
              <a:t>pět</a:t>
            </a:r>
            <a:r>
              <a:rPr lang="cs-CZ" dirty="0"/>
              <a:t>, </a:t>
            </a:r>
            <a:r>
              <a:rPr lang="cs-CZ" i="1" dirty="0"/>
              <a:t>mnoho</a:t>
            </a:r>
          </a:p>
          <a:p>
            <a:r>
              <a:rPr lang="cs-CZ" dirty="0"/>
              <a:t>vlastnost: </a:t>
            </a:r>
            <a:r>
              <a:rPr lang="cs-CZ" i="1" dirty="0"/>
              <a:t>pátý</a:t>
            </a:r>
            <a:r>
              <a:rPr lang="cs-CZ" dirty="0"/>
              <a:t>, </a:t>
            </a:r>
            <a:r>
              <a:rPr lang="cs-CZ" i="1" dirty="0"/>
              <a:t>několikátý</a:t>
            </a:r>
          </a:p>
          <a:p>
            <a:r>
              <a:rPr lang="cs-CZ" dirty="0"/>
              <a:t>okolnost: </a:t>
            </a:r>
            <a:r>
              <a:rPr lang="cs-CZ" i="1" dirty="0"/>
              <a:t>pětkrát</a:t>
            </a:r>
          </a:p>
          <a:p>
            <a:endParaRPr lang="cs-CZ" dirty="0"/>
          </a:p>
          <a:p>
            <a:r>
              <a:rPr lang="cs-CZ" b="1" dirty="0"/>
              <a:t>problematický slovní druh co do (formálního) vymezení…</a:t>
            </a:r>
          </a:p>
          <a:p>
            <a:pPr lvl="1"/>
            <a:r>
              <a:rPr lang="cs-CZ" dirty="0"/>
              <a:t>srov. Václav Cvrček: Korpusový pohled na postavení číslovek v systému slovních druhů (2010) (viz </a:t>
            </a:r>
            <a:r>
              <a:rPr lang="cs-CZ" dirty="0" err="1"/>
              <a:t>moodle</a:t>
            </a:r>
            <a:r>
              <a:rPr lang="cs-CZ" dirty="0"/>
              <a:t>!)</a:t>
            </a:r>
          </a:p>
          <a:p>
            <a:pPr lvl="1"/>
            <a:endParaRPr 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1036EC4-E631-40A1-BE78-B8F731075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342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158"/>
    </mc:Choice>
    <mc:Fallback>
      <p:transition spd="slow" advTm="310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NUMERALIA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základní</a:t>
            </a:r>
            <a:r>
              <a:rPr lang="cs-CZ" dirty="0"/>
              <a:t> (</a:t>
            </a:r>
            <a:r>
              <a:rPr lang="cs-CZ" dirty="0" err="1"/>
              <a:t>cardinalia</a:t>
            </a:r>
            <a:r>
              <a:rPr lang="cs-CZ" dirty="0"/>
              <a:t>): </a:t>
            </a:r>
            <a:r>
              <a:rPr lang="cs-CZ" i="1" dirty="0"/>
              <a:t>dva</a:t>
            </a:r>
            <a:r>
              <a:rPr lang="cs-CZ" dirty="0"/>
              <a:t>, </a:t>
            </a:r>
            <a:r>
              <a:rPr lang="cs-CZ" i="1" dirty="0"/>
              <a:t>kopa</a:t>
            </a:r>
            <a:r>
              <a:rPr lang="cs-CZ" dirty="0"/>
              <a:t>, </a:t>
            </a:r>
            <a:r>
              <a:rPr lang="cs-CZ" i="1" dirty="0"/>
              <a:t>sedmasedmdesát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mnoho psů </a:t>
            </a:r>
            <a:r>
              <a:rPr lang="cs-CZ" dirty="0"/>
              <a:t>(NUM) × </a:t>
            </a:r>
            <a:r>
              <a:rPr lang="cs-CZ" i="1" dirty="0"/>
              <a:t>mnoho nenamluví </a:t>
            </a:r>
            <a:r>
              <a:rPr lang="cs-CZ" dirty="0"/>
              <a:t>(ADV)</a:t>
            </a:r>
          </a:p>
          <a:p>
            <a:r>
              <a:rPr lang="cs-CZ" b="1" dirty="0"/>
              <a:t>řadové</a:t>
            </a:r>
            <a:r>
              <a:rPr lang="cs-CZ" dirty="0"/>
              <a:t> (</a:t>
            </a:r>
            <a:r>
              <a:rPr lang="cs-CZ" dirty="0" err="1"/>
              <a:t>ordinalia</a:t>
            </a:r>
            <a:r>
              <a:rPr lang="cs-CZ" dirty="0"/>
              <a:t>): </a:t>
            </a:r>
            <a:r>
              <a:rPr lang="cs-CZ" i="1" dirty="0"/>
              <a:t>stý</a:t>
            </a:r>
            <a:r>
              <a:rPr lang="cs-CZ" dirty="0"/>
              <a:t>, </a:t>
            </a:r>
            <a:r>
              <a:rPr lang="cs-CZ" i="1" dirty="0"/>
              <a:t>několikátý</a:t>
            </a:r>
            <a:r>
              <a:rPr lang="cs-CZ" dirty="0"/>
              <a:t>, </a:t>
            </a:r>
            <a:r>
              <a:rPr lang="cs-CZ" i="1" dirty="0"/>
              <a:t>potřetí</a:t>
            </a:r>
            <a:r>
              <a:rPr lang="cs-CZ" dirty="0"/>
              <a:t> (po třetí)</a:t>
            </a:r>
          </a:p>
          <a:p>
            <a:r>
              <a:rPr lang="cs-CZ" b="1" dirty="0"/>
              <a:t>násobné</a:t>
            </a:r>
            <a:r>
              <a:rPr lang="cs-CZ" dirty="0"/>
              <a:t> (</a:t>
            </a:r>
            <a:r>
              <a:rPr lang="cs-CZ" dirty="0" err="1"/>
              <a:t>multiplicativa</a:t>
            </a:r>
            <a:r>
              <a:rPr lang="cs-CZ" dirty="0"/>
              <a:t>): </a:t>
            </a:r>
            <a:r>
              <a:rPr lang="cs-CZ" i="1" dirty="0"/>
              <a:t>jednou</a:t>
            </a:r>
            <a:r>
              <a:rPr lang="cs-CZ" dirty="0"/>
              <a:t>, </a:t>
            </a:r>
            <a:r>
              <a:rPr lang="cs-CZ" i="1" dirty="0"/>
              <a:t>pětkrát</a:t>
            </a:r>
            <a:r>
              <a:rPr lang="cs-CZ" dirty="0"/>
              <a:t> (</a:t>
            </a:r>
            <a:r>
              <a:rPr lang="cs-CZ" i="1" dirty="0"/>
              <a:t>5krát</a:t>
            </a:r>
            <a:r>
              <a:rPr lang="cs-CZ" dirty="0"/>
              <a:t>, </a:t>
            </a:r>
            <a:r>
              <a:rPr lang="cs-CZ" i="1" dirty="0"/>
              <a:t>5×</a:t>
            </a:r>
            <a:r>
              <a:rPr lang="cs-CZ" dirty="0"/>
              <a:t>), </a:t>
            </a:r>
            <a:r>
              <a:rPr lang="cs-CZ" i="1" dirty="0"/>
              <a:t>kolikrát</a:t>
            </a:r>
          </a:p>
          <a:p>
            <a:r>
              <a:rPr lang="cs-CZ" b="1" dirty="0"/>
              <a:t>druhové</a:t>
            </a:r>
            <a:r>
              <a:rPr lang="cs-CZ" dirty="0"/>
              <a:t>: </a:t>
            </a:r>
            <a:r>
              <a:rPr lang="cs-CZ" i="1" dirty="0"/>
              <a:t>trojí</a:t>
            </a:r>
            <a:r>
              <a:rPr lang="cs-CZ" dirty="0"/>
              <a:t>, </a:t>
            </a:r>
            <a:r>
              <a:rPr lang="cs-CZ" i="1" dirty="0"/>
              <a:t>paterý</a:t>
            </a:r>
            <a:r>
              <a:rPr lang="cs-CZ" dirty="0"/>
              <a:t>, </a:t>
            </a:r>
            <a:r>
              <a:rPr lang="cs-CZ" i="1" dirty="0"/>
              <a:t>několikerý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počet druhů: </a:t>
            </a:r>
            <a:r>
              <a:rPr lang="cs-CZ" i="1" dirty="0"/>
              <a:t>dvojí ponožky </a:t>
            </a:r>
            <a:r>
              <a:rPr lang="cs-CZ" dirty="0"/>
              <a:t>= vlněné a tenké</a:t>
            </a:r>
          </a:p>
          <a:p>
            <a:r>
              <a:rPr lang="cs-CZ" b="1" dirty="0"/>
              <a:t>souborové</a:t>
            </a:r>
            <a:r>
              <a:rPr lang="cs-CZ" dirty="0"/>
              <a:t>: </a:t>
            </a:r>
            <a:r>
              <a:rPr lang="cs-CZ" i="1" dirty="0"/>
              <a:t>troje</a:t>
            </a:r>
            <a:r>
              <a:rPr lang="cs-CZ" dirty="0"/>
              <a:t>, </a:t>
            </a:r>
            <a:r>
              <a:rPr lang="cs-CZ" i="1" dirty="0"/>
              <a:t>patery</a:t>
            </a:r>
            <a:r>
              <a:rPr lang="cs-CZ" dirty="0"/>
              <a:t>, </a:t>
            </a:r>
            <a:r>
              <a:rPr lang="cs-CZ" i="1" dirty="0"/>
              <a:t>několikery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počet souborů, kusů: </a:t>
            </a:r>
            <a:r>
              <a:rPr lang="cs-CZ" i="1" dirty="0"/>
              <a:t>dvoje ponožky </a:t>
            </a:r>
            <a:r>
              <a:rPr lang="cs-CZ" dirty="0"/>
              <a:t>= dva páry</a:t>
            </a:r>
          </a:p>
          <a:p>
            <a:r>
              <a:rPr lang="cs-CZ" b="1" dirty="0"/>
              <a:t>úhrnné</a:t>
            </a:r>
            <a:r>
              <a:rPr lang="cs-CZ" dirty="0"/>
              <a:t>: </a:t>
            </a:r>
            <a:r>
              <a:rPr lang="cs-CZ" i="1" dirty="0"/>
              <a:t>patero</a:t>
            </a:r>
            <a:r>
              <a:rPr lang="cs-CZ" dirty="0"/>
              <a:t>,</a:t>
            </a:r>
            <a:r>
              <a:rPr lang="cs-CZ" i="1" dirty="0"/>
              <a:t> několikero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D35723B6-A59E-4524-999A-E6A4DEC70CC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059240" y="3169080"/>
              <a:ext cx="1717200" cy="812880"/>
            </p14:xfrm>
          </p:contentPart>
        </mc:Choice>
        <mc:Fallback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D35723B6-A59E-4524-999A-E6A4DEC70CC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49880" y="3159720"/>
                <a:ext cx="1735920" cy="8316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4493C1D1-C46D-441F-A0CC-658B819495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68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275"/>
    </mc:Choice>
    <mc:Fallback>
      <p:transition spd="slow" advTm="189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NUMERALIA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vyjadřují gramatické kategorie… 	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rod: 1) </a:t>
            </a:r>
            <a:r>
              <a:rPr lang="cs-CZ" dirty="0" err="1"/>
              <a:t>mask</a:t>
            </a:r>
            <a:r>
              <a:rPr lang="cs-CZ" dirty="0"/>
              <a:t>. </a:t>
            </a:r>
            <a:r>
              <a:rPr lang="cs-CZ" dirty="0" err="1"/>
              <a:t>an</a:t>
            </a:r>
            <a:r>
              <a:rPr lang="cs-CZ" dirty="0"/>
              <a:t>., 2) </a:t>
            </a:r>
            <a:r>
              <a:rPr lang="cs-CZ" dirty="0" err="1"/>
              <a:t>mask</a:t>
            </a:r>
            <a:r>
              <a:rPr lang="cs-CZ" dirty="0"/>
              <a:t> </a:t>
            </a:r>
            <a:r>
              <a:rPr lang="cs-CZ" dirty="0" err="1"/>
              <a:t>inam</a:t>
            </a:r>
            <a:r>
              <a:rPr lang="cs-CZ" dirty="0"/>
              <a:t>., 3) fem., 4) </a:t>
            </a:r>
            <a:r>
              <a:rPr lang="cs-CZ" dirty="0" err="1"/>
              <a:t>neutr</a:t>
            </a:r>
            <a:r>
              <a:rPr lang="cs-CZ" dirty="0"/>
              <a:t>.</a:t>
            </a:r>
          </a:p>
          <a:p>
            <a:pPr lvl="2"/>
            <a:r>
              <a:rPr lang="cs-CZ" dirty="0"/>
              <a:t>rod a číslo nevyjadřují: </a:t>
            </a:r>
            <a:r>
              <a:rPr lang="cs-CZ" i="1" dirty="0"/>
              <a:t>pět</a:t>
            </a:r>
            <a:r>
              <a:rPr lang="cs-CZ" dirty="0"/>
              <a:t>, </a:t>
            </a:r>
            <a:r>
              <a:rPr lang="cs-CZ" i="1" dirty="0"/>
              <a:t>jedenáct</a:t>
            </a:r>
            <a:r>
              <a:rPr lang="cs-CZ" dirty="0"/>
              <a:t>, </a:t>
            </a:r>
            <a:r>
              <a:rPr lang="cs-CZ" i="1" dirty="0"/>
              <a:t>devadesát</a:t>
            </a:r>
            <a:r>
              <a:rPr lang="cs-CZ" dirty="0"/>
              <a:t>, </a:t>
            </a:r>
            <a:r>
              <a:rPr lang="cs-CZ" i="1" dirty="0"/>
              <a:t>tolik</a:t>
            </a:r>
            <a:r>
              <a:rPr lang="cs-CZ" dirty="0"/>
              <a:t>, </a:t>
            </a:r>
            <a:r>
              <a:rPr lang="cs-CZ" i="1" dirty="0"/>
              <a:t>málo </a:t>
            </a:r>
            <a:r>
              <a:rPr lang="cs-CZ" dirty="0"/>
              <a:t>(?)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pád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číslo: singulár, plurál (pozůstatky duálu)</a:t>
            </a:r>
          </a:p>
          <a:p>
            <a:pPr lvl="2"/>
            <a:r>
              <a:rPr lang="cs-CZ" dirty="0"/>
              <a:t>pluralia tantum: </a:t>
            </a:r>
            <a:r>
              <a:rPr lang="cs-CZ" i="1" dirty="0"/>
              <a:t>dva</a:t>
            </a:r>
            <a:r>
              <a:rPr lang="cs-CZ" dirty="0"/>
              <a:t>, </a:t>
            </a:r>
            <a:r>
              <a:rPr lang="cs-CZ" i="1" dirty="0"/>
              <a:t>oba</a:t>
            </a:r>
            <a:r>
              <a:rPr lang="cs-CZ" dirty="0"/>
              <a:t>, </a:t>
            </a:r>
            <a:r>
              <a:rPr lang="cs-CZ" i="1" dirty="0"/>
              <a:t>tři</a:t>
            </a:r>
            <a:r>
              <a:rPr lang="cs-CZ" dirty="0"/>
              <a:t>, </a:t>
            </a:r>
            <a:r>
              <a:rPr lang="cs-CZ" i="1" dirty="0"/>
              <a:t>čtyři</a:t>
            </a:r>
          </a:p>
          <a:p>
            <a:pPr marL="457200" lvl="1" indent="0">
              <a:buNone/>
            </a:pPr>
            <a:r>
              <a:rPr lang="cs-CZ" dirty="0"/>
              <a:t>… ale ne vždy všechny!</a:t>
            </a:r>
          </a:p>
          <a:p>
            <a:r>
              <a:rPr lang="cs-CZ" dirty="0"/>
              <a:t>žádné morfologické kategorie nevyjadřují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kolikrát</a:t>
            </a:r>
            <a:r>
              <a:rPr lang="cs-CZ" dirty="0"/>
              <a:t>, </a:t>
            </a:r>
            <a:r>
              <a:rPr lang="cs-CZ" i="1" dirty="0"/>
              <a:t>dvakrát</a:t>
            </a:r>
            <a:r>
              <a:rPr lang="cs-CZ" dirty="0"/>
              <a:t>, </a:t>
            </a:r>
            <a:r>
              <a:rPr lang="cs-CZ" i="1" dirty="0"/>
              <a:t>dvojitě</a:t>
            </a:r>
            <a:r>
              <a:rPr lang="cs-CZ" dirty="0"/>
              <a:t>, </a:t>
            </a:r>
            <a:r>
              <a:rPr lang="cs-CZ" i="1" dirty="0"/>
              <a:t>podruhé</a:t>
            </a:r>
            <a:r>
              <a:rPr lang="cs-CZ" dirty="0"/>
              <a:t> (</a:t>
            </a:r>
            <a:r>
              <a:rPr lang="cs-CZ" i="1" dirty="0"/>
              <a:t>po druhé</a:t>
            </a:r>
            <a:r>
              <a:rPr lang="cs-CZ" dirty="0"/>
              <a:t>)</a:t>
            </a:r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E848F887-41FD-48B2-B80B-348B3BDA79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46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043"/>
    </mc:Choice>
    <mc:Fallback>
      <p:transition spd="slow" advTm="114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chemeClr val="accent1"/>
                </a:solidFill>
              </a:rPr>
              <a:t>morfologicko-pravopisné okénko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přepište pomocí číslic</a:t>
            </a:r>
          </a:p>
          <a:p>
            <a:pPr lvl="1">
              <a:buFont typeface="Arial" pitchFamily="34" charset="0"/>
              <a:buChar char="•"/>
            </a:pPr>
            <a:r>
              <a:rPr lang="cs-CZ" i="1" dirty="0">
                <a:solidFill>
                  <a:schemeClr val="accent1"/>
                </a:solidFill>
              </a:rPr>
              <a:t>dvanáct procent</a:t>
            </a:r>
          </a:p>
          <a:p>
            <a:pPr lvl="1">
              <a:buFont typeface="Arial" pitchFamily="34" charset="0"/>
              <a:buChar char="•"/>
            </a:pPr>
            <a:r>
              <a:rPr lang="cs-CZ" i="1" dirty="0">
                <a:solidFill>
                  <a:schemeClr val="accent1"/>
                </a:solidFill>
              </a:rPr>
              <a:t>do osmnácti let</a:t>
            </a:r>
          </a:p>
          <a:p>
            <a:pPr lvl="1">
              <a:buFont typeface="Arial" pitchFamily="34" charset="0"/>
              <a:buChar char="•"/>
            </a:pPr>
            <a:r>
              <a:rPr lang="cs-CZ" i="1" dirty="0">
                <a:solidFill>
                  <a:schemeClr val="accent1"/>
                </a:solidFill>
              </a:rPr>
              <a:t>čtrnáctidenní lhůta</a:t>
            </a:r>
          </a:p>
          <a:p>
            <a:pPr lvl="1">
              <a:buFont typeface="Arial" pitchFamily="34" charset="0"/>
              <a:buChar char="•"/>
            </a:pP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přepište slovně</a:t>
            </a:r>
          </a:p>
          <a:p>
            <a:pPr lvl="1">
              <a:buFont typeface="Arial" pitchFamily="34" charset="0"/>
              <a:buChar char="•"/>
            </a:pPr>
            <a:r>
              <a:rPr lang="cs-CZ" i="1" dirty="0">
                <a:solidFill>
                  <a:schemeClr val="accent1"/>
                </a:solidFill>
              </a:rPr>
              <a:t>150. výročí</a:t>
            </a:r>
          </a:p>
          <a:p>
            <a:pPr lvl="1">
              <a:buFont typeface="Arial" pitchFamily="34" charset="0"/>
              <a:buChar char="•"/>
            </a:pPr>
            <a:r>
              <a:rPr lang="cs-CZ" i="1" dirty="0">
                <a:solidFill>
                  <a:schemeClr val="accent1"/>
                </a:solidFill>
              </a:rPr>
              <a:t>3,9 kg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1E5D028-E1D0-43CE-9C68-12C210A62D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54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182"/>
    </mc:Choice>
    <mc:Fallback>
      <p:transition spd="slow" advTm="39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chemeClr val="accent1"/>
                </a:solidFill>
              </a:rPr>
              <a:t>morfologicko-pravopisné okénko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přepište pomocí číslic</a:t>
            </a:r>
          </a:p>
          <a:p>
            <a:pPr lvl="1">
              <a:buFont typeface="Arial" pitchFamily="34" charset="0"/>
              <a:buChar char="•"/>
            </a:pPr>
            <a:r>
              <a:rPr lang="cs-CZ" i="1" dirty="0">
                <a:solidFill>
                  <a:schemeClr val="accent1"/>
                </a:solidFill>
              </a:rPr>
              <a:t>dvanáct procent</a:t>
            </a:r>
            <a:r>
              <a:rPr lang="cs-CZ" dirty="0">
                <a:solidFill>
                  <a:schemeClr val="accent1"/>
                </a:solidFill>
              </a:rPr>
              <a:t>: 12 %</a:t>
            </a:r>
          </a:p>
          <a:p>
            <a:pPr marL="914400" lvl="2" indent="0">
              <a:buNone/>
            </a:pPr>
            <a:r>
              <a:rPr lang="cs-CZ" dirty="0">
                <a:solidFill>
                  <a:schemeClr val="accent1"/>
                </a:solidFill>
              </a:rPr>
              <a:t>× dvanáctiprocentní: 12% </a:t>
            </a:r>
          </a:p>
          <a:p>
            <a:pPr lvl="1">
              <a:buFont typeface="Arial" pitchFamily="34" charset="0"/>
              <a:buChar char="•"/>
            </a:pPr>
            <a:r>
              <a:rPr lang="cs-CZ" i="1" dirty="0">
                <a:solidFill>
                  <a:schemeClr val="accent1"/>
                </a:solidFill>
              </a:rPr>
              <a:t>do osmnácti let</a:t>
            </a:r>
            <a:r>
              <a:rPr lang="cs-CZ" dirty="0">
                <a:solidFill>
                  <a:schemeClr val="accent1"/>
                </a:solidFill>
              </a:rPr>
              <a:t>: do 18 let</a:t>
            </a:r>
          </a:p>
          <a:p>
            <a:pPr lvl="1">
              <a:buFont typeface="Arial" pitchFamily="34" charset="0"/>
              <a:buChar char="•"/>
            </a:pPr>
            <a:r>
              <a:rPr lang="cs-CZ" i="1" dirty="0">
                <a:solidFill>
                  <a:schemeClr val="accent1"/>
                </a:solidFill>
              </a:rPr>
              <a:t>čtrnáctidenní lhůta</a:t>
            </a:r>
            <a:r>
              <a:rPr lang="cs-CZ" dirty="0">
                <a:solidFill>
                  <a:schemeClr val="accent1"/>
                </a:solidFill>
              </a:rPr>
              <a:t>: 14denní</a:t>
            </a:r>
          </a:p>
          <a:p>
            <a:pPr lvl="1">
              <a:buFont typeface="Arial" pitchFamily="34" charset="0"/>
              <a:buChar char="•"/>
            </a:pP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přepište slovně</a:t>
            </a:r>
          </a:p>
          <a:p>
            <a:pPr lvl="1">
              <a:buFont typeface="Arial" pitchFamily="34" charset="0"/>
              <a:buChar char="•"/>
            </a:pPr>
            <a:r>
              <a:rPr lang="cs-CZ" i="1" dirty="0">
                <a:solidFill>
                  <a:schemeClr val="accent1"/>
                </a:solidFill>
              </a:rPr>
              <a:t>150. výročí</a:t>
            </a:r>
            <a:r>
              <a:rPr lang="cs-CZ" dirty="0">
                <a:solidFill>
                  <a:schemeClr val="accent1"/>
                </a:solidFill>
              </a:rPr>
              <a:t>: stopadesáté i sté padesáté </a:t>
            </a:r>
          </a:p>
          <a:p>
            <a:pPr lvl="1">
              <a:buFont typeface="Arial" pitchFamily="34" charset="0"/>
              <a:buChar char="•"/>
            </a:pPr>
            <a:r>
              <a:rPr lang="cs-CZ" i="1" dirty="0">
                <a:solidFill>
                  <a:schemeClr val="accent1"/>
                </a:solidFill>
              </a:rPr>
              <a:t>3,9 kg</a:t>
            </a:r>
            <a:r>
              <a:rPr lang="cs-CZ" dirty="0">
                <a:solidFill>
                  <a:schemeClr val="accent1"/>
                </a:solidFill>
              </a:rPr>
              <a:t>: tři celé devět</a:t>
            </a:r>
          </a:p>
          <a:p>
            <a:pPr lvl="2"/>
            <a:r>
              <a:rPr lang="cs-CZ" dirty="0">
                <a:solidFill>
                  <a:schemeClr val="accent1"/>
                </a:solidFill>
              </a:rPr>
              <a:t>srov. 5,9 kg: pět celých devět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3F54FCE-24EE-4BAF-970F-551DA68379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35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950"/>
    </mc:Choice>
    <mc:Fallback>
      <p:transition spd="slow" advTm="158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… ale objevuje se i tohle…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7114" y="-623"/>
            <a:ext cx="4100886" cy="685862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00722034-E158-48D2-93A1-1A5DFF358BE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273880" y="3717000"/>
              <a:ext cx="1488960" cy="36720"/>
            </p14:xfrm>
          </p:contentPart>
        </mc:Choice>
        <mc:Fallback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00722034-E158-48D2-93A1-1A5DFF358BE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64520" y="3707640"/>
                <a:ext cx="1507680" cy="554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1E21A382-6D00-479A-803D-B8C18E7E58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62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74"/>
    </mc:Choice>
    <mc:Fallback>
      <p:transition spd="slow" advTm="21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64BA29B-6B18-434D-955E-FA60B8088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47" y="1582219"/>
            <a:ext cx="11801204" cy="3719245"/>
          </a:xfrm>
          <a:prstGeom prst="rect">
            <a:avLst/>
          </a:prstGeom>
        </p:spPr>
      </p:pic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1FB20FD3-26EC-4FE1-A876-5583F3C8A93B}"/>
              </a:ext>
            </a:extLst>
          </p:cNvPr>
          <p:cNvCxnSpPr>
            <a:cxnSpLocks/>
          </p:cNvCxnSpPr>
          <p:nvPr/>
        </p:nvCxnSpPr>
        <p:spPr>
          <a:xfrm>
            <a:off x="8527550" y="3429000"/>
            <a:ext cx="292813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319B584-E218-478F-BD0C-78082B949D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69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775"/>
    </mc:Choice>
    <mc:Fallback>
      <p:transition spd="slow" advTm="121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3635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/>
              <a:t>zájmena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42122" y="1268760"/>
            <a:ext cx="9468678" cy="5069160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/>
              <a:t>osobní</a:t>
            </a:r>
            <a:r>
              <a:rPr lang="cs-CZ" dirty="0"/>
              <a:t> (</a:t>
            </a:r>
            <a:r>
              <a:rPr lang="cs-CZ" dirty="0" err="1"/>
              <a:t>personalia</a:t>
            </a:r>
            <a:r>
              <a:rPr lang="cs-CZ" dirty="0"/>
              <a:t>): </a:t>
            </a:r>
            <a:r>
              <a:rPr lang="cs-CZ" i="1" dirty="0"/>
              <a:t>já</a:t>
            </a:r>
            <a:r>
              <a:rPr lang="cs-CZ" dirty="0"/>
              <a:t>, </a:t>
            </a:r>
            <a:r>
              <a:rPr lang="cs-CZ" i="1" dirty="0"/>
              <a:t>vy</a:t>
            </a:r>
            <a:r>
              <a:rPr lang="cs-CZ" dirty="0"/>
              <a:t>, </a:t>
            </a:r>
            <a:r>
              <a:rPr lang="cs-CZ" i="1" dirty="0"/>
              <a:t>ona</a:t>
            </a:r>
          </a:p>
          <a:p>
            <a:pPr marL="742950" lvl="2" indent="-342900"/>
            <a:r>
              <a:rPr lang="cs-CZ" sz="2800" dirty="0"/>
              <a:t>reflexivní:</a:t>
            </a:r>
            <a:r>
              <a:rPr lang="cs-CZ" dirty="0"/>
              <a:t> </a:t>
            </a:r>
            <a:r>
              <a:rPr lang="cs-CZ" sz="2800" i="1" dirty="0"/>
              <a:t>se</a:t>
            </a:r>
            <a:r>
              <a:rPr lang="cs-CZ" sz="2800" dirty="0"/>
              <a:t>,</a:t>
            </a:r>
            <a:r>
              <a:rPr lang="cs-CZ" sz="2800" i="1" dirty="0"/>
              <a:t> si</a:t>
            </a:r>
            <a:r>
              <a:rPr lang="cs-CZ" sz="2800" dirty="0"/>
              <a:t>,</a:t>
            </a:r>
            <a:r>
              <a:rPr lang="cs-CZ" sz="2800" i="1" dirty="0"/>
              <a:t> sebe</a:t>
            </a:r>
            <a:r>
              <a:rPr lang="cs-CZ" sz="2800" dirty="0"/>
              <a:t>, </a:t>
            </a:r>
            <a:r>
              <a:rPr lang="cs-CZ" sz="2800" i="1" dirty="0"/>
              <a:t>sobě</a:t>
            </a:r>
            <a:r>
              <a:rPr lang="cs-CZ" sz="2800" dirty="0"/>
              <a:t>,</a:t>
            </a:r>
            <a:r>
              <a:rPr lang="cs-CZ" sz="2800" i="1" dirty="0"/>
              <a:t> sebou</a:t>
            </a:r>
            <a:endParaRPr lang="cs-CZ" sz="2800" dirty="0"/>
          </a:p>
          <a:p>
            <a:r>
              <a:rPr lang="cs-CZ" b="1" dirty="0"/>
              <a:t>přivlastňovací</a:t>
            </a:r>
            <a:r>
              <a:rPr lang="cs-CZ" dirty="0"/>
              <a:t> (posesiva): </a:t>
            </a:r>
            <a:r>
              <a:rPr lang="cs-CZ" i="1" dirty="0"/>
              <a:t>můj</a:t>
            </a:r>
            <a:r>
              <a:rPr lang="cs-CZ" dirty="0"/>
              <a:t>, </a:t>
            </a:r>
            <a:r>
              <a:rPr lang="cs-CZ" i="1" dirty="0"/>
              <a:t>náš</a:t>
            </a:r>
            <a:r>
              <a:rPr lang="cs-CZ" dirty="0"/>
              <a:t>, </a:t>
            </a:r>
            <a:r>
              <a:rPr lang="cs-CZ" i="1" dirty="0"/>
              <a:t>jejich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800" dirty="0"/>
              <a:t>reflexivní: </a:t>
            </a:r>
            <a:r>
              <a:rPr lang="cs-CZ" sz="2800" i="1" dirty="0"/>
              <a:t>svůj</a:t>
            </a:r>
          </a:p>
          <a:p>
            <a:r>
              <a:rPr lang="cs-CZ" b="1" dirty="0"/>
              <a:t>ukazovací</a:t>
            </a:r>
            <a:r>
              <a:rPr lang="cs-CZ" dirty="0"/>
              <a:t> (demonstrativa): </a:t>
            </a:r>
            <a:r>
              <a:rPr lang="cs-CZ" i="1" dirty="0"/>
              <a:t>ten</a:t>
            </a:r>
            <a:r>
              <a:rPr lang="cs-CZ" dirty="0"/>
              <a:t>, </a:t>
            </a:r>
            <a:r>
              <a:rPr lang="cs-CZ" i="1" dirty="0"/>
              <a:t>tento</a:t>
            </a:r>
            <a:r>
              <a:rPr lang="cs-CZ" dirty="0"/>
              <a:t>, </a:t>
            </a:r>
            <a:r>
              <a:rPr lang="cs-CZ" i="1" dirty="0"/>
              <a:t>tenhle</a:t>
            </a:r>
            <a:r>
              <a:rPr lang="cs-CZ" dirty="0"/>
              <a:t> (hov.), </a:t>
            </a:r>
            <a:r>
              <a:rPr lang="cs-CZ" i="1" dirty="0"/>
              <a:t>takový</a:t>
            </a:r>
          </a:p>
          <a:p>
            <a:r>
              <a:rPr lang="cs-CZ" b="1" dirty="0"/>
              <a:t>tázací</a:t>
            </a:r>
            <a:r>
              <a:rPr lang="cs-CZ" dirty="0"/>
              <a:t> (</a:t>
            </a:r>
            <a:r>
              <a:rPr lang="cs-CZ" dirty="0" err="1"/>
              <a:t>interrogativa</a:t>
            </a:r>
            <a:r>
              <a:rPr lang="cs-CZ" dirty="0"/>
              <a:t>): </a:t>
            </a:r>
            <a:r>
              <a:rPr lang="cs-CZ" i="1" dirty="0"/>
              <a:t>kdo</a:t>
            </a:r>
            <a:r>
              <a:rPr lang="cs-CZ" dirty="0"/>
              <a:t>, </a:t>
            </a:r>
            <a:r>
              <a:rPr lang="cs-CZ" i="1" dirty="0"/>
              <a:t>co</a:t>
            </a:r>
            <a:r>
              <a:rPr lang="cs-CZ" dirty="0"/>
              <a:t>, </a:t>
            </a:r>
            <a:r>
              <a:rPr lang="cs-CZ" i="1" dirty="0"/>
              <a:t>který</a:t>
            </a:r>
            <a:r>
              <a:rPr lang="cs-CZ" dirty="0"/>
              <a:t>, </a:t>
            </a:r>
            <a:r>
              <a:rPr lang="cs-CZ" i="1" dirty="0"/>
              <a:t>jaký </a:t>
            </a:r>
          </a:p>
          <a:p>
            <a:r>
              <a:rPr lang="cs-CZ" b="1" dirty="0"/>
              <a:t>vztažná</a:t>
            </a:r>
            <a:r>
              <a:rPr lang="cs-CZ" dirty="0"/>
              <a:t> (relativa): </a:t>
            </a:r>
            <a:r>
              <a:rPr lang="cs-CZ" i="1" dirty="0"/>
              <a:t>který</a:t>
            </a:r>
            <a:r>
              <a:rPr lang="cs-CZ" dirty="0"/>
              <a:t>, </a:t>
            </a:r>
            <a:r>
              <a:rPr lang="cs-CZ" i="1" dirty="0"/>
              <a:t>co</a:t>
            </a:r>
          </a:p>
          <a:p>
            <a:r>
              <a:rPr lang="cs-CZ" b="1" dirty="0"/>
              <a:t>neurčitá</a:t>
            </a:r>
            <a:r>
              <a:rPr lang="cs-CZ" dirty="0"/>
              <a:t> (indefinita): </a:t>
            </a:r>
            <a:r>
              <a:rPr lang="cs-CZ" i="1" dirty="0"/>
              <a:t>někdo</a:t>
            </a:r>
            <a:r>
              <a:rPr lang="cs-CZ" dirty="0"/>
              <a:t>, </a:t>
            </a:r>
            <a:r>
              <a:rPr lang="cs-CZ" i="1" dirty="0"/>
              <a:t>čísi</a:t>
            </a:r>
            <a:r>
              <a:rPr lang="cs-CZ" dirty="0"/>
              <a:t>, </a:t>
            </a:r>
            <a:r>
              <a:rPr lang="cs-CZ" i="1" dirty="0"/>
              <a:t>ledajaký</a:t>
            </a:r>
          </a:p>
          <a:p>
            <a:r>
              <a:rPr lang="cs-CZ" b="1" dirty="0"/>
              <a:t>záporná</a:t>
            </a:r>
            <a:r>
              <a:rPr lang="cs-CZ" dirty="0"/>
              <a:t> (negativa): </a:t>
            </a:r>
            <a:r>
              <a:rPr lang="cs-CZ" i="1" dirty="0"/>
              <a:t>nikdo</a:t>
            </a:r>
            <a:r>
              <a:rPr lang="cs-CZ" dirty="0"/>
              <a:t>, </a:t>
            </a:r>
            <a:r>
              <a:rPr lang="cs-CZ" i="1" dirty="0"/>
              <a:t>žádný</a:t>
            </a:r>
            <a:r>
              <a:rPr lang="cs-CZ" dirty="0"/>
              <a:t>, </a:t>
            </a:r>
            <a:r>
              <a:rPr lang="cs-CZ" i="1" dirty="0"/>
              <a:t>nijaký</a:t>
            </a:r>
          </a:p>
          <a:p>
            <a:r>
              <a:rPr lang="cs-CZ" b="1" dirty="0" err="1"/>
              <a:t>úplnostní</a:t>
            </a:r>
            <a:r>
              <a:rPr lang="cs-CZ" dirty="0"/>
              <a:t> (totalizátory): </a:t>
            </a:r>
            <a:r>
              <a:rPr lang="cs-CZ" i="1" dirty="0"/>
              <a:t>všechen</a:t>
            </a:r>
            <a:r>
              <a:rPr lang="cs-CZ" dirty="0"/>
              <a:t>, </a:t>
            </a:r>
            <a:r>
              <a:rPr lang="cs-CZ" i="1" dirty="0"/>
              <a:t>každý</a:t>
            </a:r>
            <a:r>
              <a:rPr lang="cs-CZ" dirty="0"/>
              <a:t>, </a:t>
            </a:r>
            <a:r>
              <a:rPr lang="cs-CZ" i="1" dirty="0"/>
              <a:t>sám</a:t>
            </a:r>
          </a:p>
          <a:p>
            <a:r>
              <a:rPr lang="cs-CZ" b="1" dirty="0" err="1"/>
              <a:t>ztotožňovací</a:t>
            </a:r>
            <a:r>
              <a:rPr lang="cs-CZ" dirty="0"/>
              <a:t> (identifikátory): </a:t>
            </a:r>
            <a:r>
              <a:rPr lang="cs-CZ" i="1" dirty="0"/>
              <a:t>tentýž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33F397D-4D57-488C-A57B-31532FA970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885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994"/>
    </mc:Choice>
    <mc:Fallback>
      <p:transition spd="slow" advTm="54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4318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/>
              <a:t>osobní zájmena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00201"/>
            <a:ext cx="10789118" cy="4525963"/>
          </a:xfrm>
        </p:spPr>
        <p:txBody>
          <a:bodyPr>
            <a:normAutofit fontScale="85000" lnSpcReduction="20000"/>
          </a:bodyPr>
          <a:lstStyle/>
          <a:p>
            <a:r>
              <a:rPr lang="cs-CZ" sz="3600" dirty="0"/>
              <a:t>ukazují k mluvčímu, adresátovi/posluchači a předmětu komunikace</a:t>
            </a:r>
          </a:p>
          <a:p>
            <a:r>
              <a:rPr lang="cs-CZ" sz="3600" dirty="0"/>
              <a:t>vyjadřují osobu a číslo</a:t>
            </a:r>
          </a:p>
          <a:p>
            <a:pPr marL="800100" lvl="2" indent="-400050"/>
            <a:r>
              <a:rPr lang="cs-CZ" sz="2800" dirty="0"/>
              <a:t>já: zájmeno pro 1. osobu singuláru</a:t>
            </a:r>
          </a:p>
          <a:p>
            <a:pPr marL="800100" lvl="2" indent="-400050"/>
            <a:r>
              <a:rPr lang="cs-CZ" sz="2800" dirty="0"/>
              <a:t>bezrodá: </a:t>
            </a:r>
            <a:r>
              <a:rPr lang="cs-CZ" sz="2800" i="1" dirty="0"/>
              <a:t>já</a:t>
            </a:r>
            <a:r>
              <a:rPr lang="cs-CZ" sz="2800" dirty="0"/>
              <a:t>, </a:t>
            </a:r>
            <a:r>
              <a:rPr lang="cs-CZ" sz="2800" i="1" dirty="0"/>
              <a:t>ty</a:t>
            </a:r>
            <a:r>
              <a:rPr lang="cs-CZ" sz="2800" dirty="0"/>
              <a:t>, </a:t>
            </a:r>
            <a:r>
              <a:rPr lang="cs-CZ" sz="2800" i="1" dirty="0"/>
              <a:t>my</a:t>
            </a:r>
            <a:r>
              <a:rPr lang="cs-CZ" sz="2800" dirty="0"/>
              <a:t>, </a:t>
            </a:r>
            <a:r>
              <a:rPr lang="cs-CZ" sz="2800" i="1" dirty="0"/>
              <a:t>vy</a:t>
            </a:r>
          </a:p>
          <a:p>
            <a:pPr marL="800100" lvl="2" indent="-400050"/>
            <a:endParaRPr lang="cs-CZ" sz="3600" dirty="0"/>
          </a:p>
          <a:p>
            <a:r>
              <a:rPr lang="cs-CZ" sz="3600" dirty="0"/>
              <a:t>reflexivní osobní zájmena</a:t>
            </a:r>
          </a:p>
          <a:p>
            <a:pPr marL="800100" lvl="2" indent="-400050"/>
            <a:r>
              <a:rPr lang="cs-CZ" sz="2800" i="1" dirty="0"/>
              <a:t>se</a:t>
            </a:r>
            <a:r>
              <a:rPr lang="cs-CZ" sz="2800" dirty="0"/>
              <a:t>,</a:t>
            </a:r>
            <a:r>
              <a:rPr lang="cs-CZ" sz="2800" i="1" dirty="0"/>
              <a:t> si</a:t>
            </a:r>
            <a:r>
              <a:rPr lang="cs-CZ" sz="2800" dirty="0"/>
              <a:t>,</a:t>
            </a:r>
            <a:r>
              <a:rPr lang="cs-CZ" sz="2800" i="1" dirty="0"/>
              <a:t> sebe</a:t>
            </a:r>
            <a:r>
              <a:rPr lang="cs-CZ" sz="2800" dirty="0"/>
              <a:t>, </a:t>
            </a:r>
            <a:r>
              <a:rPr lang="cs-CZ" sz="2800" i="1" dirty="0"/>
              <a:t>sobě</a:t>
            </a:r>
            <a:r>
              <a:rPr lang="cs-CZ" sz="2800" dirty="0"/>
              <a:t>,</a:t>
            </a:r>
            <a:r>
              <a:rPr lang="cs-CZ" sz="2800" i="1" dirty="0"/>
              <a:t> sebou</a:t>
            </a:r>
          </a:p>
          <a:p>
            <a:pPr marL="1257300" lvl="3" indent="-400050"/>
            <a:r>
              <a:rPr lang="cs-CZ" sz="2400" i="1" dirty="0"/>
              <a:t>házet sebou</a:t>
            </a:r>
            <a:r>
              <a:rPr lang="cs-CZ" sz="2400" dirty="0"/>
              <a:t> × </a:t>
            </a:r>
            <a:r>
              <a:rPr lang="cs-CZ" sz="2400" i="1" dirty="0"/>
              <a:t>vzít s sebou</a:t>
            </a:r>
            <a:r>
              <a:rPr lang="cs-CZ" sz="2400" dirty="0"/>
              <a:t>, </a:t>
            </a:r>
            <a:r>
              <a:rPr lang="cs-CZ" sz="2400" i="1" dirty="0" err="1"/>
              <a:t>kafe</a:t>
            </a:r>
            <a:r>
              <a:rPr lang="cs-CZ" sz="2400" i="1" dirty="0"/>
              <a:t> s sebou</a:t>
            </a:r>
          </a:p>
          <a:p>
            <a:pPr marL="1257300" lvl="3" indent="-400050"/>
            <a:endParaRPr lang="cs-CZ" sz="3600" i="1" dirty="0"/>
          </a:p>
          <a:p>
            <a:r>
              <a:rPr lang="cs-CZ" sz="3600" i="1" dirty="0"/>
              <a:t>vy</a:t>
            </a:r>
            <a:r>
              <a:rPr lang="cs-CZ" sz="3600" dirty="0"/>
              <a:t>: 2. os. </a:t>
            </a:r>
            <a:r>
              <a:rPr lang="cs-CZ" sz="3600" dirty="0" err="1"/>
              <a:t>pl</a:t>
            </a:r>
            <a:r>
              <a:rPr lang="cs-CZ" sz="3600" dirty="0"/>
              <a:t>., v kongruenci ale může být forma </a:t>
            </a:r>
            <a:r>
              <a:rPr lang="cs-CZ" sz="3600" dirty="0" err="1"/>
              <a:t>sg</a:t>
            </a:r>
            <a:r>
              <a:rPr lang="cs-CZ" sz="3600" dirty="0"/>
              <a:t>. + jmenný rod (</a:t>
            </a:r>
            <a:r>
              <a:rPr lang="cs-CZ" sz="3600" i="1" dirty="0"/>
              <a:t>vy jste byla</a:t>
            </a:r>
            <a:r>
              <a:rPr lang="cs-CZ" sz="3600" dirty="0"/>
              <a:t>…)</a:t>
            </a:r>
          </a:p>
          <a:p>
            <a:pPr marL="800100" lvl="2" indent="-400050"/>
            <a:endParaRPr lang="cs-CZ" sz="2800" dirty="0"/>
          </a:p>
          <a:p>
            <a:pPr marL="0" indent="-400050"/>
            <a:endParaRPr lang="cs-CZ" sz="3600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117B2C2-0C06-4FFC-9C43-0308023AD6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929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087"/>
    </mc:Choice>
    <mc:Fallback>
      <p:transition spd="slow" advTm="266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osobní zájmena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zájmeno 1. os. </a:t>
            </a:r>
            <a:r>
              <a:rPr lang="cs-CZ" dirty="0" err="1"/>
              <a:t>pl</a:t>
            </a:r>
            <a:r>
              <a:rPr lang="cs-CZ" dirty="0"/>
              <a:t>.: MY</a:t>
            </a:r>
          </a:p>
          <a:p>
            <a:pPr marL="857250" lvl="2" indent="-457200"/>
            <a:r>
              <a:rPr lang="cs-CZ" sz="2800" dirty="0"/>
              <a:t>České MY není to jediné aneb jak to funguje v jazycích světa?</a:t>
            </a:r>
          </a:p>
          <a:p>
            <a:pPr marL="1314450" lvl="3" indent="-457200"/>
            <a:r>
              <a:rPr lang="cs-CZ" sz="2600" dirty="0"/>
              <a:t>inkluzivní</a:t>
            </a:r>
          </a:p>
          <a:p>
            <a:pPr marL="1771650" lvl="4" indent="-457200"/>
            <a:r>
              <a:rPr lang="cs-CZ" sz="2800" dirty="0"/>
              <a:t>zahrnuje mluvčího i adresáta sdělení</a:t>
            </a:r>
          </a:p>
          <a:p>
            <a:pPr marL="1314450" lvl="3" indent="-457200"/>
            <a:r>
              <a:rPr lang="cs-CZ" sz="2600" dirty="0"/>
              <a:t>exkluzivní</a:t>
            </a:r>
          </a:p>
          <a:p>
            <a:pPr marL="1771650" lvl="4" indent="-457200"/>
            <a:r>
              <a:rPr lang="cs-CZ" sz="2800" dirty="0"/>
              <a:t>nezahrnuje adresáta sdělení</a:t>
            </a:r>
          </a:p>
          <a:p>
            <a:pPr marL="400050" lvl="2" indent="0">
              <a:buNone/>
            </a:pPr>
            <a:endParaRPr lang="cs-CZ" sz="2800" dirty="0"/>
          </a:p>
          <a:p>
            <a:pPr marL="857250" lvl="3" indent="0">
              <a:buNone/>
            </a:pPr>
            <a:r>
              <a:rPr lang="cs-CZ" sz="2600" dirty="0"/>
              <a:t>WALS: </a:t>
            </a:r>
            <a:r>
              <a:rPr lang="en-US" sz="2600" dirty="0"/>
              <a:t>The World Atlas of Language Structures</a:t>
            </a:r>
            <a:endParaRPr lang="cs-CZ" sz="2600" dirty="0"/>
          </a:p>
          <a:p>
            <a:pPr marL="857250" lvl="3" indent="0">
              <a:buNone/>
            </a:pPr>
            <a:r>
              <a:rPr lang="cs-CZ" sz="2600" dirty="0">
                <a:hlinkClick r:id="rId4"/>
              </a:rPr>
              <a:t>http://wals.info/feature/39A#2/-4.3/205.0</a:t>
            </a:r>
            <a:r>
              <a:rPr lang="cs-CZ" sz="2600" dirty="0"/>
              <a:t>  </a:t>
            </a:r>
          </a:p>
          <a:p>
            <a:pPr marL="857250" lvl="2" indent="-457200"/>
            <a:endParaRPr lang="cs-CZ" sz="2800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A87515AE-DE26-4F1A-8059-965ED8BC26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20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798"/>
    </mc:Choice>
    <mc:Fallback>
      <p:transition spd="slow" advTm="287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posesiva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i="1" dirty="0"/>
              <a:t>má</a:t>
            </a:r>
            <a:r>
              <a:rPr lang="cs-CZ" dirty="0"/>
              <a:t>, </a:t>
            </a:r>
            <a:r>
              <a:rPr lang="cs-CZ" i="1" dirty="0"/>
              <a:t>tvá</a:t>
            </a:r>
            <a:r>
              <a:rPr lang="cs-CZ" dirty="0"/>
              <a:t> × </a:t>
            </a:r>
            <a:r>
              <a:rPr lang="cs-CZ" i="1" dirty="0"/>
              <a:t>moje</a:t>
            </a:r>
            <a:r>
              <a:rPr lang="cs-CZ" dirty="0"/>
              <a:t>, </a:t>
            </a:r>
            <a:r>
              <a:rPr lang="cs-CZ" i="1" dirty="0"/>
              <a:t>tvoje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oboje je spisovné, kratší varianty jsou (podle zdrojů) vyššího stylu</a:t>
            </a:r>
          </a:p>
          <a:p>
            <a:pPr marL="0" indent="0">
              <a:buNone/>
            </a:pPr>
            <a:endParaRPr lang="cs-CZ" dirty="0">
              <a:solidFill>
                <a:schemeClr val="accent1"/>
              </a:solidFill>
            </a:endParaRPr>
          </a:p>
          <a:p>
            <a:r>
              <a:rPr lang="cs-CZ" dirty="0">
                <a:solidFill>
                  <a:schemeClr val="accent1"/>
                </a:solidFill>
              </a:rPr>
              <a:t>Kdy používáme reflexivní přivlastňovací zájmeno </a:t>
            </a:r>
            <a:r>
              <a:rPr lang="cs-CZ" i="1" dirty="0">
                <a:solidFill>
                  <a:schemeClr val="accent1"/>
                </a:solidFill>
              </a:rPr>
              <a:t>svůj</a:t>
            </a:r>
            <a:r>
              <a:rPr lang="cs-CZ" dirty="0">
                <a:solidFill>
                  <a:schemeClr val="accent1"/>
                </a:solidFill>
              </a:rPr>
              <a:t>?</a:t>
            </a:r>
          </a:p>
          <a:p>
            <a:endParaRPr lang="cs-CZ" dirty="0">
              <a:solidFill>
                <a:schemeClr val="accent1"/>
              </a:solidFill>
            </a:endParaRPr>
          </a:p>
          <a:p>
            <a:r>
              <a:rPr lang="cs-CZ" dirty="0">
                <a:solidFill>
                  <a:schemeClr val="accent1"/>
                </a:solidFill>
              </a:rPr>
              <a:t>Jakého rodu je </a:t>
            </a:r>
            <a:r>
              <a:rPr lang="cs-CZ" i="1" dirty="0">
                <a:solidFill>
                  <a:schemeClr val="accent1"/>
                </a:solidFill>
              </a:rPr>
              <a:t>JEJÍ</a:t>
            </a:r>
            <a:r>
              <a:rPr lang="cs-CZ" dirty="0">
                <a:solidFill>
                  <a:schemeClr val="accent1"/>
                </a:solidFill>
              </a:rPr>
              <a:t>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>
                <a:solidFill>
                  <a:schemeClr val="accent1"/>
                </a:solidFill>
              </a:rPr>
              <a:t>s jejím psem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i="1" dirty="0">
              <a:solidFill>
                <a:schemeClr val="accent1"/>
              </a:solidFill>
            </a:endParaRP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7BD28BE-4DE2-4D82-9B10-F3174C41C6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48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519"/>
    </mc:Choice>
    <mc:Fallback>
      <p:transition spd="slow" advTm="61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posesiva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i="1" dirty="0"/>
              <a:t>má</a:t>
            </a:r>
            <a:r>
              <a:rPr lang="cs-CZ" dirty="0"/>
              <a:t>, </a:t>
            </a:r>
            <a:r>
              <a:rPr lang="cs-CZ" i="1" dirty="0"/>
              <a:t>tvá</a:t>
            </a:r>
            <a:r>
              <a:rPr lang="cs-CZ" dirty="0"/>
              <a:t> × </a:t>
            </a:r>
            <a:r>
              <a:rPr lang="cs-CZ" i="1" dirty="0"/>
              <a:t>moje</a:t>
            </a:r>
            <a:r>
              <a:rPr lang="cs-CZ" dirty="0"/>
              <a:t>, </a:t>
            </a:r>
            <a:r>
              <a:rPr lang="cs-CZ" i="1" dirty="0"/>
              <a:t>tvoje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oboje je spisovné, kratší varianty jsou vyššího stylu</a:t>
            </a:r>
          </a:p>
          <a:p>
            <a:pPr marL="0" indent="0">
              <a:buNone/>
            </a:pPr>
            <a:endParaRPr lang="cs-CZ" dirty="0">
              <a:solidFill>
                <a:schemeClr val="accent1"/>
              </a:solidFill>
            </a:endParaRPr>
          </a:p>
          <a:p>
            <a:r>
              <a:rPr lang="cs-CZ" dirty="0">
                <a:solidFill>
                  <a:schemeClr val="accent1"/>
                </a:solidFill>
              </a:rPr>
              <a:t>Kdy používáme reflexivní přivlastňovací zájmeno </a:t>
            </a:r>
            <a:r>
              <a:rPr lang="cs-CZ" i="1" dirty="0">
                <a:solidFill>
                  <a:schemeClr val="accent1"/>
                </a:solidFill>
              </a:rPr>
              <a:t>svůj</a:t>
            </a:r>
            <a:r>
              <a:rPr lang="cs-CZ" dirty="0">
                <a:solidFill>
                  <a:schemeClr val="accent1"/>
                </a:solidFill>
              </a:rPr>
              <a:t>?</a:t>
            </a:r>
          </a:p>
          <a:p>
            <a:pPr lvl="1"/>
            <a:r>
              <a:rPr lang="cs-CZ" dirty="0">
                <a:solidFill>
                  <a:schemeClr val="accent1"/>
                </a:solidFill>
              </a:rPr>
              <a:t>shoduje-li se s podmětem věty</a:t>
            </a:r>
          </a:p>
          <a:p>
            <a:pPr lvl="1"/>
            <a:endParaRPr lang="cs-CZ" dirty="0">
              <a:solidFill>
                <a:schemeClr val="accent1"/>
              </a:solidFill>
            </a:endParaRPr>
          </a:p>
          <a:p>
            <a:r>
              <a:rPr lang="cs-CZ" dirty="0">
                <a:solidFill>
                  <a:schemeClr val="accent1"/>
                </a:solidFill>
              </a:rPr>
              <a:t>Jakého rodu je </a:t>
            </a:r>
            <a:r>
              <a:rPr lang="cs-CZ" i="1" dirty="0">
                <a:solidFill>
                  <a:schemeClr val="accent1"/>
                </a:solidFill>
              </a:rPr>
              <a:t>JEJÍ</a:t>
            </a:r>
            <a:r>
              <a:rPr lang="cs-CZ" dirty="0">
                <a:solidFill>
                  <a:schemeClr val="accent1"/>
                </a:solidFill>
              </a:rPr>
              <a:t>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>
                <a:solidFill>
                  <a:schemeClr val="accent1"/>
                </a:solidFill>
              </a:rPr>
              <a:t>s jejím psem</a:t>
            </a:r>
          </a:p>
          <a:p>
            <a:pPr marL="457200" lvl="1" indent="0">
              <a:buNone/>
            </a:pPr>
            <a:r>
              <a:rPr lang="cs-CZ" dirty="0">
                <a:solidFill>
                  <a:schemeClr val="accent1"/>
                </a:solidFill>
              </a:rPr>
              <a:t>= zájmeno posesivní pro </a:t>
            </a:r>
            <a:r>
              <a:rPr lang="cs-CZ" dirty="0" err="1">
                <a:solidFill>
                  <a:schemeClr val="accent1"/>
                </a:solidFill>
              </a:rPr>
              <a:t>fem</a:t>
            </a:r>
            <a:r>
              <a:rPr lang="cs-CZ" dirty="0">
                <a:solidFill>
                  <a:schemeClr val="accent1"/>
                </a:solidFill>
              </a:rPr>
              <a:t>. </a:t>
            </a:r>
            <a:r>
              <a:rPr lang="cs-CZ" dirty="0" err="1">
                <a:solidFill>
                  <a:schemeClr val="accent1"/>
                </a:solidFill>
              </a:rPr>
              <a:t>sg</a:t>
            </a:r>
            <a:r>
              <a:rPr lang="cs-CZ" dirty="0">
                <a:solidFill>
                  <a:schemeClr val="accent1"/>
                </a:solidFill>
              </a:rPr>
              <a:t>., </a:t>
            </a:r>
            <a:r>
              <a:rPr lang="cs-CZ" dirty="0" err="1">
                <a:solidFill>
                  <a:schemeClr val="accent1"/>
                </a:solidFill>
              </a:rPr>
              <a:t>mask</a:t>
            </a:r>
            <a:r>
              <a:rPr lang="cs-CZ" dirty="0">
                <a:solidFill>
                  <a:schemeClr val="accent1"/>
                </a:solidFill>
              </a:rPr>
              <a:t>. </a:t>
            </a:r>
            <a:r>
              <a:rPr lang="cs-CZ" dirty="0" err="1">
                <a:solidFill>
                  <a:schemeClr val="accent1"/>
                </a:solidFill>
              </a:rPr>
              <a:t>an</a:t>
            </a:r>
            <a:r>
              <a:rPr lang="cs-CZ" dirty="0">
                <a:solidFill>
                  <a:schemeClr val="accent1"/>
                </a:solidFill>
              </a:rPr>
              <a:t>. </a:t>
            </a:r>
            <a:r>
              <a:rPr lang="cs-CZ" dirty="0" err="1">
                <a:solidFill>
                  <a:schemeClr val="accent1"/>
                </a:solidFill>
              </a:rPr>
              <a:t>sg</a:t>
            </a:r>
            <a:r>
              <a:rPr lang="cs-CZ" dirty="0">
                <a:solidFill>
                  <a:schemeClr val="accent1"/>
                </a:solidFill>
              </a:rPr>
              <a:t>. (protože pes), typ jarní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i="1" dirty="0">
              <a:solidFill>
                <a:schemeClr val="accent1"/>
              </a:solidFill>
            </a:endParaRPr>
          </a:p>
          <a:p>
            <a:endParaRPr lang="cs-CZ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C40EC83E-F245-4613-8A88-D2EBD64D74F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867400" y="4885920"/>
              <a:ext cx="6429600" cy="1406520"/>
            </p14:xfrm>
          </p:contentPart>
        </mc:Choice>
        <mc:Fallback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C40EC83E-F245-4613-8A88-D2EBD64D74F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58040" y="4876560"/>
                <a:ext cx="6448320" cy="14252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9660D010-5959-4975-B065-71727A0576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550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862"/>
    </mc:Choice>
    <mc:Fallback>
      <p:transition spd="slow" advTm="155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demonstrativa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cs-CZ" dirty="0"/>
              <a:t>mají deiktickou funkci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identifikace ukazováním</a:t>
            </a:r>
          </a:p>
          <a:p>
            <a:pPr marL="0" indent="0">
              <a:buNone/>
            </a:pPr>
            <a:r>
              <a:rPr lang="cs-CZ" dirty="0"/>
              <a:t>dnes je velká diskuse, zda v určitých kontextech svoji deiktickou funkci neztrácejí</a:t>
            </a:r>
          </a:p>
          <a:p>
            <a:pPr marL="457200" lvl="1" indent="0">
              <a:buNone/>
            </a:pPr>
            <a:r>
              <a:rPr lang="cs-CZ" dirty="0"/>
              <a:t>→ členy?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dirty="0"/>
          </a:p>
          <a:p>
            <a:pPr marL="0" indent="0">
              <a:buNone/>
            </a:pPr>
            <a:r>
              <a:rPr lang="cs-CZ" dirty="0"/>
              <a:t>postfixy </a:t>
            </a:r>
            <a:r>
              <a:rPr lang="cs-CZ" i="1" dirty="0"/>
              <a:t>-HLE</a:t>
            </a:r>
            <a:r>
              <a:rPr lang="cs-CZ" dirty="0"/>
              <a:t>, </a:t>
            </a:r>
            <a:r>
              <a:rPr lang="cs-CZ" i="1" dirty="0"/>
              <a:t>-DLE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hovorové: </a:t>
            </a:r>
            <a:r>
              <a:rPr lang="cs-CZ" i="1" dirty="0"/>
              <a:t>tenhle</a:t>
            </a:r>
            <a:r>
              <a:rPr lang="cs-CZ" dirty="0"/>
              <a:t>, </a:t>
            </a:r>
            <a:r>
              <a:rPr lang="cs-CZ" i="1" dirty="0"/>
              <a:t>tohle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nespisovné, tj. nekodifikované: </a:t>
            </a:r>
            <a:r>
              <a:rPr lang="cs-CZ" i="1" dirty="0" err="1"/>
              <a:t>tendle</a:t>
            </a:r>
            <a:r>
              <a:rPr lang="cs-CZ" dirty="0"/>
              <a:t>, </a:t>
            </a:r>
            <a:r>
              <a:rPr lang="cs-CZ" i="1" dirty="0" err="1"/>
              <a:t>todle</a:t>
            </a:r>
            <a:r>
              <a:rPr lang="cs-CZ" dirty="0"/>
              <a:t>, </a:t>
            </a:r>
            <a:r>
              <a:rPr lang="cs-CZ" i="1" dirty="0" err="1"/>
              <a:t>todlencto</a:t>
            </a:r>
            <a:endParaRPr lang="cs-CZ" i="1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zájmenná adverbia s deiktickou funkcí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sem</a:t>
            </a:r>
            <a:r>
              <a:rPr lang="cs-CZ" dirty="0"/>
              <a:t>, </a:t>
            </a:r>
            <a:r>
              <a:rPr lang="cs-CZ" i="1" dirty="0"/>
              <a:t>semhle</a:t>
            </a:r>
            <a:r>
              <a:rPr lang="cs-CZ" dirty="0"/>
              <a:t>, </a:t>
            </a:r>
            <a:r>
              <a:rPr lang="cs-CZ" i="1" dirty="0"/>
              <a:t>odsud</a:t>
            </a:r>
            <a:r>
              <a:rPr lang="cs-CZ" dirty="0"/>
              <a:t>, </a:t>
            </a:r>
            <a:r>
              <a:rPr lang="cs-CZ" i="1" dirty="0"/>
              <a:t>odtud</a:t>
            </a:r>
            <a:r>
              <a:rPr lang="cs-CZ" dirty="0"/>
              <a:t>, </a:t>
            </a:r>
            <a:r>
              <a:rPr lang="cs-CZ" i="1" dirty="0"/>
              <a:t>tudy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tehdy</a:t>
            </a:r>
            <a:r>
              <a:rPr lang="cs-CZ" dirty="0"/>
              <a:t>, </a:t>
            </a:r>
            <a:r>
              <a:rPr lang="cs-CZ" i="1" dirty="0"/>
              <a:t>tenkrát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531D19F-5B37-4EF3-88B1-DE44607BAC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20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556"/>
    </mc:Choice>
    <mc:Fallback>
      <p:transition spd="slow" advTm="323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totalizátory (</a:t>
            </a:r>
            <a:r>
              <a:rPr lang="cs-CZ" sz="3200" b="1" dirty="0" err="1"/>
              <a:t>úplnostní</a:t>
            </a:r>
            <a:r>
              <a:rPr lang="cs-CZ" sz="3200" b="1" dirty="0"/>
              <a:t> zájmena)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vedle </a:t>
            </a:r>
            <a:r>
              <a:rPr lang="cs-CZ" i="1" dirty="0"/>
              <a:t>všechen</a:t>
            </a:r>
            <a:r>
              <a:rPr lang="cs-CZ" dirty="0"/>
              <a:t> je podle slovníků spisovné i </a:t>
            </a:r>
            <a:r>
              <a:rPr lang="cs-CZ" i="1" dirty="0"/>
              <a:t>všecek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všichni lidé </a:t>
            </a:r>
            <a:r>
              <a:rPr lang="cs-CZ" dirty="0"/>
              <a:t>i </a:t>
            </a:r>
            <a:r>
              <a:rPr lang="cs-CZ" i="1" dirty="0"/>
              <a:t>všicci lidé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všechny domy </a:t>
            </a:r>
            <a:r>
              <a:rPr lang="cs-CZ" dirty="0"/>
              <a:t>i </a:t>
            </a:r>
            <a:r>
              <a:rPr lang="cs-CZ" i="1" dirty="0"/>
              <a:t>všecky domy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všechny ženy </a:t>
            </a:r>
            <a:r>
              <a:rPr lang="cs-CZ" dirty="0"/>
              <a:t>i </a:t>
            </a:r>
            <a:r>
              <a:rPr lang="cs-CZ" i="1" dirty="0"/>
              <a:t>všecky ženy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všechna piva </a:t>
            </a:r>
            <a:r>
              <a:rPr lang="cs-CZ" dirty="0"/>
              <a:t>i </a:t>
            </a:r>
            <a:r>
              <a:rPr lang="cs-CZ" i="1" dirty="0"/>
              <a:t>všecka piva</a:t>
            </a:r>
          </a:p>
          <a:p>
            <a:r>
              <a:rPr lang="cs-CZ" dirty="0">
                <a:solidFill>
                  <a:schemeClr val="accent1"/>
                </a:solidFill>
              </a:rPr>
              <a:t>POZOR: </a:t>
            </a:r>
            <a:r>
              <a:rPr lang="cs-CZ" i="1" dirty="0">
                <a:solidFill>
                  <a:schemeClr val="accent1"/>
                </a:solidFill>
              </a:rPr>
              <a:t>nade vši pochybnost </a:t>
            </a:r>
            <a:r>
              <a:rPr lang="cs-CZ" dirty="0">
                <a:solidFill>
                  <a:schemeClr val="accent1"/>
                </a:solidFill>
              </a:rPr>
              <a:t>(krátce)</a:t>
            </a:r>
          </a:p>
          <a:p>
            <a:endParaRPr lang="cs-CZ" i="1" dirty="0"/>
          </a:p>
          <a:p>
            <a:r>
              <a:rPr lang="cs-CZ" i="1" dirty="0"/>
              <a:t>sám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Opilci litovali sami sebe </a:t>
            </a:r>
            <a:r>
              <a:rPr lang="cs-CZ" dirty="0"/>
              <a:t>(1. p.) × </a:t>
            </a:r>
            <a:r>
              <a:rPr lang="cs-CZ" i="1" dirty="0"/>
              <a:t>Opilci litovali sebe samy</a:t>
            </a:r>
            <a:r>
              <a:rPr lang="cs-CZ" dirty="0"/>
              <a:t> (4. p.)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Fenky očichávaly samy sebe </a:t>
            </a:r>
            <a:r>
              <a:rPr lang="cs-CZ" dirty="0"/>
              <a:t>= </a:t>
            </a:r>
            <a:r>
              <a:rPr lang="cs-CZ" i="1" dirty="0"/>
              <a:t>sebe samy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ECE5DC7-B400-4150-8D0E-8853D24E14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162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659"/>
    </mc:Choice>
    <mc:Fallback>
      <p:transition spd="slow" advTm="151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identifikátory (</a:t>
            </a:r>
            <a:r>
              <a:rPr lang="cs-CZ" sz="3200" b="1" dirty="0" err="1"/>
              <a:t>ztotožňovací</a:t>
            </a:r>
            <a:r>
              <a:rPr lang="cs-CZ" sz="3200" b="1" dirty="0"/>
              <a:t> zájmena)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Doplňte morfologicky korektní tvar TÝŽ: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/>
                </a:solidFill>
              </a:rPr>
              <a:t>mluvíme o _________ problému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/>
                </a:solidFill>
              </a:rPr>
              <a:t>byli tam _________ lidé jako loni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/>
                </a:solidFill>
              </a:rPr>
              <a:t>přijďte zítra v _________ dobu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/>
                </a:solidFill>
              </a:rPr>
              <a:t>věnuju se _________ tématu jako 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/>
                </a:solidFill>
              </a:rPr>
              <a:t>díval se na ni _________ zamilovanýma očima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accent1"/>
                </a:solidFill>
              </a:rPr>
              <a:t>chodí pořád s _________ holkou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6C6BCE4-295E-4E24-BC25-28E2154A9D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309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161"/>
    </mc:Choice>
    <mc:Fallback>
      <p:transition spd="slow" advTm="37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5718</TotalTime>
  <Words>880</Words>
  <Application>Microsoft Office PowerPoint</Application>
  <PresentationFormat>Širokoúhlá obrazovka</PresentationFormat>
  <Paragraphs>144</Paragraphs>
  <Slides>17</Slides>
  <Notes>0</Notes>
  <HiddenSlides>0</HiddenSlides>
  <MMClips>17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Motiv Office</vt:lpstr>
      <vt:lpstr>Úvodní jazykový seminář morfologie: zájmena a číslovky</vt:lpstr>
      <vt:lpstr>zájmena</vt:lpstr>
      <vt:lpstr>osobní zájmena</vt:lpstr>
      <vt:lpstr>osobní zájmena</vt:lpstr>
      <vt:lpstr>posesiva</vt:lpstr>
      <vt:lpstr>posesiva</vt:lpstr>
      <vt:lpstr>demonstrativa</vt:lpstr>
      <vt:lpstr>totalizátory (úplnostní zájmena)</vt:lpstr>
      <vt:lpstr>identifikátory (ztotožňovací zájmena)</vt:lpstr>
      <vt:lpstr>identifikátory (ztotožňovací zájmena)</vt:lpstr>
      <vt:lpstr>NUMERALIA</vt:lpstr>
      <vt:lpstr>NUMERALIA</vt:lpstr>
      <vt:lpstr>NUMERALIA</vt:lpstr>
      <vt:lpstr>morfologicko-pravopisné okénko</vt:lpstr>
      <vt:lpstr>morfologicko-pravopisné okénko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Úvodní jazykový seminář</dc:title>
  <dc:creator>pivo</dc:creator>
  <cp:lastModifiedBy>Prokšová, Hana</cp:lastModifiedBy>
  <cp:revision>60</cp:revision>
  <dcterms:created xsi:type="dcterms:W3CDTF">2017-10-19T09:50:07Z</dcterms:created>
  <dcterms:modified xsi:type="dcterms:W3CDTF">2020-10-27T13:16:05Z</dcterms:modified>
</cp:coreProperties>
</file>