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5" r:id="rId2"/>
    <p:sldId id="281" r:id="rId3"/>
    <p:sldId id="269" r:id="rId4"/>
    <p:sldId id="282" r:id="rId5"/>
    <p:sldId id="283" r:id="rId6"/>
    <p:sldId id="284" r:id="rId7"/>
    <p:sldId id="285" r:id="rId8"/>
    <p:sldId id="286" r:id="rId9"/>
    <p:sldId id="287" r:id="rId10"/>
    <p:sldId id="273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06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3E914B4-AC22-4F0C-B09D-DE89BCAE0DA3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BE630DC-5734-4A20-BC8D-E79B4BA20B76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dirty="0"/>
              <a:t>Upravte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5283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980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2893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Slunce vycházející nad travnatými kopc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Obdélník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 rtl="0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ivní 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FBBF7C7-93C0-4B48-8FE8-0322CECC875C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083F9F-E00F-42A0-B7D7-BFE8249C85B6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FE9D56-B3B9-426B-BDCE-597AE14AB376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FAAA7C-B3B7-423F-A2C1-848CCCB2A3AB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EF05E7-D417-477F-9A63-36A46A49B8D2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1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Obdélník 2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8B3E2B-064A-43A9-9315-1EEEEF65905D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ivní záhlaví oddílu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4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1BA3F498-E69B-4FEF-92DF-6487DC6C1B33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0884B7-9EEF-46B4-80D6-8542E4575AAC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173F51-FF6D-4ED5-A87B-046A9508627B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4C9CE6-46D2-41A0-A9AD-E7565243B550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F9D6EEF-7D1F-4498-885B-5CFC8FC43B6C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rtl="0">
              <a:defRPr sz="3400" b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FA6D9A-E614-4C1C-8FAD-7C48338A8EE9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noProof="0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7" name="Obdélník 3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341120" y="6614494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8" name="Obdélník 5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 dirty="0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2"/>
          </p:nvPr>
        </p:nvSpPr>
        <p:spPr>
          <a:xfrm>
            <a:off x="8875776" y="6614494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DAA65900-81ED-44C0-B305-DFF25D1FA562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6" name="Zástupný symbol pro číslo snímku 7"/>
          <p:cNvSpPr>
            <a:spLocks noGrp="1"/>
          </p:cNvSpPr>
          <p:nvPr>
            <p:ph type="sldNum" sz="quarter" idx="4"/>
          </p:nvPr>
        </p:nvSpPr>
        <p:spPr>
          <a:xfrm>
            <a:off x="10210800" y="6614494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dailymotion.com/video/x1hqkma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fars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j_lFiawIpT0" TargetMode="External"/><Relationship Id="rId3" Type="http://schemas.openxmlformats.org/officeDocument/2006/relationships/image" Target="../media/image36.png"/><Relationship Id="rId7" Type="http://schemas.openxmlformats.org/officeDocument/2006/relationships/hyperlink" Target="https://www.youtube.com/watch?v=Snm_H5Zpmwc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youtube.com/watch?v=V2BfYu3lQBc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youtube.com/watch?v=IOq7pZtx-hI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vimeo.com/184740366" TargetMode="Externa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youtube.com/watch?v=iPZHuoguwbo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0499" y="4933950"/>
            <a:ext cx="9144002" cy="1143000"/>
          </a:xfrm>
        </p:spPr>
        <p:txBody>
          <a:bodyPr rtlCol="0"/>
          <a:lstStyle/>
          <a:p>
            <a:pPr rtl="0"/>
            <a:r>
              <a:rPr lang="cs-CZ" dirty="0"/>
              <a:t>ÉCRITURES MIGRANTES</a:t>
            </a:r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64EEF92-FC7E-42AA-BBFF-3F5C32C96A67}"/>
              </a:ext>
            </a:extLst>
          </p:cNvPr>
          <p:cNvSpPr txBox="1"/>
          <p:nvPr/>
        </p:nvSpPr>
        <p:spPr>
          <a:xfrm>
            <a:off x="571500" y="612845"/>
            <a:ext cx="85725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procédé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similaire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Aaron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 </a:t>
            </a:r>
            <a:r>
              <a:rPr lang="cs-CZ" sz="1800" i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Agaguk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passage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l’ancien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monde au monde nouveau.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génération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s’arrache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l’influence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générations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précédentes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prix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payer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élevé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Québec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envisagé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point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minorités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juive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inuite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fait :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Thériault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projette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minorités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schéma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pensée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québécois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(l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poids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passé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l’héritage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ancestral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son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alliénants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les héros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doivent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s’en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détacher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violemment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libérer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L’individualité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s’acquérir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vivre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qu’en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dehors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communauté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libération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avant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sexualité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départ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ghetto (la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toundra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d’énergie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brutale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arrache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héros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entourage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Opposition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quartier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/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ghetto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immensité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l’Amérique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Agaguk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Iriook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fondent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symboliquement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nouvelle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communauté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nouvelles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règles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paternité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défiguration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loup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Agaguk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devient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symboliquement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homme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09905CD-4960-4047-9697-71124A5B07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72" r="33212"/>
          <a:stretch/>
        </p:blipFill>
        <p:spPr>
          <a:xfrm>
            <a:off x="9290125" y="2884915"/>
            <a:ext cx="2901876" cy="336024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582A0E9-3C68-4769-83EE-C99F5864AC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927"/>
          <a:stretch/>
        </p:blipFill>
        <p:spPr>
          <a:xfrm>
            <a:off x="9836993" y="0"/>
            <a:ext cx="2355007" cy="288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5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5255490" y="363186"/>
            <a:ext cx="6585527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2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significations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roduction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immigrants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ouvelle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esthétique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développant certains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thèmes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spécifiques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migration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exil,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espace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identitaire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deuil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l’origine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intégration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influence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langues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étrangères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D’abord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développement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parallèle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tradition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nationale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x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courant migrant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Aujourd’hui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ils sont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intercroisés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optique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    «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post-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nationale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» ou « post-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québécoise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»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Pierre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Nepveu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1988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L’importance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migrantes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grande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Europe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phénomène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marginal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vrai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domaine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d’études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Espoir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l’époque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permettra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l’impasse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nationaliste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dépasser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nationale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luttes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axiologiques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236056" y="621207"/>
            <a:ext cx="4349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2400" b="1" kern="0" cap="all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Écritures</a:t>
            </a:r>
            <a:r>
              <a:rPr lang="cs-CZ" sz="2400" b="1" kern="0" cap="all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cs-CZ" sz="2400" b="1" kern="0" cap="all" dirty="0" err="1">
                <a:solidFill>
                  <a:schemeClr val="bg1"/>
                </a:solidFill>
                <a:latin typeface="Verdana" panose="020B0604030504040204" pitchFamily="34" charset="0"/>
              </a:rPr>
              <a:t>migrantes</a:t>
            </a:r>
            <a:endParaRPr lang="fr-FR" sz="2400" b="1" kern="0" cap="all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50" y="1519034"/>
            <a:ext cx="3492679" cy="230516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8" name="Obdélník 7"/>
          <p:cNvSpPr/>
          <p:nvPr/>
        </p:nvSpPr>
        <p:spPr>
          <a:xfrm>
            <a:off x="236056" y="4149682"/>
            <a:ext cx="43492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Problème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vague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catégorie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écrivains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qu’elle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regroupe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n’ont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souvent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fait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d’être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dehors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Québec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reste,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leurs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poétiques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différentes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ou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raffinées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réalistes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baroques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98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26472" y="233462"/>
            <a:ext cx="57727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concept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migrantes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utilisé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 partir de l’année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1983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agazine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transculturel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Vice versa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1983-1996)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oman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Québécoite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Régine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Robin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0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Vice versa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publication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trilingue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italien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anglais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directeurs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deuxième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génération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l’immigration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italienne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Lamberto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Tassinari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Fulvio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Caccia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Contenu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sociologie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débat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transculture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lancée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Fulvio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Caccia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émerge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progressivement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l’immigration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transforme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immigrés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société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d’accueil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Propagation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réussie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italo-québécois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œuvres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commencent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d’édition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appelée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Guernica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trilingue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235" y="3572867"/>
            <a:ext cx="5303252" cy="297571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542" y="147782"/>
            <a:ext cx="2380638" cy="31889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509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273" y="308918"/>
            <a:ext cx="1145309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Marco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Micone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1945)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ramaturge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romancier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rilogie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Gens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silence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(1982),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Addolarata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(1984),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l’agonie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(1988) : 3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générations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d’immigrants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italiens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Réflexion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tradition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continuité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versus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nouveau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pays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Qu’est-ce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qu’ils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offrir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?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place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sera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réservée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?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Déchirements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communauté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italienne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…)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1989 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Speak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what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pastiche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Speak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white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Michèle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Lalonde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Micone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fait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l'analogie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l'oppression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subie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Québécois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manque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d'ouverture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nos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société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québécoise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immigrants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allophones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ainsi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société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féconde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mélange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uébécois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et 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éo-Québécois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Réaction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indignée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Québécois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 Gaëtan </a:t>
            </a:r>
            <a:r>
              <a:rPr lang="fr-FR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Dostie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ancien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directeur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éditions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 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Monsieur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Marco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Micone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présente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n'est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rien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plagiat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censure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révisionnisme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pervertit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détourne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banalise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l’un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textes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fondateurs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québécoise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contemporaine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: SPEAK WHITE de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Michèle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Lalonde</a:t>
            </a:r>
            <a:r>
              <a:rPr lang="cs-CZ" i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signe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protestation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Michèle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Lalonde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rompu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avec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éditeur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quand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devenu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Marco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Micone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5949" r="44589"/>
          <a:stretch/>
        </p:blipFill>
        <p:spPr>
          <a:xfrm>
            <a:off x="9254836" y="308918"/>
            <a:ext cx="2521528" cy="322264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757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09600" y="871923"/>
            <a:ext cx="1092661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SPEAK WHAT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(1989)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spcAft>
                <a:spcPts val="0"/>
              </a:spcAft>
            </a:pP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lang="cs-CZ" sz="1600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 vous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entendre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parler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cs-CZ" sz="1600" b="1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speak</a:t>
            </a:r>
            <a:r>
              <a:rPr lang="cs-CZ" sz="1600" b="1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what</a:t>
            </a:r>
            <a:r>
              <a:rPr lang="cs-CZ" sz="1600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now</a:t>
            </a:r>
            <a:r>
              <a:rPr lang="cs-CZ" sz="1600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600" i="1" kern="50" dirty="0">
                <a:latin typeface="Verdana" panose="020B0604030504040204" pitchFamily="34" charset="0"/>
                <a:ea typeface="Verdana" panose="020B0604030504040204" pitchFamily="34" charset="0"/>
              </a:rPr>
              <a:t>La Romance </a:t>
            </a:r>
            <a:r>
              <a:rPr lang="cs-CZ" sz="1600" i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600" i="1" kern="50" dirty="0">
                <a:latin typeface="Verdana" panose="020B0604030504040204" pitchFamily="34" charset="0"/>
                <a:ea typeface="Verdana" panose="020B0604030504040204" pitchFamily="34" charset="0"/>
              </a:rPr>
              <a:t> vin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nos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parents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comprennent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plus nos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et de </a:t>
            </a:r>
            <a:r>
              <a:rPr lang="cs-CZ" sz="1600" i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L’Homme</a:t>
            </a:r>
            <a:r>
              <a:rPr lang="cs-CZ" sz="1600" i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i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rapaillé</a:t>
            </a:r>
            <a:r>
              <a:rPr lang="cs-CZ" sz="1600" i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  <a:r>
              <a:rPr lang="cs-CZ" sz="1600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sommes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étrangers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colère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Félix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d'imaginer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vos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coureurs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bois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au spleen de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Nelligan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poèmes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carquois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cs-CZ" sz="1600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parlez-nous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votre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Charte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sommes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cent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peuples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venus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loin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beauté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vermeille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 vos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automnes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partager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vos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rêves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et vos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hivers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cs-CZ" sz="1600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funeste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octobre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avions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mots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Montale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et de Neruda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Noblet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souffle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l’Ouralle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rythme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haïkaï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cs-CZ" sz="1600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sommes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sensibles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cadencés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600" kern="5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			</a:t>
            </a:r>
            <a:r>
              <a:rPr lang="cs-CZ" sz="1600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esprits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cadenassés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sz="1600" kern="5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sz="1600" kern="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3. </a:t>
            </a:r>
            <a:r>
              <a:rPr lang="cs-CZ" sz="1600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speak</a:t>
            </a:r>
            <a:r>
              <a:rPr lang="cs-CZ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what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		</a:t>
            </a:r>
            <a:r>
              <a:rPr lang="fr-FR" dirty="0" smtClean="0"/>
              <a:t>4. </a:t>
            </a:r>
            <a:r>
              <a:rPr lang="cs-CZ" dirty="0" err="1" smtClean="0"/>
              <a:t>speak</a:t>
            </a:r>
            <a:r>
              <a:rPr lang="cs-CZ" dirty="0" smtClean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now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comment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parlez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-vous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vos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salons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huppés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personne</a:t>
            </a:r>
            <a:r>
              <a:rPr lang="cs-CZ" dirty="0"/>
              <a:t> ne vous </a:t>
            </a:r>
            <a:r>
              <a:rPr lang="cs-CZ" dirty="0" err="1"/>
              <a:t>comprend</a:t>
            </a:r>
            <a:r>
              <a:rPr lang="cs-CZ" dirty="0"/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vous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souvenez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-vous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vacarme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usines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cs-CZ" dirty="0"/>
              <a:t> ni à St-Henri ni à </a:t>
            </a:r>
            <a:r>
              <a:rPr lang="cs-CZ" dirty="0" err="1"/>
              <a:t>Montréal-Nord</a:t>
            </a:r>
            <a:r>
              <a:rPr lang="cs-CZ" dirty="0"/>
              <a:t> 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and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of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voice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600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contremaîtres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600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cs-CZ" dirty="0"/>
              <a:t> </a:t>
            </a:r>
            <a:r>
              <a:rPr lang="cs-CZ" dirty="0" err="1"/>
              <a:t>nous</a:t>
            </a:r>
            <a:r>
              <a:rPr lang="cs-CZ" dirty="0"/>
              <a:t> y </a:t>
            </a:r>
            <a:r>
              <a:rPr lang="cs-CZ" dirty="0" err="1"/>
              <a:t>parlons</a:t>
            </a:r>
            <a:r>
              <a:rPr lang="cs-CZ" dirty="0"/>
              <a:t> la </a:t>
            </a:r>
            <a:r>
              <a:rPr lang="cs-CZ" dirty="0" err="1"/>
              <a:t>langue</a:t>
            </a:r>
            <a:r>
              <a:rPr lang="cs-CZ" dirty="0"/>
              <a:t> </a:t>
            </a:r>
            <a:r>
              <a:rPr lang="cs-CZ" dirty="0" err="1"/>
              <a:t>du</a:t>
            </a:r>
            <a:r>
              <a:rPr lang="cs-CZ" dirty="0"/>
              <a:t> silence </a:t>
            </a:r>
            <a: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600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you</a:t>
            </a:r>
            <a:r>
              <a:rPr lang="cs-CZ" sz="1600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sound</a:t>
            </a:r>
            <a:r>
              <a:rPr lang="cs-CZ" sz="1600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like</a:t>
            </a:r>
            <a:r>
              <a:rPr lang="cs-CZ" sz="1600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them</a:t>
            </a:r>
            <a:r>
              <a:rPr lang="cs-CZ" sz="1600" b="1" kern="50" dirty="0">
                <a:latin typeface="Verdana" panose="020B0604030504040204" pitchFamily="34" charset="0"/>
                <a:ea typeface="Verdana" panose="020B0604030504040204" pitchFamily="34" charset="0"/>
              </a:rPr>
              <a:t> more and </a:t>
            </a:r>
            <a:r>
              <a:rPr lang="cs-CZ" sz="1600" b="1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more</a:t>
            </a:r>
            <a:r>
              <a:rPr lang="fr-FR" sz="1600" b="1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cs-CZ" dirty="0"/>
              <a:t> et de </a:t>
            </a:r>
            <a:r>
              <a:rPr lang="cs-CZ" dirty="0" err="1"/>
              <a:t>l’impuissance</a:t>
            </a: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93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1818" y="474345"/>
            <a:ext cx="868218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5. </a:t>
            </a:r>
            <a:r>
              <a:rPr lang="cs-CZ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speak</a:t>
            </a:r>
            <a:r>
              <a:rPr lang="cs-CZ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what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productions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profits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pourcentages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»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parlez-nous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d'autres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choses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aurons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ensemble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jardin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ferons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délestez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-vous des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traîtres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cilice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imposez-nous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votre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langue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vous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raconterons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torture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et la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misère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dirons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trépas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vos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mots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vous ne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mourriez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pas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et vous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parlerons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verbe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bâtard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et nos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accents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fêlés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Cambodge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Salvador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Chili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et de la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Roumanie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de la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Molise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Péloponnèse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jusqu'à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dernier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regard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6. </a:t>
            </a:r>
            <a:r>
              <a:rPr lang="cs-CZ" kern="5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speak</a:t>
            </a:r>
            <a:r>
              <a:rPr lang="cs-CZ" kern="5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what</a:t>
            </a:r>
            <a: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sommes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cent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peuples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venus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loin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pour vous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dire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vous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n'êtes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b="1" kern="50" dirty="0" err="1">
                <a:latin typeface="Verdana" panose="020B0604030504040204" pitchFamily="34" charset="0"/>
                <a:ea typeface="Verdana" panose="020B0604030504040204" pitchFamily="34" charset="0"/>
              </a:rPr>
              <a:t>seuls</a:t>
            </a:r>
            <a:r>
              <a:rPr lang="cs-CZ" b="1" kern="5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673" y="1618189"/>
            <a:ext cx="4873254" cy="362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1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5237017" y="662391"/>
            <a:ext cx="65855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Régine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Robin</a:t>
            </a:r>
          </a:p>
          <a:p>
            <a:pPr algn="just"/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(née à Paris en 1939, son vrai nom est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Rivka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Ajzersztejn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parents juifs polonais)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crivaine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historienne, traductrice et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sociologue québécoise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d'origine française. 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Professeur d’histoire en France, elle émigre à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Montré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1977 où elle occupera le poste de professeur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sociologie à l’Université du Québec à Montréal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à partir de 1982. 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Œuvre : thèmes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l’identité, de la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transculture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de la mémoire collective et de la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judé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té.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Elle est à la fois écrivaine et théoricienne des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écritures migrantes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www.dailymotion.com/video/x1hqkma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r="37328"/>
          <a:stretch/>
        </p:blipFill>
        <p:spPr>
          <a:xfrm>
            <a:off x="549478" y="534706"/>
            <a:ext cx="2101358" cy="255918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r="33478"/>
          <a:stretch/>
        </p:blipFill>
        <p:spPr>
          <a:xfrm>
            <a:off x="373987" y="3315855"/>
            <a:ext cx="2019552" cy="320552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836" y="3315855"/>
            <a:ext cx="1843687" cy="32083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9788" y="537881"/>
            <a:ext cx="1644735" cy="255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24873" y="197806"/>
            <a:ext cx="1162858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i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fr-FR" b="1" i="1" dirty="0" err="1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Québécoite</a:t>
            </a:r>
            <a:r>
              <a:rPr lang="fr-FR" b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(1983)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(jeu de mots :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coi,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coite, rester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coi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= se taire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Citation : 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 Je ne suis pas d’ici. On ne devient pas Québécois. Prendre la </a:t>
            </a:r>
            <a:endParaRPr lang="fr-FR" i="1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parole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rendre la parole aux immigrants, à leur solitude. »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Héroïne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= une intellectuelle française d’origine juive polonaise (côté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autobiographique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 roman = une « fiction théorique » : succession de ses trois émigrations au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Québec (3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versions possibles du même événement, racontées au conditionnel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et liées à 3 histoires d’amour différentes dans 3 quartiers de Montréal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différents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cs-CZ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Des déambulations dans Montréal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alternent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avec d’autres villes (Paris, ses cafés et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cinémas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 aussi le vélodrome d’Hiver).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 sorte de « micro-mémoire d’étrangère » faite d’éléments fort hétérogènes :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Pas d’ordre. Ni chronologique, ni logique, ni logis. Rien qu’un désir d’écriture et cette prolifération d’existence. »</a:t>
            </a:r>
          </a:p>
          <a:p>
            <a:pPr algn="just">
              <a:spcAft>
                <a:spcPts val="0"/>
              </a:spcAft>
            </a:pP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 forme poétique inspirée du patchwork qui est censée représenter l’immigration.</a:t>
            </a:r>
            <a:endParaRPr lang="fr-FR" i="1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pas le rejet d’un pays et l’adoption d’un autre, mais une identité plus floue, une philosophie de « </a:t>
            </a:r>
            <a:r>
              <a:rPr lang="fr-FR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migrance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» (néologisme de Robin).</a:t>
            </a:r>
            <a:endParaRPr lang="fr-FR" i="1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745" y="92363"/>
            <a:ext cx="2124364" cy="3618354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6212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17236" y="409139"/>
            <a:ext cx="88299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>
                <a:latin typeface="Verdana" panose="020B0604030504040204" pitchFamily="34" charset="0"/>
                <a:ea typeface="Times New Roman" panose="02020603050405020304" pitchFamily="18" charset="0"/>
              </a:rPr>
              <a:t>Sergio </a:t>
            </a:r>
            <a:r>
              <a:rPr lang="cs-CZ" sz="2000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Kokis</a:t>
            </a:r>
            <a:r>
              <a:rPr lang="cs-CZ" sz="2000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(1944)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Romancier et poète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d’origine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brésilienne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Enfance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difficile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l'âge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neuf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trouvé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institution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redressement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Études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à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l'É</a:t>
            </a: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cole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des Beaux-Arts de Rio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par la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suite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celles de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philosophie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et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psychologie en France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Au début des années 1960,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Kokis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participe à différents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mouvements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dissidents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Il est accusé de « crimes contre la sécurité nationale » par l’État militaire.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complète une maîtrise en psychologie à l’Université de Strasbourg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1969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avant d’immigrer au Canada où on l’engage comme psychologue à l’Hôpital psychiatrique de Gaspé. </a:t>
            </a: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L'année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suivante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docteur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psychologie clinique (UQAM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u="sng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1997,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consacre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uniquement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peinture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et à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’écriture</a:t>
            </a: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peintures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figurent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couvertures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livres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Œ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uvre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foisonnante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baroque, expressionniste.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9884" y="283648"/>
            <a:ext cx="2267067" cy="316881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4836" y="3639128"/>
            <a:ext cx="2602115" cy="302919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7612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21" y="1185921"/>
            <a:ext cx="3226644" cy="450368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3916219" y="621605"/>
            <a:ext cx="800792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 </a:t>
            </a:r>
            <a:r>
              <a:rPr lang="cs-CZ" b="1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Pavillon</a:t>
            </a:r>
            <a:r>
              <a:rPr lang="cs-CZ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des </a:t>
            </a:r>
            <a:r>
              <a:rPr lang="cs-CZ" b="1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miroirs</a:t>
            </a:r>
            <a:r>
              <a:rPr lang="cs-CZ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(1994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premier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roman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introspectif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pratiquement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intrigue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L’histoire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d'un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Brésilien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devenu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peintre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l'âge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adulte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(Se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croyant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vraiment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libre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toutes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attaches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observe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soudainement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tableaux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transposent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objets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enfance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.)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Situation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sociale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vit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quartier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peuplé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prostituées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clochards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laissés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-pour-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pauvres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visite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l'arrière-pays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avec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ses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enseignants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révèle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plus grande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misère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encore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(Des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villages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délabrés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terres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arides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malades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figuration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sorte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l'enfer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Situation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familiale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tient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bordel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maison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familiale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incapable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réaliser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rêves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homme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s’isole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émigre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l'âge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20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Choc de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cultures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richesse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vide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Nord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(on se masque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mort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www.dailymotion.com/video/xfarsl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80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09832717-7104-4A4D-91BE-C7914525E2C6}"/>
              </a:ext>
            </a:extLst>
          </p:cNvPr>
          <p:cNvSpPr txBox="1"/>
          <p:nvPr/>
        </p:nvSpPr>
        <p:spPr>
          <a:xfrm>
            <a:off x="371475" y="1448723"/>
            <a:ext cx="1161097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Yves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Thériault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(1915-1983)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prédécesseur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critures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migrantes</a:t>
            </a:r>
            <a:endParaRPr lang="fr-FR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Origines modestes : il a dû interrompre ses études (chauffeur de camion, </a:t>
            </a:r>
            <a:endParaRPr lang="cs-CZ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vendeur de fromage et de tracteurs, trappeur).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Dès 1940, il écrit ses premiers sketches radiophoniques et, sous </a:t>
            </a:r>
            <a:endParaRPr lang="cs-CZ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divers pseudonymes, d'innombrables « romans à dix sous ».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 soigne son image du touche-à-tout qui fait de la littérature pour « mettre du roast-beef sur la table, puis, envoyer ses enfants à Marie-de-France [une école privée] ».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Auteur prolifique : en plus d'une quarantaine de romans, il a écrit près de trente livres pour enfants et adolescents, plus de cent contes, récits et nouvelles, plus de cent textes radiophoniques, vingt télé-théâtres et enfin des dizaines d'articles, d'éditoriaux, d'essais et de chroniques publiés dans des revues et journaux.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 littérature qui mélange le divertissement et l’enquête ethnographique. L’auteur estime qu’il « n’est pas entré dans la littérature par la grande porte ».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87A47EC-2491-4692-8C5F-290174E2BA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15" r="29065"/>
          <a:stretch/>
        </p:blipFill>
        <p:spPr>
          <a:xfrm>
            <a:off x="9505950" y="219074"/>
            <a:ext cx="2314575" cy="2986701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600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58618" y="234522"/>
            <a:ext cx="667789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i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 maître de jeu</a:t>
            </a:r>
            <a:r>
              <a:rPr lang="fr-FR" sz="2000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(2011) 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Ivan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Serov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jeune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théologien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sceptique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vit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visité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Dieu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chez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nuit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boire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thé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scotch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manger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cornichons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discuter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questions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d’ordre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éthique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moral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existentiel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Dieu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Kokis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être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cynique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cruel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qui, pour ne pas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s’ennuyer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humains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jeux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sophistiqués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dresse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pousse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suicide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séduit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prenant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forme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aimées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 et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délaisse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Ivan finit par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découvrir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partie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jeu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révolter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Tout un jeu subtile entre Ivan – Lucien (Dieu, mais aussi un sorte d’alter ego d’Ivan) – </a:t>
            </a:r>
            <a:r>
              <a:rPr lang="fr-FR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Tiago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(un ancien dissident rescapé de la dictature brésilienne que Dieu pousse au suicide) – et une jeune serveuse, aimante et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pure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qui n’existe peut-être pas.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 réflexion sur le mal, le destin et la liberté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/>
          <a:srcRect t="5939" r="34337"/>
          <a:stretch/>
        </p:blipFill>
        <p:spPr>
          <a:xfrm>
            <a:off x="7792983" y="609599"/>
            <a:ext cx="4020328" cy="553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5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87927" y="751344"/>
            <a:ext cx="1141614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Dany </a:t>
            </a: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</a:rPr>
              <a:t>Laferrière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(1953)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Port-au-Prince,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campagne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grand-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Da,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marquants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Marie Nelson,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envoie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l’âge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quatre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crainte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subisse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représailles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part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régime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François </a:t>
            </a: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Duvalier (Papa Doc), en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raison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idées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politiques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Port-au-Prince,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sous-secrétaire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d’État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Commerce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l’Industrie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exil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chroniqueur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l’hebdomadaire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 Petit Samedi Noir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et à Radio Haïti-Inter. </a:t>
            </a: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1976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journaliste,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âgé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vingt-trois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assassiné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Tontons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Macoute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raignant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d'être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lui aussi,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liste »,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Laferrière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quitte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Haïti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n'informant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départ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l'exception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travaille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d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ifférentes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usines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x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novembre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1985,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 publie son premier roman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Comment faire l’amour avec un Nègre sans se fatiguer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 Succès, attention des médias, adaptation du livre po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cinéma par Jacques W. Benoît, traductions en de nombreuses langues…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0328" y="428538"/>
            <a:ext cx="2373746" cy="333965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20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r="10939"/>
          <a:stretch/>
        </p:blipFill>
        <p:spPr>
          <a:xfrm>
            <a:off x="7655496" y="298568"/>
            <a:ext cx="2338850" cy="275799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4416" y="3278910"/>
            <a:ext cx="2217275" cy="335808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963" y="960582"/>
            <a:ext cx="1667601" cy="158003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/>
          <a:srcRect l="962" r="31687" b="3203"/>
          <a:stretch/>
        </p:blipFill>
        <p:spPr>
          <a:xfrm>
            <a:off x="7581604" y="4235641"/>
            <a:ext cx="1922613" cy="155555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841613" y="757382"/>
            <a:ext cx="6096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suite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Laferrière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travaille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</a:t>
            </a:r>
            <a:r>
              <a:rPr lang="fr-FR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fférentes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stations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télévision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continuant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activité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d’écriture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Personnage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médiatique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vit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alternativement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à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Miami et à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2013,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élu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l’Académie française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devenant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premier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d'Haïti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Canada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(et plus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précisément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Québec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 à y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siéger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il est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deuxième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académicien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noir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après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Léopold </a:t>
            </a:r>
            <a:r>
              <a:rPr lang="fr-FR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Sédar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Senghor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élu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1983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cs-CZ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https://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www.youtube.com/watch?v=V2BfYu3lQBc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www.youtube.com/watch?v=Snm_H5Zpmwc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https://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www.youtube.com/watch?v=j_lFiawIpT0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75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15636" y="613121"/>
            <a:ext cx="112683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Comment faire l’amour avec un </a:t>
            </a:r>
            <a:r>
              <a:rPr lang="fr-FR" b="1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Nègre </a:t>
            </a:r>
            <a:r>
              <a:rPr lang="fr-FR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sans se fatiguer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1985)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narrateur se dit « dragueur nègre consciencieux et professionnel ».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écrit un livre intitulé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Paradis du dragueur nègre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où il raconte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</a:t>
            </a: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histoires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avec de nombreuses « 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miz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» blanches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À part cela, il vit avec un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ami, </a:t>
            </a: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Bouba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à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ne rien faire.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Le livre a du succès, les journaux publient des articles élogieux,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l’auteur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est invité à une interview avec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</a:rPr>
              <a:t>miz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Bombardier (la journaliste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Denise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Bombardier) dans le cadre de l’émission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« Noir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sur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blanc ».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Un livre humoristique qui se moque des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a priori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racistes, de l’exotisme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que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son personnage exploite volontiers. Beaucoup de renvois à d’autres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textes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littéraires ou à de la musique.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Un autre livre :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Cette grenade dans la main du jeune Nègre est-elle une arme ou un fruit ?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(1993) – un peu dans la même vaine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Puis,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l’écrivain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passe à des récits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autobiographiques, plus sérieux.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226" y="844030"/>
            <a:ext cx="2406774" cy="362603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52646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33963" y="724601"/>
            <a:ext cx="919018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Le cri des oiseaux fous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(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2002)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1B1B1B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autobiographique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surnommé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Vieux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Os,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alors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qu’il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23 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ans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 passe sa dernière nuit à Port-au-Prince avant de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quitter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 pays pour le Québec.</a:t>
            </a: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estin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tragique 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des 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celui de 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mari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déjà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parti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adieu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qui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pousse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son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choix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 les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hommes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faits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disparaître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soit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être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tués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régime,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soit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émigrer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tandis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endeuillées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restent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l’ombre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… Le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va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suivre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destin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qu’il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n’a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jamais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connu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  <a:endParaRPr lang="fr-FR" dirty="0" smtClean="0">
              <a:solidFill>
                <a:srgbClr val="1B1B1B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</a:t>
            </a:r>
            <a:r>
              <a:rPr lang="fr-FR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euple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 Port-au-Prince qui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voyage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«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tap-tap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» et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discute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prix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 la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de la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politique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louchant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côté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montagne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couverte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villas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riches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vivent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monde.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militaires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meutes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chiens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sauvages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rues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l’amour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nuit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déclarer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flamme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à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Lisa,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avant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ne plus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jamais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revoir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doit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faire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ses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adieux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pays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qu’il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aime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malgré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régime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dictatorial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la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pauvreté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	</a:t>
            </a:r>
            <a:r>
              <a:rPr lang="cs-CZ" dirty="0" smtClean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sera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complétement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différent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climat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couleurs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solidFill>
                  <a:srgbClr val="1B1B1B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2083" r="-1"/>
          <a:stretch/>
        </p:blipFill>
        <p:spPr>
          <a:xfrm>
            <a:off x="267855" y="635251"/>
            <a:ext cx="2132790" cy="328311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t="4271" r="7852"/>
          <a:stretch/>
        </p:blipFill>
        <p:spPr>
          <a:xfrm>
            <a:off x="222483" y="4137890"/>
            <a:ext cx="3305808" cy="207035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22259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98762" y="1249877"/>
            <a:ext cx="72597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</a:rPr>
              <a:t>Ying Chen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(1961)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Une Chinoise de </a:t>
            </a: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Changhai</a:t>
            </a:r>
            <a:endParaRPr lang="cs-CZ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Licence-ès-lettres françaises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l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’Université </a:t>
            </a: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Fudan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 Outre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le dialecte de sa région et le mandarin, elle apprend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le russe, l’italien, l’anglais et le français. </a:t>
            </a:r>
          </a:p>
          <a:p>
            <a:pPr algn="just"/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En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1989, elle vient étudier au département de langue française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de l’Université McGill et elle reste dans le pays, se marie et a deux enfants.</a:t>
            </a:r>
          </a:p>
          <a:p>
            <a:pPr algn="just"/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Pour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tromper la nostalgie de sa Chine natale, elle se met à l'écriture jusqu'à y consacrer douze heures par jour. </a:t>
            </a:r>
            <a:endParaRPr lang="cs-CZ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endParaRPr lang="cs-CZ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https://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www.youtube.com/watch?v=IOq7pZtx-hI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t="538" b="1"/>
          <a:stretch/>
        </p:blipFill>
        <p:spPr>
          <a:xfrm>
            <a:off x="8483838" y="1246909"/>
            <a:ext cx="3015433" cy="44041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887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80291" y="226436"/>
            <a:ext cx="91162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i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 mémoire de l’eau</a:t>
            </a:r>
            <a:r>
              <a:rPr lang="fr-FR" sz="2000" b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(1992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récit commence en 1912 et s’achève dans les années 1980 : la voix de 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grand-mère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est reprise par celle de la narratrice.</a:t>
            </a: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même problématique du pied : Lie-Fei, 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grand-mère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a 5 ans en 1912. Elle reçoit ses leçons de chinois, d’orthographe et de morale, elle subit les premières opérations destinées à lui rapetisser les pieds afin qu’ils soient « beaux comme des lotus ».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Cinquante jours après le début des opérations, le père de Lie-Fei les fait arrêter, car la Chine entre dans une période socioculturelle dont les valeurs s’opposent à celles du régime impérial.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La fille reste donc dans l’entre-deux : elle n’appartient ni au groupe de la femme aux pieds de lotus, ni à celui de la femme communiste aux souliers plats maoïstes.</a:t>
            </a: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narratrice continue l’histoire de sa grand’mère. Elle aussi aura des ennuis de pieds, car son fiancé « Gao-Long préférait qu’elle porte des souliers à talons hauts pour sortir avec lui ». Ceci lui cause une grave entorse au pied gauche et Lie-Fei la soigne à l’aide des pansements préservés de sa propres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jeunesse…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2661" y="413515"/>
            <a:ext cx="2362321" cy="394355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207" y="4525817"/>
            <a:ext cx="2094466" cy="21073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3919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5560290" y="1148262"/>
            <a:ext cx="6096000" cy="46474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Catherine </a:t>
            </a:r>
            <a:r>
              <a:rPr lang="fr-FR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Mavrikakis</a:t>
            </a:r>
            <a:r>
              <a:rPr lang="fr-F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(1961)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d'une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mère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française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d'un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d'origine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grecque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qui a grandi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Algérie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Catherine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Mavrikakis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eu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littérature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comparée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dont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obt</a:t>
            </a:r>
            <a:r>
              <a:rPr lang="fr-FR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enu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doctorat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1989.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polyglote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intéressée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philosophie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Elle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travaillé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différents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sujets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filiation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deuil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maladie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l’écriture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moderne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la place de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photographie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l’« 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autofiction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», la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psychanalyse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la Shoah...</a:t>
            </a:r>
            <a:endParaRPr lang="cs-CZ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cs-CZ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vimeo.com/184740366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95" y="1351462"/>
            <a:ext cx="3602977" cy="404257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8869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77093" y="549124"/>
            <a:ext cx="975359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</a:t>
            </a:r>
            <a:r>
              <a:rPr lang="cs-CZ" sz="2000" b="1" i="1" dirty="0" err="1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Ciel</a:t>
            </a:r>
            <a:r>
              <a:rPr lang="cs-CZ" sz="2000" b="1" i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cs-CZ" sz="2000" b="1" i="1" dirty="0" err="1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Bay</a:t>
            </a:r>
            <a:r>
              <a:rPr lang="cs-CZ" sz="2000" b="1" i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City</a:t>
            </a:r>
            <a:r>
              <a:rPr lang="cs-CZ" sz="2000" b="1" dirty="0">
                <a:solidFill>
                  <a:srgbClr val="0070C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(2008)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Amy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vit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ennuyeuse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ville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Michigan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supermarché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autoroute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lycée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juive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polonaise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venue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continent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neuf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tenter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fuir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passé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familial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pour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oublier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maison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hantée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fantômes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passé.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nuit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Amy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fait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d'horribles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cauchemars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ressurgissent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suppliciés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Seconde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mondiale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grand-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la grand-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n’ont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compris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qu’ils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morts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ciel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toxique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Bay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City se fait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l'écho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malédictions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familiales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En 1979,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maison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tôle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prend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feu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entière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part en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fumée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saisissant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retour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l'histoire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laissant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Amy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face à son présent.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Est-ce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qui a mis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feu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maison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pour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débarraser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passé ?)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/>
            </a:r>
            <a:b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Amy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mène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moderne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(pilote)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tombe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enceinte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met au monde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fille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finit par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croire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fantômes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passé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disparu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…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Jusqu’au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moment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retrouve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grands-parents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morts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chambre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coucher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fille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devenue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adolescente.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malédiction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touchera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donc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également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génération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suivante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1165" y="549124"/>
            <a:ext cx="1971658" cy="32521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165" y="4008582"/>
            <a:ext cx="1978112" cy="158865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533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856508" y="1960940"/>
            <a:ext cx="8737600" cy="3323987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</a:rPr>
              <a:t>Années 2000 : saturation de la catégorie des écritures </a:t>
            </a:r>
            <a:r>
              <a:rPr lang="fr-FR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migrantes</a:t>
            </a: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Les auteurs ne veulent plus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être classés sous cette étiquette qui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est devenue trop officielle, trop universitaire.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Tout un jargon qui s’est créé et qui a été appliqué à toutes les œuvres au détriment de l’intérêt pour les spécificités personnelles des auteurs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La littérature migrante est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assez rapidement considérée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comme une notion aussi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restrictive que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« littérature nationale ».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81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4A2393D4-AECF-4F46-A9D4-88E56E5FB52E}"/>
              </a:ext>
            </a:extLst>
          </p:cNvPr>
          <p:cNvSpPr txBox="1"/>
          <p:nvPr/>
        </p:nvSpPr>
        <p:spPr>
          <a:xfrm>
            <a:off x="5467350" y="833468"/>
            <a:ext cx="6096000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Aaron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(1954) : « roman juif »</a:t>
            </a:r>
            <a:endParaRPr lang="cs-CZ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’histoire d’un adolescent juif hassidique, élevé à Montréal par son grand-père (vieux tailleur) qui avait jadis fui la Russie à cause des pogroms. Ayant perdu sa femme, son fils et sa belle-fille, le grand-père reporte toute son affection sur son petit-fils dont il veut faire un bon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</a:t>
            </a:r>
            <a:r>
              <a:rPr lang="fr-FR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uif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orthodoxe.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Aaron grandit et veut côtoyer d’autres adolescents, garçons et surtout filles. Il tombe amoureux d’une juive française qui désire s’assimiler et change son nom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Viedna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Cécile.</a:t>
            </a:r>
            <a:endParaRPr lang="cs-CZ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Aaron refuse de travailler avec son grand-père et sort du quartier juif pour chercher un autre boulot en ville. Son grand-père le renie et le chasse.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Désespoir du vieux juif qui a tout perdu.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8E0F357-60AC-4A18-887E-CEFD26C39B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94"/>
          <a:stretch/>
        </p:blipFill>
        <p:spPr>
          <a:xfrm>
            <a:off x="628650" y="413280"/>
            <a:ext cx="3648075" cy="603143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807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22E1749-7F51-47D2-808C-FEF48C05C4E1}"/>
              </a:ext>
            </a:extLst>
          </p:cNvPr>
          <p:cNvSpPr txBox="1"/>
          <p:nvPr/>
        </p:nvSpPr>
        <p:spPr>
          <a:xfrm>
            <a:off x="542925" y="520511"/>
            <a:ext cx="609600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</a:t>
            </a:r>
            <a:r>
              <a:rPr lang="fr-FR" sz="2000" b="1" dirty="0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ommunautés juives de Montréal</a:t>
            </a: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l’époque de la Nouvelle France, les juifs sont interdits de séjour.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Les Britanniques se montrent plus libéraux.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communauté juive reste coincée entre deux systèmes scolaires et politiques, formant une « troisième solitude ».</a:t>
            </a: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Plusieurs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vagues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d'immigration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Descendants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séfarades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chassés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d'Espagne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l'Inquisition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(1777 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première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synagogue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Montréal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).</a:t>
            </a:r>
            <a:endParaRPr lang="fr-FR" sz="2800" dirty="0">
              <a:latin typeface="Symbol" panose="05050102010706020507" pitchFamily="18" charset="2"/>
              <a:ea typeface="Times New Roman" panose="02020603050405020304" pitchFamily="18" charset="0"/>
              <a:cs typeface="StarSymbol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Juifs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russes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et est-européens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partis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vague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pogroms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déclenchés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l'assassinat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tsar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Alexandre II en 1881.</a:t>
            </a:r>
            <a:endParaRPr lang="fr-FR" sz="2800" dirty="0">
              <a:latin typeface="Symbol" panose="05050102010706020507" pitchFamily="18" charset="2"/>
              <a:ea typeface="Times New Roman" panose="02020603050405020304" pitchFamily="18" charset="0"/>
              <a:cs typeface="StarSymbol"/>
            </a:endParaRPr>
          </a:p>
          <a:p>
            <a:pPr marL="285750" lvl="0" indent="-285750" algn="just">
              <a:spcAft>
                <a:spcPts val="0"/>
              </a:spcAft>
              <a:buSzPts val="900"/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Récemment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troisième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vague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d'immigration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venant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pays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d'Afrique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nouvellement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islamisés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.</a:t>
            </a:r>
            <a:endParaRPr lang="fr-FR" sz="28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StarSymbo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2AF348-B02A-4B3D-821C-3F4EEAA1E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96" r="8744"/>
          <a:stretch/>
        </p:blipFill>
        <p:spPr>
          <a:xfrm>
            <a:off x="7038594" y="520511"/>
            <a:ext cx="4772781" cy="35561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39E57D1-7BA0-4CB7-8940-05EE5B137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29" r="16388"/>
          <a:stretch/>
        </p:blipFill>
        <p:spPr>
          <a:xfrm>
            <a:off x="8000996" y="4223708"/>
            <a:ext cx="2847975" cy="22280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275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A921AFA-2B22-480A-87A7-7E3C03244C82}"/>
              </a:ext>
            </a:extLst>
          </p:cNvPr>
          <p:cNvSpPr txBox="1"/>
          <p:nvPr/>
        </p:nvSpPr>
        <p:spPr>
          <a:xfrm>
            <a:off x="619125" y="414368"/>
            <a:ext cx="1099185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</a:t>
            </a:r>
            <a:r>
              <a:rPr lang="cs-CZ" sz="20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ommunauté</a:t>
            </a:r>
            <a:r>
              <a:rPr lang="cs-CZ" sz="20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hassidique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, très conservatrice, en pleine expansion démographique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H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ommes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longs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manteaux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noirs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soie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kapotes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coiffés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chapeau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fourrure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spodik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d'où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longues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boucles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cheveux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F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emmes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non-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maquilléées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accompagnées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multitude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d'enfants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(elle n’ont pas le droit d’être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photographiées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principe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A473A23-21B8-49A5-B73D-F1B96DCB1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4263938"/>
            <a:ext cx="3852426" cy="231284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E7D489A-F219-44B1-852D-EC4662F8F1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23"/>
          <a:stretch/>
        </p:blipFill>
        <p:spPr>
          <a:xfrm>
            <a:off x="2047875" y="2358232"/>
            <a:ext cx="2637552" cy="177892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2027D50-52F7-45B9-843C-4587C2EEB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180"/>
          <a:stretch/>
        </p:blipFill>
        <p:spPr>
          <a:xfrm>
            <a:off x="5619750" y="2374892"/>
            <a:ext cx="5848350" cy="42018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645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A6EB245-5345-4E32-AC10-357715357895}"/>
              </a:ext>
            </a:extLst>
          </p:cNvPr>
          <p:cNvSpPr txBox="1"/>
          <p:nvPr/>
        </p:nvSpPr>
        <p:spPr>
          <a:xfrm>
            <a:off x="266700" y="270986"/>
            <a:ext cx="6096000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Agaguk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(1958) :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esquimau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épopée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Grand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canadien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vaste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territoire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au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climat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rude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seuls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Inuits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réussi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apprivoiser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aussi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roman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policier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histoire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d’amour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L'action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situe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années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1940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Labrador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Agaguk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(le chasseur)</a:t>
            </a: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fr-FR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Iriook</a:t>
            </a: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(sa femme)           </a:t>
            </a:r>
            <a:r>
              <a:rPr lang="fr-FR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Tayaout</a:t>
            </a: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(leur fils)</a:t>
            </a: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F24969-53EF-446F-BD9F-39677263FC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53"/>
          <a:stretch/>
        </p:blipFill>
        <p:spPr>
          <a:xfrm>
            <a:off x="9712249" y="270986"/>
            <a:ext cx="2136852" cy="364508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51051DD-D066-4310-B635-881FAE8146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617"/>
          <a:stretch/>
        </p:blipFill>
        <p:spPr>
          <a:xfrm>
            <a:off x="7038878" y="270986"/>
            <a:ext cx="2390872" cy="36450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ovnoramenný trojúhelník 7">
            <a:extLst>
              <a:ext uri="{FF2B5EF4-FFF2-40B4-BE49-F238E27FC236}">
                <a16:creationId xmlns:a16="http://schemas.microsoft.com/office/drawing/2014/main" id="{CD02D4A9-6C6E-4F68-84CF-4B6BAD3F13A4}"/>
              </a:ext>
            </a:extLst>
          </p:cNvPr>
          <p:cNvSpPr/>
          <p:nvPr/>
        </p:nvSpPr>
        <p:spPr>
          <a:xfrm>
            <a:off x="1570000" y="3295650"/>
            <a:ext cx="2971800" cy="23241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0C27087-289E-49FA-AE41-0BA91E806315}"/>
              </a:ext>
            </a:extLst>
          </p:cNvPr>
          <p:cNvSpPr txBox="1"/>
          <p:nvPr/>
        </p:nvSpPr>
        <p:spPr>
          <a:xfrm>
            <a:off x="5933078" y="4365336"/>
            <a:ext cx="61436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Ramook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= père d’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Agaguk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et chef pourri du village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Brown   = trafiquant blanc sans scrupules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Henderson = policier blanc tué par les Inuits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Scott = nouvel inspecteur, plus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rusé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www.youtube.com/watch?v=iPZHuoguwbo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3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4A462BB0-FF95-4F3F-9426-B09CF55A8C3F}"/>
              </a:ext>
            </a:extLst>
          </p:cNvPr>
          <p:cNvSpPr txBox="1"/>
          <p:nvPr/>
        </p:nvSpPr>
        <p:spPr>
          <a:xfrm>
            <a:off x="390525" y="643235"/>
            <a:ext cx="649605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Côté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initiatique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lutte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avec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loup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blanc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fr-FR" sz="1800" b="1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Agaguk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loup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rôde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hutte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manger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 enfant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Tayaout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.)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Transfiguration du héros :</a:t>
            </a: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Corporelle (personne ne le reconnaît après la terrible blessure)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Mentale et spirituelle (</a:t>
            </a:r>
            <a:r>
              <a:rPr lang="fr-FR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Agaguk</a:t>
            </a: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devient homme)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Côté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civilisationnel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Iriook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amène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éprouver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remords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meurtre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rejeter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valeurs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communauté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d’origine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accepter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émancipation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Elle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civilise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au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mesure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Au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début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frappe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dès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qu’il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comprend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qui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pleure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en son absence,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souffre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l’accouchement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 second enfant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FFF9C9F-B0E7-476A-B82C-4698FE7B71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928"/>
          <a:stretch/>
        </p:blipFill>
        <p:spPr>
          <a:xfrm>
            <a:off x="8543871" y="260189"/>
            <a:ext cx="2756332" cy="406416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B9D5A72-374C-4996-AD33-075AF9088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415" y="4495853"/>
            <a:ext cx="1835244" cy="210195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5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24586738-D773-435E-8C62-231FB3B679EF}"/>
              </a:ext>
            </a:extLst>
          </p:cNvPr>
          <p:cNvSpPr txBox="1"/>
          <p:nvPr/>
        </p:nvSpPr>
        <p:spPr>
          <a:xfrm>
            <a:off x="361950" y="705177"/>
            <a:ext cx="868680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fr-FR" sz="2000" b="1" dirty="0">
              <a:solidFill>
                <a:schemeClr val="accent3">
                  <a:lumMod val="75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b="1" dirty="0" err="1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Émancipation</a:t>
            </a:r>
            <a:r>
              <a:rPr lang="cs-CZ" sz="2000" b="1" dirty="0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la femme</a:t>
            </a:r>
            <a:endParaRPr lang="fr-FR" sz="2000" b="1" dirty="0">
              <a:solidFill>
                <a:schemeClr val="accent3">
                  <a:lumMod val="75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début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opposition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très nette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femme-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parole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tendresse-civilisation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homme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-silence-primitivisme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Différentes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étapes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premier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accouchement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Iriook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occupe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place de plus en plus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importante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</a:t>
            </a: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ravaux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d’homme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traîner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animaux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lourds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construire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igloo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chasser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se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défendre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avec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fusil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rise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parole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Iriook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discute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elle-même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avec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l’inspecteur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venu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enquêter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chez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elle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déjoue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ruses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rise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initiatives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sexuelles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interdit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qu’Iriook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brave et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Agaguk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laisse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aller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par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plaisir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: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libération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passe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par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l’épanouissement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sexuel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par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connaissance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intime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l’autre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enversement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traditions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l’atavisme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millénare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: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fille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nouvelle-née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épargnée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car s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 non,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Agaguk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serait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quitt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é par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femme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F3D2136-6A7F-4280-A8BA-979A8234F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475" y="664127"/>
            <a:ext cx="2860760" cy="182098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EEC6C48-1823-46B7-8E6B-E01104173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475" y="2670445"/>
            <a:ext cx="2860760" cy="18620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389C43F-2738-42CA-96B8-3EAB9F73E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4476" y="4717813"/>
            <a:ext cx="2860760" cy="17410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254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7AC9981-519D-4E55-B9C2-3B090E250132}"/>
              </a:ext>
            </a:extLst>
          </p:cNvPr>
          <p:cNvSpPr txBox="1"/>
          <p:nvPr/>
        </p:nvSpPr>
        <p:spPr>
          <a:xfrm>
            <a:off x="619125" y="59638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 err="1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Tayaout</a:t>
            </a:r>
            <a:r>
              <a:rPr lang="fr-FR" sz="2000" b="1" i="1" dirty="0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fils </a:t>
            </a:r>
            <a:r>
              <a:rPr lang="fr-FR" sz="2000" b="1" i="1" dirty="0" smtClean="0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</a:t>
            </a:r>
            <a:r>
              <a:rPr lang="fr-FR" sz="2000" b="1" i="1" dirty="0" err="1" smtClean="0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Agaguk</a:t>
            </a:r>
            <a:r>
              <a:rPr lang="cs-CZ" sz="2000" b="1" i="1" dirty="0" smtClean="0">
                <a:solidFill>
                  <a:schemeClr val="accent3">
                    <a:lumMod val="7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(1969)</a:t>
            </a:r>
            <a:endParaRPr lang="cs-CZ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BBCC41-342A-47FD-A286-F0D834109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43" y="1301656"/>
            <a:ext cx="3070282" cy="507608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DBD8F70-60FF-4E1F-9383-F3E2BD41E8D7}"/>
              </a:ext>
            </a:extLst>
          </p:cNvPr>
          <p:cNvSpPr txBox="1"/>
          <p:nvPr/>
        </p:nvSpPr>
        <p:spPr>
          <a:xfrm>
            <a:off x="4295774" y="996494"/>
            <a:ext cx="73247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Lorsque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Tayaout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quinze ans, </a:t>
            </a:r>
          </a:p>
          <a:p>
            <a:pPr algn="just">
              <a:spcAft>
                <a:spcPts val="0"/>
              </a:spcAft>
            </a:pP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Agaguk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Iriook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travaillent pour les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Blancs. Ils vivent tous, les deux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adultes et les trois enfants, dans le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village. Les Inuits vivent dans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l’ombre des Blancs, mais ils ne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souffrent plus de la faim.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Tayaout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veut partir tout seul vers le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Nord où il se sent attiré par les légendes qu’il entend de la bouche des anciens. Il a besoin du silence.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découvre un immense dépôt de la magique « pierre de mer » sur une île de la côte du Labrador. Il veut que les Inuits rejettent le « progrès Blanc » et reviennent à leur art traditionnel.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Agaguk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met à vendre les statuettes magiques aux Blancs et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ayaout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tue. Lui-même meurt, dévoré par un ours blanc.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754FD26-8707-4510-BBB5-C8AE3AC9A5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287"/>
          <a:stretch/>
        </p:blipFill>
        <p:spPr>
          <a:xfrm>
            <a:off x="8829588" y="384097"/>
            <a:ext cx="2790911" cy="301005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151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 modrým pruhem (16x9)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1307593_TF16391941_TF16391941.potx" id="{FA484A69-ED05-4F0F-B3BD-E14328EEC5F2}" vid="{C8A58F6D-B4B7-4D40-95E5-9BE5AAAD39F0}"/>
    </a:ext>
  </a:extLst>
</a:theme>
</file>

<file path=ppt/theme/theme2.xml><?xml version="1.0" encoding="utf-8"?>
<a:theme xmlns:a="http://schemas.openxmlformats.org/drawingml/2006/main" name="Motiv Offic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s přírodním motivem s modrým pruhem a fotkou slunce vycházejícího na pozadí pohoří (širokoúhlá)</Template>
  <TotalTime>380</TotalTime>
  <Words>1106</Words>
  <Application>Microsoft Office PowerPoint</Application>
  <PresentationFormat>Širokoúhlá obrazovka</PresentationFormat>
  <Paragraphs>331</Paragraphs>
  <Slides>29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9" baseType="lpstr">
      <vt:lpstr>Arial</vt:lpstr>
      <vt:lpstr>Calibri</vt:lpstr>
      <vt:lpstr>Corbel</vt:lpstr>
      <vt:lpstr>Euphemia</vt:lpstr>
      <vt:lpstr>StarSymbol</vt:lpstr>
      <vt:lpstr>Symbol</vt:lpstr>
      <vt:lpstr>Times New Roman</vt:lpstr>
      <vt:lpstr>Verdana</vt:lpstr>
      <vt:lpstr>Wingdings</vt:lpstr>
      <vt:lpstr>Motiv s modrým pruhem (16x9)</vt:lpstr>
      <vt:lpstr>ÉCRITURES MIGRANTES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ÉCRITURES MIGRANTES</dc:title>
  <dc:creator>Eva Voldřichová Beránková</dc:creator>
  <cp:lastModifiedBy>Eva Voldřichová Beránková</cp:lastModifiedBy>
  <cp:revision>137</cp:revision>
  <dcterms:created xsi:type="dcterms:W3CDTF">2020-12-01T10:45:48Z</dcterms:created>
  <dcterms:modified xsi:type="dcterms:W3CDTF">2020-12-01T21:38:06Z</dcterms:modified>
</cp:coreProperties>
</file>