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2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8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17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7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5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53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36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6717-F811-4CCE-876D-F488CF5FD095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06C0-0CB4-45F4-A861-2E8D4445B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45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.cz/slavnedny/650280-den-kdy-zacala-zlata-era-hippies-14-leden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ww.stream.cz/slavnedny/789053-den-kdy-byla-podepsana-mirova-dohoda-o-vietnamske-valce-27-led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na.cz/obrazky/pocitacove/479-mys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enito_Mussolini_and_Adolf_Hitler.jpg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1584" y="692697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psychologie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5640" y="285293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Úvod do předmětu</a:t>
            </a:r>
          </a:p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Historie sociální psychologie</a:t>
            </a:r>
          </a:p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Metody sociální psychologie</a:t>
            </a:r>
          </a:p>
        </p:txBody>
      </p:sp>
      <p:pic>
        <p:nvPicPr>
          <p:cNvPr id="17410" name="Picture 2" descr="http://sirmi.ic.cz/mix/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79714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8221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Shrnutí a definice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15595"/>
            <a:ext cx="7092280" cy="349135"/>
          </a:xfrm>
          <a:prstGeom prst="rect">
            <a:avLst/>
          </a:prstGeom>
          <a:noFill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559496" y="980729"/>
            <a:ext cx="8208912" cy="50405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Sociální psychologie patří do sociologie i do psychologie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559496" y="1412776"/>
            <a:ext cx="885698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SP je vědecké studium efektu sociálních a psychických (kognitivních, afektivních, konativních) procesů na způsob, jakým jedinci (či skupiny) vnímají jiné lidi (skupiny), způsob, jakým je ovlivňují a vytvářejí vztahy k nim.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559496" y="2924945"/>
            <a:ext cx="89289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SP je převážně </a:t>
            </a:r>
            <a:r>
              <a:rPr lang="cs-CZ" sz="2400" b="1" dirty="0"/>
              <a:t>americký produkt se silnými evropskými kořeny</a:t>
            </a:r>
            <a:r>
              <a:rPr lang="cs-CZ" sz="2400" dirty="0"/>
              <a:t>, kde významnou roli hrála prvotní filosofická témata a německá experimentální tradice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610816" y="4077072"/>
            <a:ext cx="880566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SP je případ mnohonásobného otcovství, je to rušná, produktivní a moderní oblast vědy, která nemá svou vyhraněnou identitu a ani všeobecně přijímanou definici. SP se zabývá duševními ději či chováním jedince a skupin do té míry, do jaké jsou ovlivněny a podmíněny minulou či stávající interakcí s druhými lidmi. Je o všem, co si jedinec myslí nebo dělá s následkem toho, co si myslí nebo dělají jiní, anebo co si myslí, že si myslí a že dělají druzí. 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</p:txBody>
      </p:sp>
      <p:pic>
        <p:nvPicPr>
          <p:cNvPr id="35842" name="Picture 2" descr="http://www.gify.nou.cz/lid_dovolena_soubory/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454945"/>
            <a:ext cx="4427984" cy="403055"/>
          </a:xfrm>
          <a:prstGeom prst="rect">
            <a:avLst/>
          </a:prstGeom>
          <a:noFill/>
        </p:spPr>
      </p:pic>
      <p:pic>
        <p:nvPicPr>
          <p:cNvPr id="16" name="Picture 2" descr="VÃ½sledek obrÃ¡zku pro take aw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89">
            <a:off x="8723784" y="575415"/>
            <a:ext cx="3888432" cy="11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ify.nou.cz/lid_dovolena_soubory/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157" y="6467833"/>
            <a:ext cx="4744843" cy="40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303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1584" y="692697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psychologie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5640" y="285293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Úvod do předmětu</a:t>
            </a:r>
          </a:p>
          <a:p>
            <a:r>
              <a:rPr lang="cs-CZ" sz="4000" dirty="0">
                <a:solidFill>
                  <a:srgbClr val="FF0000"/>
                </a:solidFill>
              </a:rPr>
              <a:t>Historie sociální psychologie</a:t>
            </a:r>
          </a:p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Metody sociální psychologie</a:t>
            </a:r>
          </a:p>
        </p:txBody>
      </p:sp>
      <p:pic>
        <p:nvPicPr>
          <p:cNvPr id="17410" name="Picture 2" descr="http://sirmi.ic.cz/mix/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79714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429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I. Období – 1908 až 1945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31594"/>
            <a:ext cx="4391472" cy="349135"/>
          </a:xfrm>
          <a:prstGeom prst="rect">
            <a:avLst/>
          </a:prstGeom>
          <a:noFill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559496" y="980728"/>
            <a:ext cx="8928992" cy="1368152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1908</a:t>
            </a:r>
            <a:r>
              <a:rPr lang="cs-CZ" sz="2400" dirty="0"/>
              <a:t> vznik USA (předtím kořeny a zdroje Evropa, např. Gustav </a:t>
            </a:r>
            <a:r>
              <a:rPr lang="cs-CZ" sz="2400" dirty="0" err="1"/>
              <a:t>LeBon</a:t>
            </a:r>
            <a:r>
              <a:rPr lang="cs-CZ" sz="2400" dirty="0"/>
              <a:t>, </a:t>
            </a:r>
            <a:r>
              <a:rPr lang="cs-CZ" sz="2400" dirty="0" err="1"/>
              <a:t>Durkheim</a:t>
            </a:r>
            <a:r>
              <a:rPr lang="cs-CZ" sz="2400" dirty="0"/>
              <a:t>)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1897</a:t>
            </a:r>
            <a:r>
              <a:rPr lang="cs-CZ" sz="2400" dirty="0"/>
              <a:t> první psychosociální experiment </a:t>
            </a:r>
            <a:r>
              <a:rPr lang="cs-CZ" sz="2400" dirty="0" err="1"/>
              <a:t>Tripletta</a:t>
            </a:r>
            <a:endParaRPr lang="cs-CZ" sz="24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703512" y="2276872"/>
            <a:ext cx="88569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1918</a:t>
            </a:r>
            <a:r>
              <a:rPr lang="cs-CZ" sz="2400" dirty="0"/>
              <a:t> – Thomas a </a:t>
            </a:r>
            <a:r>
              <a:rPr lang="cs-CZ" sz="2400" dirty="0" err="1"/>
              <a:t>Znaniecki</a:t>
            </a:r>
            <a:r>
              <a:rPr lang="cs-CZ" sz="2400" dirty="0"/>
              <a:t> – termín „</a:t>
            </a:r>
            <a:r>
              <a:rPr lang="cs-CZ" sz="2400" b="1" i="1" dirty="0"/>
              <a:t>postoj</a:t>
            </a:r>
            <a:r>
              <a:rPr lang="cs-CZ" sz="2400" dirty="0"/>
              <a:t>“  - klíč k vymezení předmětu sociální psychologie) empirický výzkum postojů, postoje lze měřit (</a:t>
            </a:r>
            <a:r>
              <a:rPr lang="cs-CZ" sz="2400" b="1" dirty="0"/>
              <a:t>postojové škály</a:t>
            </a:r>
            <a:r>
              <a:rPr lang="cs-CZ" sz="2400" dirty="0"/>
              <a:t> – </a:t>
            </a:r>
            <a:r>
              <a:rPr lang="cs-CZ" sz="2400" dirty="0" err="1"/>
              <a:t>Thurstone</a:t>
            </a:r>
            <a:r>
              <a:rPr lang="cs-CZ" sz="2400" dirty="0"/>
              <a:t>, </a:t>
            </a:r>
            <a:r>
              <a:rPr lang="cs-CZ" sz="2400" b="1" dirty="0" err="1"/>
              <a:t>sociometrie</a:t>
            </a:r>
            <a:r>
              <a:rPr lang="cs-CZ" sz="2400" dirty="0"/>
              <a:t> – </a:t>
            </a:r>
            <a:r>
              <a:rPr lang="cs-CZ" sz="2400" dirty="0" err="1"/>
              <a:t>Moreno</a:t>
            </a:r>
            <a:r>
              <a:rPr lang="cs-CZ" sz="2400" dirty="0"/>
              <a:t>)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2783632" y="3429000"/>
            <a:ext cx="7704856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1924 – vydána kniha </a:t>
            </a:r>
            <a:r>
              <a:rPr lang="cs-CZ" sz="2400" dirty="0" err="1"/>
              <a:t>Floyda</a:t>
            </a:r>
            <a:r>
              <a:rPr lang="cs-CZ" sz="2400" dirty="0"/>
              <a:t> H. </a:t>
            </a:r>
            <a:r>
              <a:rPr lang="cs-CZ" sz="2400" b="1" dirty="0" err="1"/>
              <a:t>Allporta</a:t>
            </a:r>
            <a:r>
              <a:rPr lang="cs-CZ" sz="2400" dirty="0"/>
              <a:t>, který vymezil SP jako experimentální vědu o chování </a:t>
            </a:r>
            <a:r>
              <a:rPr lang="cs-CZ" sz="2400" b="1" dirty="0"/>
              <a:t>jedince</a:t>
            </a:r>
            <a:r>
              <a:rPr lang="cs-CZ" sz="2400" dirty="0"/>
              <a:t> v různých podmínkách.                  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</a:pPr>
            <a:r>
              <a:rPr lang="cs-CZ" sz="2400" dirty="0"/>
              <a:t>= až do 60. let 20.století - důraz na jedince, nikoliv interakci a vztahy = </a:t>
            </a:r>
            <a:r>
              <a:rPr lang="cs-CZ" sz="2400" b="1" dirty="0"/>
              <a:t>individualistické paradigma </a:t>
            </a:r>
            <a:r>
              <a:rPr lang="cs-CZ" sz="2400" dirty="0"/>
              <a:t>popírá existenci nadindividuální kvality – skupina je suma částí a nemá žádnou jinou vlastnost, než jedinci v ní. Převládají experimenty v laboratorních podmínkách.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cs-CZ" sz="2400" dirty="0"/>
          </a:p>
        </p:txBody>
      </p:sp>
      <p:pic>
        <p:nvPicPr>
          <p:cNvPr id="36866" name="Picture 2" descr="http://www.beruska8.cz/kluci/serie2/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3789040"/>
            <a:ext cx="1019175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285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II. Období – 1945 – 1960 a 3. období dosud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31594"/>
            <a:ext cx="6876256" cy="349135"/>
          </a:xfrm>
          <a:prstGeom prst="rect">
            <a:avLst/>
          </a:prstGeom>
          <a:noFill/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1559496" y="980728"/>
            <a:ext cx="892899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b="1" dirty="0"/>
              <a:t> 50. léta </a:t>
            </a:r>
            <a:r>
              <a:rPr lang="cs-CZ" sz="2400" dirty="0"/>
              <a:t>– </a:t>
            </a:r>
            <a:r>
              <a:rPr lang="cs-CZ" sz="2400" b="1" dirty="0"/>
              <a:t>zlaté období </a:t>
            </a:r>
            <a:r>
              <a:rPr lang="cs-CZ" sz="2400" dirty="0"/>
              <a:t>SP, kdy 1957 </a:t>
            </a:r>
            <a:r>
              <a:rPr lang="cs-CZ" sz="2400" dirty="0" err="1"/>
              <a:t>Festinger</a:t>
            </a:r>
            <a:r>
              <a:rPr lang="cs-CZ" sz="2400" dirty="0"/>
              <a:t> – teorie kognitivní disonance, 1958 </a:t>
            </a:r>
            <a:r>
              <a:rPr lang="cs-CZ" sz="2400" dirty="0" err="1"/>
              <a:t>Heider</a:t>
            </a:r>
            <a:r>
              <a:rPr lang="cs-CZ" sz="2400" dirty="0"/>
              <a:t> – teorie atribuce, </a:t>
            </a:r>
            <a:r>
              <a:rPr lang="cs-CZ" sz="2400" dirty="0" err="1"/>
              <a:t>Thibaut</a:t>
            </a:r>
            <a:r>
              <a:rPr lang="cs-CZ" sz="2400" dirty="0"/>
              <a:t> a </a:t>
            </a:r>
            <a:r>
              <a:rPr lang="cs-CZ" sz="2400" dirty="0" err="1"/>
              <a:t>Kelly</a:t>
            </a:r>
            <a:r>
              <a:rPr lang="cs-CZ" sz="2400" dirty="0"/>
              <a:t> - teorie malých skupin. Během WW2 – </a:t>
            </a:r>
            <a:r>
              <a:rPr lang="cs-CZ" sz="2400" dirty="0" err="1"/>
              <a:t>persuaze</a:t>
            </a:r>
            <a:r>
              <a:rPr lang="cs-CZ" sz="2400" dirty="0"/>
              <a:t>, autorita, propaganda…</a:t>
            </a:r>
          </a:p>
          <a:p>
            <a:pPr marL="2628900" lvl="5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b="1" dirty="0"/>
              <a:t>Konec 60. let </a:t>
            </a:r>
            <a:r>
              <a:rPr lang="cs-CZ" sz="2400" dirty="0"/>
              <a:t>– </a:t>
            </a:r>
            <a:r>
              <a:rPr lang="cs-CZ" sz="2400" i="1" dirty="0"/>
              <a:t>krize</a:t>
            </a:r>
            <a:r>
              <a:rPr lang="cs-CZ" sz="2400" dirty="0"/>
              <a:t> – SP je příliš úzce vymezená, na postoje, není schopná vysvětlit nebo predikovat sociální dění, chybí ucelená teorie, nulová schopnost anticipovat dění typu </a:t>
            </a:r>
            <a:r>
              <a:rPr lang="cs-CZ" sz="2400" dirty="0" err="1"/>
              <a:t>hippies</a:t>
            </a:r>
            <a:r>
              <a:rPr lang="cs-CZ" sz="2400" dirty="0"/>
              <a:t>, nebo obecně poválečných či válečných jevů.</a:t>
            </a:r>
          </a:p>
          <a:p>
            <a:pPr marL="2628900" lvl="5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cs-CZ" sz="1200" dirty="0">
                <a:hlinkClick r:id="rId3"/>
              </a:rPr>
              <a:t>http://www.</a:t>
            </a:r>
            <a:r>
              <a:rPr lang="cs-CZ" sz="1200" dirty="0" err="1">
                <a:hlinkClick r:id="rId3"/>
              </a:rPr>
              <a:t>stream.cz</a:t>
            </a:r>
            <a:r>
              <a:rPr lang="cs-CZ" sz="1200" dirty="0">
                <a:hlinkClick r:id="rId3"/>
              </a:rPr>
              <a:t>/</a:t>
            </a:r>
            <a:r>
              <a:rPr lang="cs-CZ" sz="1200" dirty="0" err="1">
                <a:hlinkClick r:id="rId3"/>
              </a:rPr>
              <a:t>slavnedny</a:t>
            </a:r>
            <a:r>
              <a:rPr lang="cs-CZ" sz="1200" dirty="0">
                <a:hlinkClick r:id="rId3"/>
              </a:rPr>
              <a:t>/650280-den-kdy-</a:t>
            </a:r>
            <a:r>
              <a:rPr lang="cs-CZ" sz="1200" dirty="0" err="1">
                <a:hlinkClick r:id="rId3"/>
              </a:rPr>
              <a:t>zacala</a:t>
            </a:r>
            <a:r>
              <a:rPr lang="cs-CZ" sz="1200" dirty="0">
                <a:hlinkClick r:id="rId3"/>
              </a:rPr>
              <a:t>-zlata-</a:t>
            </a:r>
            <a:r>
              <a:rPr lang="cs-CZ" sz="1200" dirty="0" err="1">
                <a:hlinkClick r:id="rId3"/>
              </a:rPr>
              <a:t>era</a:t>
            </a:r>
            <a:r>
              <a:rPr lang="cs-CZ" sz="1200" dirty="0">
                <a:hlinkClick r:id="rId3"/>
              </a:rPr>
              <a:t>-</a:t>
            </a:r>
            <a:r>
              <a:rPr lang="cs-CZ" sz="1200" dirty="0" err="1">
                <a:hlinkClick r:id="rId3"/>
              </a:rPr>
              <a:t>hippies</a:t>
            </a:r>
            <a:r>
              <a:rPr lang="cs-CZ" sz="1200" dirty="0">
                <a:hlinkClick r:id="rId3"/>
              </a:rPr>
              <a:t>-14-leden</a:t>
            </a:r>
            <a:endParaRPr lang="cs-CZ" sz="1200" dirty="0"/>
          </a:p>
          <a:p>
            <a:pPr marL="2628900" lvl="5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cs-CZ" sz="1200" dirty="0">
                <a:hlinkClick r:id="rId4"/>
              </a:rPr>
              <a:t>https://www.stream.cz/slavnedny/789053-den-kdy-byla-podepsana-mirova-dohoda-o-vietnamske-valce-27-leden</a:t>
            </a:r>
            <a:endParaRPr lang="cs-CZ" sz="1200" dirty="0"/>
          </a:p>
          <a:p>
            <a:pPr marL="2628900" lvl="5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defRPr/>
            </a:pPr>
            <a:endParaRPr lang="cs-CZ" sz="1200" dirty="0"/>
          </a:p>
          <a:p>
            <a:pPr marL="2628900" lvl="5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defRPr/>
            </a:pPr>
            <a:endParaRPr lang="cs-CZ" sz="1200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cs-CZ" sz="24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31504" y="4653136"/>
            <a:ext cx="6120680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cs-CZ" sz="2400" b="1" dirty="0"/>
              <a:t>3. období od 70. let dosud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Tendence zaměřovat se na skupiny, které jsou neredukovatelné na sumu jedinců, vzniká třeba </a:t>
            </a:r>
            <a:r>
              <a:rPr lang="cs-CZ" sz="2400" dirty="0" err="1"/>
              <a:t>cross</a:t>
            </a:r>
            <a:r>
              <a:rPr lang="cs-CZ" sz="2400" dirty="0"/>
              <a:t>-</a:t>
            </a:r>
            <a:r>
              <a:rPr lang="cs-CZ" sz="2400" dirty="0" err="1"/>
              <a:t>culture</a:t>
            </a:r>
            <a:endParaRPr lang="cs-CZ" sz="2400" dirty="0"/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Problém/otázka </a:t>
            </a:r>
            <a:r>
              <a:rPr lang="cs-CZ" sz="2400" dirty="0"/>
              <a:t>etiky</a:t>
            </a:r>
          </a:p>
        </p:txBody>
      </p:sp>
      <p:pic>
        <p:nvPicPr>
          <p:cNvPr id="37890" name="Picture 2" descr="http://t1.gstatic.com/images?q=tbn:ANd9GcQDUX93GacaKmpj4_JCDCMdgs87zl0cCyFTilc6juBsi-FrM6j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2347738"/>
            <a:ext cx="2088232" cy="1657327"/>
          </a:xfrm>
          <a:prstGeom prst="rect">
            <a:avLst/>
          </a:prstGeom>
          <a:noFill/>
        </p:spPr>
      </p:pic>
      <p:pic>
        <p:nvPicPr>
          <p:cNvPr id="37892" name="Picture 4" descr="http://t3.gstatic.com/images?q=tbn:ANd9GcQTiI4ZofOuvHisnLu7w_xQg0ErtFKT58EnyMvHAY3FW8hQCOAU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24192" y="4653137"/>
            <a:ext cx="255270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725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Vlivy –</a:t>
            </a:r>
            <a:r>
              <a:rPr lang="cs-CZ" sz="2800" dirty="0" err="1">
                <a:solidFill>
                  <a:schemeClr val="bg1"/>
                </a:solidFill>
              </a:rPr>
              <a:t>neo</a:t>
            </a:r>
            <a:r>
              <a:rPr lang="cs-CZ" sz="2800" dirty="0">
                <a:solidFill>
                  <a:schemeClr val="bg1"/>
                </a:solidFill>
              </a:rPr>
              <a:t>/behaviorismus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6672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703512" y="908720"/>
            <a:ext cx="877016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V USA silný vliv </a:t>
            </a:r>
            <a:r>
              <a:rPr lang="cs-CZ" sz="2400" b="1" dirty="0"/>
              <a:t>behaviorismu</a:t>
            </a:r>
            <a:r>
              <a:rPr lang="cs-CZ" sz="2400" dirty="0"/>
              <a:t>, objektivního zkoumání pozorovatelného chování, přinesl do SP pojmy odměna, trest, podmiňování, posílení. </a:t>
            </a:r>
          </a:p>
        </p:txBody>
      </p:sp>
      <p:pic>
        <p:nvPicPr>
          <p:cNvPr id="8" name="Picture 14" descr="mys_tn.jpg">
            <a:hlinkClick r:id="rId3" tooltip="Myš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1052736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590528" y="5237820"/>
            <a:ext cx="7041976" cy="1215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 err="1"/>
              <a:t>Osgood</a:t>
            </a:r>
            <a:r>
              <a:rPr lang="cs-CZ" sz="2400" dirty="0"/>
              <a:t> – překročil pojetí behaviorismu prací o řeči, měření emocionálního významu slov – sémantický diferenciál a měření konotací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631504" y="2924944"/>
            <a:ext cx="885698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NB - </a:t>
            </a:r>
            <a:r>
              <a:rPr lang="cs-CZ" sz="2400" b="1" dirty="0"/>
              <a:t>p</a:t>
            </a:r>
            <a:r>
              <a:rPr lang="cs-CZ" sz="2400" b="1" dirty="0" err="1"/>
              <a:t>řinesli</a:t>
            </a:r>
            <a:r>
              <a:rPr lang="cs-CZ" sz="2400" b="1" dirty="0"/>
              <a:t> </a:t>
            </a:r>
            <a:r>
              <a:rPr lang="cs-CZ" sz="2400" dirty="0"/>
              <a:t> teorii </a:t>
            </a:r>
            <a:r>
              <a:rPr lang="cs-CZ" sz="2400" b="1" dirty="0"/>
              <a:t>sociálního učení</a:t>
            </a:r>
            <a:r>
              <a:rPr lang="cs-CZ" sz="2400" dirty="0"/>
              <a:t>, kdy chování člověka závisí na očekávání posílení tohoto chování a hodnoty tomuto chování přiřčené (např. </a:t>
            </a:r>
            <a:r>
              <a:rPr lang="cs-CZ" sz="2400" dirty="0" err="1"/>
              <a:t>Rotter</a:t>
            </a:r>
            <a:r>
              <a:rPr lang="cs-CZ" sz="2400" dirty="0"/>
              <a:t>, </a:t>
            </a:r>
            <a:r>
              <a:rPr lang="cs-CZ" sz="2400" dirty="0" err="1"/>
              <a:t>Dollard</a:t>
            </a:r>
            <a:r>
              <a:rPr lang="cs-CZ" sz="2400" dirty="0"/>
              <a:t> a Miller, Bandura).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 err="1"/>
              <a:t>Rotter</a:t>
            </a:r>
            <a:r>
              <a:rPr lang="cs-CZ" sz="2400" dirty="0"/>
              <a:t> např. zavedl  do psychologie termín </a:t>
            </a:r>
            <a:r>
              <a:rPr lang="cs-CZ" sz="2400" b="1" dirty="0" err="1"/>
              <a:t>Locus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control</a:t>
            </a:r>
            <a:r>
              <a:rPr lang="cs-CZ" sz="2400" b="1" dirty="0"/>
              <a:t> </a:t>
            </a:r>
            <a:r>
              <a:rPr lang="cs-CZ" sz="2400" dirty="0"/>
              <a:t>(místo kontroly). Externí=náhoda, osud, štěstí/smůla; interní = moje úsilí/nedbalost.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631504" y="2105472"/>
            <a:ext cx="8949680" cy="96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b="1" dirty="0" err="1"/>
              <a:t>Neobehaviorismus</a:t>
            </a:r>
            <a:r>
              <a:rPr lang="cs-CZ" sz="2400" dirty="0"/>
              <a:t>  motivační pojmy jako zisk a ztráta (</a:t>
            </a:r>
            <a:r>
              <a:rPr lang="cs-CZ" sz="2400" dirty="0" err="1"/>
              <a:t>Thibaut</a:t>
            </a:r>
            <a:r>
              <a:rPr lang="cs-CZ" sz="2400" dirty="0"/>
              <a:t> a </a:t>
            </a:r>
            <a:r>
              <a:rPr lang="cs-CZ" sz="2400" dirty="0" err="1"/>
              <a:t>Kelly</a:t>
            </a:r>
            <a:r>
              <a:rPr lang="cs-CZ" sz="2400" dirty="0"/>
              <a:t> a </a:t>
            </a:r>
            <a:r>
              <a:rPr lang="cs-CZ" sz="2400" b="1" dirty="0"/>
              <a:t>teorie směny</a:t>
            </a:r>
            <a:r>
              <a:rPr lang="cs-CZ" sz="2400" dirty="0"/>
              <a:t>). </a:t>
            </a:r>
          </a:p>
        </p:txBody>
      </p:sp>
      <p:pic>
        <p:nvPicPr>
          <p:cNvPr id="14338" name="Picture 2" descr="tong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5445224"/>
            <a:ext cx="1512168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0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build="allAtOnce"/>
      <p:bldP spid="10" grpId="0" build="allAtOnce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Vlivy – </a:t>
            </a:r>
            <a:r>
              <a:rPr lang="cs-CZ" sz="2800" dirty="0" err="1">
                <a:solidFill>
                  <a:schemeClr val="bg1"/>
                </a:solidFill>
              </a:rPr>
              <a:t>neo</a:t>
            </a:r>
            <a:r>
              <a:rPr lang="cs-CZ" sz="2800" dirty="0">
                <a:solidFill>
                  <a:schemeClr val="bg1"/>
                </a:solidFill>
              </a:rPr>
              <a:t>/psychoanalýza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SP ovlivněna i </a:t>
            </a:r>
            <a:r>
              <a:rPr lang="cs-CZ" sz="2400" b="1" dirty="0"/>
              <a:t>psychoanalýzou</a:t>
            </a:r>
            <a:r>
              <a:rPr lang="cs-CZ" sz="2400" dirty="0"/>
              <a:t>, práce s pojmy </a:t>
            </a:r>
            <a:r>
              <a:rPr lang="cs-CZ" sz="2400" b="1" dirty="0"/>
              <a:t>identifikace</a:t>
            </a:r>
            <a:r>
              <a:rPr lang="cs-CZ" sz="2400" dirty="0"/>
              <a:t>, nevědomí, implicitní motivace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Např. </a:t>
            </a:r>
            <a:r>
              <a:rPr lang="cs-CZ" sz="2400" b="1" dirty="0"/>
              <a:t>pojetí autoritářské osobnosti (</a:t>
            </a:r>
            <a:r>
              <a:rPr lang="cs-CZ" sz="2400" b="1" dirty="0" err="1"/>
              <a:t>Fromm</a:t>
            </a:r>
            <a:r>
              <a:rPr lang="cs-CZ" sz="2400" b="1" dirty="0"/>
              <a:t>, </a:t>
            </a:r>
            <a:r>
              <a:rPr lang="cs-CZ" sz="2400" b="1" dirty="0" err="1"/>
              <a:t>Adorno</a:t>
            </a:r>
            <a:r>
              <a:rPr lang="cs-CZ" sz="2400" b="1" dirty="0"/>
              <a:t>)</a:t>
            </a:r>
            <a:r>
              <a:rPr lang="cs-CZ" sz="2400" dirty="0"/>
              <a:t> </a:t>
            </a:r>
            <a:r>
              <a:rPr lang="cs-CZ" sz="2400" b="1" dirty="0"/>
              <a:t>–</a:t>
            </a:r>
            <a:r>
              <a:rPr lang="cs-CZ" sz="2400" dirty="0"/>
              <a:t> vysvětluje předsudky a jevy typu fašismus na základě PA (rigidita osobnosti daná přísnou výchovou k poslušnosti v dětství, kdy docházelo k tvrdým trestům agrese vůči rodičům. Potlačená agresivita se přesouvá na slabší, menšiny, podřízené – ty, kteří jsou jiní a je možné je beztrestně napadnout. </a:t>
            </a:r>
            <a:r>
              <a:rPr lang="cs-CZ" sz="2400" b="1" dirty="0"/>
              <a:t>Autoritářská</a:t>
            </a:r>
            <a:r>
              <a:rPr lang="cs-CZ" sz="2400" dirty="0"/>
              <a:t> </a:t>
            </a:r>
            <a:r>
              <a:rPr lang="cs-CZ" sz="2400" b="1" dirty="0"/>
              <a:t>osobnost</a:t>
            </a:r>
            <a:r>
              <a:rPr lang="cs-CZ" sz="2400" dirty="0"/>
              <a:t> si tak odžívá z dětství potlačenou agresivitu, má ráda pravidla a nemá ráda osobní vztahy.  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pojetí agrese, hydraulický model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4098" name="Picture 2" descr="http://upload.wikimedia.org/wikipedia/commons/thumb/f/f0/Benito_Mussolini_and_Adolf_Hitler.jpg/220px-Benito_Mussolini_and_Adolf_Hit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1772816"/>
            <a:ext cx="209550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83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Vlivy –  </a:t>
            </a:r>
            <a:r>
              <a:rPr lang="cs-CZ" sz="2800" dirty="0" err="1">
                <a:solidFill>
                  <a:schemeClr val="bg1"/>
                </a:solidFill>
              </a:rPr>
              <a:t>neo</a:t>
            </a:r>
            <a:r>
              <a:rPr lang="cs-CZ" sz="2800" dirty="0">
                <a:solidFill>
                  <a:schemeClr val="bg1"/>
                </a:solidFill>
              </a:rPr>
              <a:t>/psychoanalýza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 Psychoanalýza</a:t>
            </a:r>
            <a:r>
              <a:rPr lang="cs-CZ" sz="2400" dirty="0"/>
              <a:t> nebyla přímo aplikována na s. jevy, ale byla pro ni inspirací. </a:t>
            </a:r>
          </a:p>
          <a:p>
            <a:pPr lvl="4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err="1"/>
              <a:t>Freud</a:t>
            </a:r>
            <a:r>
              <a:rPr lang="cs-CZ" sz="2400" dirty="0"/>
              <a:t>: analýza mas, láska k otci je láskou k vůdci, člověk a dav – regrese, návrat do dětství, slepá a dětinská poslušnost. </a:t>
            </a:r>
          </a:p>
          <a:p>
            <a:pPr lvl="4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Vliv studia rodiny a společenských vztahů, socializace a kultura, konformita. </a:t>
            </a:r>
          </a:p>
          <a:p>
            <a:pPr lvl="4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 err="1"/>
              <a:t>Fromm</a:t>
            </a:r>
            <a:r>
              <a:rPr lang="cs-CZ" sz="2400" dirty="0"/>
              <a:t> – člověk je obdařen sociálními potřebami, charakter člověka se vytváří pod vlivem společnosti,               - osobnostní </a:t>
            </a:r>
            <a:r>
              <a:rPr lang="cs-CZ" sz="2400" b="1" dirty="0"/>
              <a:t>typy dle vztahování se k druhým a společnosti:</a:t>
            </a:r>
            <a:r>
              <a:rPr lang="cs-CZ" sz="2400" dirty="0"/>
              <a:t> hromadící, vykořisťující, tržní, produktivní, receptivní</a:t>
            </a:r>
          </a:p>
        </p:txBody>
      </p:sp>
      <p:sp>
        <p:nvSpPr>
          <p:cNvPr id="37890" name="AutoShape 2" descr="data:image/jpg;base64,/9j/4AAQSkZJRgABAQAAAQABAAD/2wBDAAkGBwgHBgkIBwgKCgkLDRYPDQwMDRsUFRAWIB0iIiAdHx8kKDQsJCYxJx8fLT0tMTU3Ojo6Iys/RD84QzQ5Ojf/2wBDAQoKCg0MDRoPDxo3JR8lNzc3Nzc3Nzc3Nzc3Nzc3Nzc3Nzc3Nzc3Nzc3Nzc3Nzc3Nzc3Nzc3Nzc3Nzc3Nzc3Nzf/wAARCADBAJADASIAAhEBAxEB/8QAHAAAAgMAAwEAAAAAAAAAAAAABQYDBAcAAQII/8QAQhAAAgEDAwEFBQQHBgUFAAAAAQIDAAQRBRIhMQYTQVFxIjJhgZEjobHBFDM1QnLR8AcVJENSYjSCsuHxJVNzdML/xAAbAQADAQEBAQEAAAAAAAAAAAAEBQYDAgEHAP/EADQRAAEDAgQDBwMEAQUAAAAAAAEAAgMEEQUSITFBUXEGEyIyYYHBM5GxI0Kh4RQkNILw8f/aAAwDAQACEQMRAD8AId2yzFieMmikHujOfnVbALdOhqxHxjyrGc3borKQ3CtKgJ4rzMoUc9a8GZUHXpVW+v0ghkmYnCKWIHjilzIpHOudkMQR4jsFUvdQCzmC3haafPtYOFQ/E/lXu20vUZnDyXQVTzhEH50N7K77i4mmcgkncc+JPNPFvtCgA+FeVdW6BoycVi2UhgkBvcX9AhD2rQuAxJUDkk1VvCk8T7GDMp2nBo3q6BrOUgcqpPHwpD0W6Kz3CljsY55PjXdDUGcBzjqtY6gZmA7kqnqWVLZ4605RQSLPkhseGOM0qauA24jHjWkwRpOAxXKrjofgKExVn6gRVfKWEHmEasV/w6HBBx4nmpy3FR22No2k4Axg13JKi53HGKTStcdGqYdq5exyM0ra32hAvX0/TrVri4Rgssm7EcPwY+eD0H3US1rW4NOsbicMCYo2bHnhSfypd7Cyi/WKeNsModpxnlnJzk+uc+PWtowYos7hdfgLPyk20v8AZE7XRrv3rm5jDHqUB+7P86MQxNA0ZDmRFGDu6g/yqVyar3KlraVCCcqenXNJ21z3TZbaFamRzrAlVO0CQ3thI8TAyQtg486BWLbbOZiSu1CSR1FCtI1Z5Li+ZS6xPsCqxB29R+Iojp4Exmjf3ZQQ1HVjMoGZG0pMlI4t21sq+72jxUnehF5qNV97ig2tXwVREg9rxNXUhaBc7JuctiXGwCtXuoIgKs2Mjigt3qAdZMkldpyPhihtxcHqxzVWS9x1NBPqydGjRI58fjN46eMu4XRjspfLHdRln2q/GfDrxToNdtLYnvJVB3bAPHOemOtY4lqsjSMJMhmO1Q2NpJ6YrR7zQLa+traY7GuBCgXdk977PQnz/lXBjje3K5ZUUknc920A5Uxx6pb3UzwpIc7eeOmfWllNPitI7t5JS0qMRsUgFfEEipTJaWwCW8DC62gYVCOOlS6/cwR2TxMy9/4KDyCRgn6E/wBdO2QMh1anIhDC1xFil26mEoJ86063mJjXAATgMfkKyhuQw+B8K1uzt9sMx5IK5IJ6cUrrXl5C4ralkxAHBEBqEdrFtl9nA4yMZpcvb+6vmeKPOCc+z5etQarqFvHbd/fNtihOMjq7eAApL1ntFdS2IW4CW8AOe7gypb1NAxRSzuIj2HFKKitp6DzC7zsE0a3Atrot9c3L+7byZXPJypGB9aA/2Za/bxzQi8l7nvCMMSNpwCOT9PpSXc9oLaNgEgWQebDNLgt1lMkkTph3wiBsEZPGRTimw0NhdHI69zdLJK6WqlErm5SNB0K+o7rtHpVvIsdzcrEzP3aAjlm8gOpq1DeW10/cws5YpncVwDzg8+dJuqdg9O1K0srkokl3FBGnt7t0wC4O5gRluOD1yKt29vYWVmq6fbPBMRtLDhVIHl1z/OkE9NSjxNPiTGJhkcdNFH/dFnYveE4/SJJP1YcAgE9cdSPH59elXbO2/R1G7FWr97R5ltpXja7jAkMYPtjpkn15/roA1XXhFHPHtA+zOGJIbof6+dDzsklcGjfitm1DIIiOC9uAqsfhSXqsha5kY+lOl1wjelI+ofr5PWrSoJMV/VFYy8sw6QjjZC7pjihcz4OaJ3AyKGzBS2KDYpnDbd0FHZQgySySXIgjA3hj/qzwP68q0LsvqaTQqL3UVkWNAqqg28noevh8aT9FWB7kRTKrhyMBunWtc03StPltV7mNI+BxngHr0861kmbG3M7ZOKVrsxffTZDIGjaZ2cKWTpLj3x50F1a1kuVuNQcmOOKJTzzuYkAL6802zaX30v6NZgD/ANx8ZCA5+/rS5251C1iWPSdPYGKA7pSD1foB8vH4muZKpj25W7lF4jXshpzl1cdktdUbBB4NbQUW3055T1Mfj6VhLyNsYqcHBzit11Rj/dIAUe4OPlS6qGgSSglkmlJfpeyzntSUddOjZcue8lP3Cs/7VTHZtBG7oeaeu0YY39oWOf8ACD/qakPtOhyW2nBxzR+GNy0zTzKV17s2KvB4FKrMR0q3pVtFcyyGe6S2WNC6swzubIwPr+BqpJ72KZOwa2E2sJZ6lGjxTMu0OOCRzg+tMnvysJR2vBap2H7RWl3ZxLrHaSGdkiCLAvsbWPRumSR4H54pwsWt5JzJOVeVV3CZRhZR5486ls9PsLe1jW0tY44ioG1BgD5DxqS4tkWLZbokQbhmAHA56D51GTVsUkhygjrZMonCMWceCWdW3gy6zIyhrcEbfCVX2gJnz8azzVJheanIYmYwOdyhs+OM5+PhTd281iCFI9PtmHdW7bpgDkb8cA/EAkn1+FZ1cX0jxie2lRHJ5z0HXr9PvpxQ0l4xI/c/hIMQqnTylkQs0fla5NBvVs/GkjWIGjunB+FaJLEQpx5Uk9okYS7j50ayXvoT6K3qIhVUkkR5X+yV7geyRQ2UEPkUdvLKaJ9kqFCQGHOcg+NB7mMo/nWTDrYqPw5+Ud27QqnHOI58scY5p67M2ut6paRyWV4YIZJ+6cggELjJbPj5fMUgPGXYsAPSmvs02taTDHrkEe6zgbYyl+CuRkY8skc+daSDwnLumZuNQVpmv30HZbQUt7PP6RL7MZc5Ynxcn+ucCsjmmLKWJJLksSTyc0Q1/WJtYv5byUbcrhEz7ijoB+fxNCJsG2Vv9ooWGMsGupO6XuJlluduC8CUCOZSQMr1PhX0ZNZpdaeqMOTEAPXaK+bLMrJ3kMnHegqfgMcffX0zat/h4BnjYB91DYlI2LKOaNi8EhyrLu1Nq0cdtOQd0TNbyAHpk5U/XNZ72lTELY3EZ4z4VrXaOAtHq0MvvqhmX1XkVn2v6HM0phud0EjKGCtzkHnPx8KJwuW8RjPA/wBpdjMQhrRPwcASs5cc11FIY5AwJBByCPOrN/bG2upImOdpxnFU9p608bYhbsIcFrXZEdse0OlQTWGtPbWpuTDIyAK6oACW3YyfLGepFPetXsPZvR1ht5GM75WNpX3Ox4zIxPU/njwFZD2SbtHolnF2qtYjJptnJ+jNG74Dqx9oAeWSMn/VjyqTtN2kuNevZbl4+5VlLLFvyUQA4GfQfU0mmozLUDbuxwHP1WM5cG2B1P4QjUb+R7d2JyZnaQ+eCf8AtQ20lUx3EUjbdwBDHpkeHzr1dqv6Fbt7W8KBnNR6P3clybeUgCcbCxHu+R+RxTZrRZcsY1sZK+jtRu4bSHvJn2qW256jJ/8AFJt9fWepGeCFZZpTIAmIj7PHgRnx8KcppmSJ327mVScAcnjpWe2+utFqb3GxpEnb7SFyPaPwOMeX0+dKKKzGEKjnqjA4NLrAovYaTcXNlLaXkc0bKA8LyIRtOAcDxPiPn0pB1B9rsv72celarY3Rt4pt0+ICS4y27aOvWsu1lhLqUxjB294xXPHGTRDmuzeJYVdM2N7H7m26pwr9ohA4Oa0XtBqqWnY3TNPt9ga6hUuF8Exk/U/nWdMe7ZFHUIP51MsjyFS7kgDABOcDwH4/WuHtzWKFdqDbipnO5GxxkEVFKcWMTAHG0dKlRc11CpNjtOMqzKfka/BAkhhBHNULcoXff7gB4PB6V9HSX9rp1jDNdzCKMKoBPp/2NfOyxo8hVwNrKQSPSvpAfZad3gXd3cO4DGc4XNKcWYHviB5o+9nFIs/avS9QutQt7GJ7mdpe7T7B3V1KjIBUHPJ6VzSdCn1PSLvTL2C6tzEQ1i1zDtaI4BChiPaHVT048KWrPtlLZaw9wIS0N5IHuLRyPbfjJjfGPAcHp99alpd0F3vLKncH209rcV8cE9D8q2qWupvps3trfkuI3Cqabm9gvmPtDKZNTnJUqQ5BB8MUPi5kT4mifal0k16/eIMENxIRu643Eihso7tkHjsB+vP51RM8oQrWhrQ0LYe2WtQ6Z/Z/oml2uxXv7WNnRRgCMAFj/wAzfXmswknLK5DfuEDHpiqS3EkjJ3sjMETYu5idq+AHwq7bQ72LKwJbgA0PDTtgbYa3JP3Wclr3K5f7v7psmA9ll6/OqNgYhcr365iAO4E448waNRxPJ2dKMFJgkZSPEYNCLBIpLxEnYrGwKsR1FEtO65ieMrhyJX0kSAwOTxSh2g0Sys5ZL+3VTHkGSA54+KEHj0PFMN1fwW5+0lRfU0F/veGTXrFVZWie4VGz0wQQfxpZFCWeJyq6unY6IveNRsvVlqU2t93BCjKoPLEjc3qccDzpI7STRXWtXM1vjZLKxUjxGcA/PrTZrzWvZvS5LG0l3Xl0zBmzgxx56Dy4wPr8KR1+0vM7h7OPGvc+YaBKamoe8Na4eUG/VVrlCblgvhgfdXlRKhAZSD41JKN8sjD4mpllGAGHh1Nem9lmC/KLC69wElgKljOJZY+MN7QA++oYWw/VQPOpNqo6OCBliGOfOubFAzsJcRzC8LAO9xjgg8V9F24P6LEPDYv4V89OSsmQOMHoa346jaW0MSyzqG7sHA5OMUpxJjnhuvNE0hfJrbgs97Y9jtP0tptZUo1szh5rSQtuUlusRU9ensny60b03WzrtvFFBE6opw0jgZPHX0FVNc1yCTtBppjljdJL6GPZvBwpOCSPDOaC9s7i17E9mJtJsbvffXjsCSQGiiJ90eXGB8eT5V2A6ojZG65dw6cVtcU0l2jS2vUrOv7QZ7W97TXFzYriOd2YcdRnAPzoDqMRF88QPKhV+eBVm1BvdWgTeCAR+90A5qtdt315cSqwPtEjJ5PNUkYygN5IBhdcA8vyq5SSNiroVI8DxRHTCJJ4kYdD1zjFQLdAx7JVB8Rk1NYSiK5ST2eDgHgjyr1xuvJLlp0RiCZTcahb5yjkSABuOmGoda2CSawkDL7BYg+WKtMIbOaC7L43yESgMPdb4Z+FWLn/AAWqxzIu6NxuBU5+6uL8UILtJy8R/ITaQTIST41dgQcH8qgIBY1Yj8KoWRgL67I1rhqFZVA3LLuPgTzXmaNUIGB8MCud8EGM1FLcK7AE48/SugwE2shHNa0FzhoFFKiIm51wDyAF6+vlXIbCWVhtjAGM81FaMbm53njLHcPjnpTLaooQAYrOctZpl1CFhcTGJnG+bUADQD590Eks2hkUOoPGc44qvdojoSuAQecUf1aISWxxwRyDSrFMSZUznBGM+leRgSRl1tlsyeLOxrhq422XFUEk4GAPKnNBlVzyMdDSavvEedO0fuL8BUZ2js1kYHMrStY1pFgpY4oz/lr5+6OtTGGN2yyq38QzUSVL3gUVIl7r6FKXRt4BeWhjQ5EaZH+0ChN9ewQS9xb24nuD+4igBf4ien40QvrtYbeSY4xGhY/IZoD2OlN3+kSyAb2kyx8880ZTg906Z9zb1W8UDcjpHDZELbTdQmcNMbZF67Uhz95oibNYiEaNDxydgFFoVG3g+pqLVFBtXYdVXNZOlkfreyFMud9rBCbiGF09lEyDz7INKvarCRRjYAS2AcdPhU/Zm+lnubxZXYhsMAfDw/lXvtREJLEsfeRsijImvhnDHG6bU9O2GcNcAVQ3e0akD7VPnUeOWqCZhtJY4AGSa+o5iNt0wdYC52XuSUk+NeUDB1Y5wDzmqkUkt0dsH2S/6ql/RAOJJ5W/5qMjw2UkPkdb0UjiXa2ija6CMF1xb7qe1O27yp4chlANFoL9YixYkAHknoKVo7aTfMRM4VWOzYxG3n8qNy2/fe3lSwQNgEgt58jx/lX6oYx7i52gKBwPEaiSkMEbA7JbjbQ8ETe/WaVot+AV4NCFtEEc8ksjggkLgeNdySIwMi7t5/dGakmf7Luzjk5Pmenj1oFugLW7KuEA8D3NAcP452VRQevw606Rn2F9KTnYKpJ8qcY87B8AKju1ERjbFf1XlZIHEAKUOFBziq09ykalpHCjxJNUNc1RbCEbfalb3RSbe3s90TJdSkqPDOAPlU/SYe+fXgvaaidKMztAmTVNctv0O4QNvzGy8HrwaGdiNSVLpFZtqTADnpuFLst9bR8NyDxjNAI7eRnlkhnYR7vswkmCCT4in0eGsEDoid1zVSsg/TiGYO39Fvq6pbW3tSzxhc4yW49PWplvorxmSKVWGMcGlLUuzEV7Ha3Sbnu0jTce8KmX2eTkY9rxz8KvQx2OnuzRtIbt1AZcliR0zyfvqekp4Ws8DiT0QIhY7Ubqtp+mJp0t1NK+4liAqY9lcjqPChmtahHcoyJJn50d7RTW1rZyS/Zi627VPG4kjHPjSETk0bTN779R26dUEZmJlfumNhtDE9aGXmGWKPJ9tjnnwFFLk4UjrzQi7/XReQB/GvqdG29U0dUo7QSmPC5XDjZXUGyA7BiqdxIVzgk1eT2ocVSuAC2ABimlTdfIaY3cbqlbJIrTlZgkTHeWPTOcY++mLTZt6KzyKduBlDihUMafq22sGIyp5+6mnT9Mt7iEdyQgwDgDAFK53siaA5W2ARSnNO0gN2I1+ELKRG4Zs9Oc+YqExvKZJydqRDkHod2AB60WfTDLdi3thuZvfY9EHmTVXtD3UPcaVZ8qD3kzg9SOgP4/SsKZplmDW+6pMXxSOkpC793Dql7UZZN5CkgEGtGjGIlP+0fhSTLbxyLtlQE44Jp3PESjx2j8Kne3LAxkDR6/CQYJiT6+SRztDokXtNJv1dgfdVQAKXtYcrbsF60c179sT/L8KB6uuYSefXFLsPaBThfQJbto9OSVZ5GDZBJ9ak0mB7iWTFwsKou/cx4LAjAqO5VS+FOR1zijHZSG2uLsWlyqusrrhT480e94ZGSoyGIy1IBP8rSOyuqSXtqo1HULYBEVU7tgDu8DzTBa7WO+ZU71eC6jhviKm0zs1pXcKILeJQACPZ4B8+asvp+ZBb2igeBPgi1F1Mkcjj3YtdMTMy5GyTu0+myXDSX4IWOOJdxbxOcAD6mlUDmnTt9fQw9zpVq6lYj3k5B6tj2QfQc/SkaWb2d0O0t5E8U9o6ZxgGbdUFBORThz9uA42TdNEWDY86EXg7topB0ViG+dMssJAfHlS/dR71lQ55B+oq9hlDJ2PHOyWYhAKuhli9P7Uycw8dTVKcEPkGp1nEO2GZWRyBwRiup0YNkHPGRindQLi42XxmJropC1wVGG4C3LBnGAOaYdKS6uFWSElVZ9m5jkjjqc/ClaeJ5ZCwHGeg8aYNDnvbDu5xETbjI2bvTJ9c4pbdxBFul05gdkdo4gHfKbaJp1O5j0LR9ltzcScJu6k45Y/AUpA7QHZiWI5bPvE+NXNTu2u7l55M4UbUUnOBQ9zm3Rxn3R09KJpYe4jufMdSgsRrf8uUNb5G6Bee+ID5ODjjJp+2ZjXPBCisyiIuI5UZRlwR6YzWrLHthUEc7Bz8qg+28hc2A9fhUPZxoidIOizvtNA0OqFyCFdRg+Zpf1Tm1fFOvbFP8ADRyHkq+Mn0pTv7N9phmVonwDhxjg0vwuXPAAV9OjcZaXLxtZJVwuHJqO1uDDcLIpKlTnNXNRtmguHUndihhQkkgU3bYixUNUB8Mum4K1TsrP2l1eyjbS7kQwPOYWcqCUGPe58MDwrQtZvo+yegCKCVpb2T2VeU5Zjjlj8B9OgrI+x2pa7okUOsJA8mlQN3Lx7gAQxG7A88459Ku9qO0Ems30t0AyRlfskY8qvX+ZPr8KVPpQ+a2mUcuabU4/yXh0nlGp9Sg97fM0TSMSzTMzMxPPWh1tcbluI9wBIyATxkeFd3f7PgkUkOE86p6SqXEklvJgNMCgJ/d4zn60xDdF1U1MnfNYOI09wtru2VIy7cBjj5+VA3jjZm2ncxOMbTnpReWThtwJyPAZoNHe4vWYB+6Y4IGMfTwPT6VUUsGdhNr2QmIYg+keyPOGtd6X/wC6qSbTmnheCVWV8ZR5B7p4I+PwoddHuolj6vtCmjMdw8LzQs47sHjIJI/rNCNRPeXPsDKg7ifnRdPM57XBT3aOjEIge51zrrzG4+yr26faJgcEk9Pl+dNN3OsOkQQhVDSLj5eNK5yjKFPRBkfE81PHJJKQXYkAYUNzgeVaZGuc2/AqdbO6NkmX9wt/57KeUhonH+04qqJcWKeYUZwPhVjGRVe2P2fdnqoI+HBxRbgSfZL47AdCqkASQy84XBAbocY61qt1cwWlqjzvtU4QE+Jx0+41mDQq7FSuNykEg1pc3dNZZmiWVVj3BXXd0FfO+2TRaAO2ufhWPZ8h0jz0SfrGq6fqEV3ad5unSUCMKpyOOvx5zXdlpk+p6dNaXKOk8CgwNLEysBjOMtgkeH0oZYa9HZ6g7fo47ieQO8WACD5r4f8AinyzuJI4nLybkJLKz4yo6+HFTtR/pWANarqR8kADW9VhPaCUC4YDIYeyeKH2iZnj46miXaZkk1ifuvaTvGKnHUZNUJQYmiGcERA/M81Sxm7Ak1U4uqXPdsCtc7QanBpnYXTNOiRFe8iUsoHRfeY/MkfU1nk0uY3xgewwqil7cXRjFxK7rFHsjDscKvkKtwwkgt4EceXSh4Ye6FuZujqZ+ZhDRvcqG9cjSLViDytDtOEb3R3khACWI9kgedGoYml0Tu35MTMvpg0JtIYpbxY3O1ZAVZhRII1Q9VE/vInb3A0Wy8B+pyD1FUryCGJ2kiAGedh6dfA/zqSS4RGJ3AEdQDVezmSTVUzgoxwVIznj/wAVSwucx2i7xihgmpzJKNW6jqV5Mz38iQrCokLYLYqrqO03kgTGMkAjxGaJyxwaYsghYGeUsQQfcHjjy9aEtl7nccbUHNG00Vi5zdjsozH8RdM2KnI1YLnqeCqXSlrohM4AGcfAV1HJIGCsjZPjUsgJlkdfDkeecip0mUgblOfjW4YC4m9kgdIQ0C116RgV5PrXhRibwGefX+jXpRkn93PQ4rplAbcDkkY58PH8aJboAhdLldSxqjF/IGtGjwY0AP7o/Cs9I72Jl8SMGnvv44o0LuqjAHJx4V897eMsIMu/i+FWdlgXd4OOiUe0PZu0sZZL9WLWoYM8G/aY8n9zjBHwNFtO1OLVY+4tYiuzAZmQAtn4CotQ1W2k1SwtgyTJLdIsiggjB4/OqOuvD2Q0ea3trkPe3bkKc/q0PH1xgZ/lU0wPqYmNl819OivCfCGyebh/aQu2xgk1+d7UjbI7bcDqM4zQPVI//UGRcnaAMegFX1DXmrRDIZI8DPwFU7zdJfXE0bdGJ++qRgygBLqtgc0kDQkD7DVVl7yN9roynPiMUX01xI6Lg5zzUSXgeNVnj3MOhIqWyPd3CnbjBODjINeE3WtJGI5AQ64V+AqJruDJGfbA88jBqjHYIdREZB2ZORVsxrazx3Jb9YxWTPTB6feKmk+xvFcglSOMV4U27psgAkHlP8HVNF77k3pUGi/tBPUVyuVXUf7vf8Kf7S/t9vyiOpf8e/8ACn51Q/dn9K5XKPg8jOi+f4r/ALuXr8qW3/zfnXT9TXK5XQ2KCduF7XotdTf/AKFcrlajyrJvnXmL/N/i/IVd7Vfqo/SuVyortl9WD3+FbdiPryeyAaX+07L/AO3F/wBQqX+0v9sP/En/AE1yuVPR/Wb0Kva/6v8Ax+UsaP8AtGT1rzYe9cfxH8RXK5TNLHfQZ1corzqvov4VPa9BXK5X5fovqFSah/wi/wDyrV+49+D0P4VyuV4U2Zu/2X//2Q=="/>
          <p:cNvSpPr>
            <a:spLocks noChangeAspect="1" noChangeArrowheads="1"/>
          </p:cNvSpPr>
          <p:nvPr/>
        </p:nvSpPr>
        <p:spPr bwMode="auto">
          <a:xfrm>
            <a:off x="1601788" y="-533400"/>
            <a:ext cx="8382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892" name="Picture 4" descr="http://osopher.files.wordpress.com/2010/12/warhol20fre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772817"/>
            <a:ext cx="1512168" cy="1656184"/>
          </a:xfrm>
          <a:prstGeom prst="rect">
            <a:avLst/>
          </a:prstGeom>
          <a:noFill/>
        </p:spPr>
      </p:pic>
      <p:pic>
        <p:nvPicPr>
          <p:cNvPr id="37894" name="Picture 6" descr="http://rizkiaffiat.files.wordpress.com/2009/11/erich_fromm_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622" y="3501008"/>
            <a:ext cx="1533059" cy="172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123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Vlivy – </a:t>
            </a:r>
            <a:r>
              <a:rPr lang="cs-CZ" sz="2800" dirty="0" err="1">
                <a:solidFill>
                  <a:schemeClr val="bg1"/>
                </a:solidFill>
              </a:rPr>
              <a:t>gestalt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Před 2. svět. válkou většina (nejen) židovské inteligence emigrovala do USA – vliv </a:t>
            </a:r>
            <a:r>
              <a:rPr lang="cs-CZ" sz="2400" b="1" dirty="0" err="1"/>
              <a:t>gestaltismu</a:t>
            </a:r>
            <a:r>
              <a:rPr lang="cs-CZ" sz="2400" dirty="0"/>
              <a:t> byl velmi silný. 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K. </a:t>
            </a:r>
            <a:r>
              <a:rPr lang="cs-CZ" sz="2400" dirty="0" err="1"/>
              <a:t>Lewin</a:t>
            </a:r>
            <a:r>
              <a:rPr lang="cs-CZ" sz="2400" dirty="0"/>
              <a:t> – teorie pole  </a:t>
            </a:r>
          </a:p>
          <a:p>
            <a:pPr lvl="6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Jeho žáci např.  </a:t>
            </a:r>
            <a:r>
              <a:rPr lang="cs-CZ" sz="2400" b="1" dirty="0" err="1"/>
              <a:t>Heider</a:t>
            </a:r>
            <a:r>
              <a:rPr lang="cs-CZ" sz="2400" dirty="0"/>
              <a:t> přinesli do SP </a:t>
            </a:r>
            <a:r>
              <a:rPr lang="cs-CZ" sz="2400" dirty="0" err="1"/>
              <a:t>kognitivismus</a:t>
            </a:r>
            <a:r>
              <a:rPr lang="cs-CZ" sz="2400" dirty="0"/>
              <a:t> – </a:t>
            </a:r>
            <a:r>
              <a:rPr lang="cs-CZ" sz="2400" b="1" dirty="0"/>
              <a:t>při teoriích sociální atribuce a percepce </a:t>
            </a:r>
            <a:r>
              <a:rPr lang="cs-CZ" sz="2400" dirty="0"/>
              <a:t>a při teorii </a:t>
            </a:r>
            <a:r>
              <a:rPr lang="cs-CZ" sz="2400" b="1" dirty="0" err="1"/>
              <a:t>Festingera</a:t>
            </a:r>
            <a:r>
              <a:rPr lang="cs-CZ" sz="2400" dirty="0"/>
              <a:t> – </a:t>
            </a:r>
            <a:r>
              <a:rPr lang="cs-CZ" sz="2400" b="1" dirty="0"/>
              <a:t>kognitivní disonance. </a:t>
            </a:r>
          </a:p>
          <a:p>
            <a:pPr lvl="6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 </a:t>
            </a:r>
            <a:r>
              <a:rPr lang="cs-CZ" sz="2400" dirty="0"/>
              <a:t>V 60. a 70. letech se objevilo obrovské množství různých teorií, silně  vstupuje kromě </a:t>
            </a:r>
            <a:r>
              <a:rPr lang="cs-CZ" sz="2400" b="1" dirty="0" err="1"/>
              <a:t>kognitivismu</a:t>
            </a:r>
            <a:r>
              <a:rPr lang="cs-CZ" sz="2400" dirty="0"/>
              <a:t> i </a:t>
            </a:r>
            <a:r>
              <a:rPr lang="cs-CZ" sz="2400" b="1" dirty="0"/>
              <a:t>humanismus</a:t>
            </a:r>
            <a:r>
              <a:rPr lang="cs-CZ" sz="2400" dirty="0"/>
              <a:t>. 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Vliv mají osobnosti jako </a:t>
            </a:r>
            <a:r>
              <a:rPr lang="cs-CZ" sz="2400" b="1" dirty="0"/>
              <a:t>H. Tajfel </a:t>
            </a:r>
            <a:r>
              <a:rPr lang="cs-CZ" sz="2400" dirty="0"/>
              <a:t>nebo </a:t>
            </a:r>
            <a:r>
              <a:rPr lang="cs-CZ" sz="2400" b="1" dirty="0"/>
              <a:t>G. </a:t>
            </a:r>
            <a:r>
              <a:rPr lang="cs-CZ" sz="2400" b="1" dirty="0" err="1"/>
              <a:t>Moscovici</a:t>
            </a:r>
            <a:r>
              <a:rPr lang="cs-CZ" sz="2400" dirty="0"/>
              <a:t>. Oba se zabývali </a:t>
            </a:r>
            <a:r>
              <a:rPr lang="cs-CZ" sz="2400" dirty="0" err="1"/>
              <a:t>soc</a:t>
            </a:r>
            <a:r>
              <a:rPr lang="cs-CZ" sz="2400" dirty="0"/>
              <a:t>. skupinami a popsali, kdy má minorita úspěšný vliv na majoritu. Upozornili, že velká světová hnutí a změny vyvolávaly především malé skupiny studentů či mladých lidí: </a:t>
            </a:r>
            <a:r>
              <a:rPr lang="cs-CZ" sz="2400" dirty="0" err="1"/>
              <a:t>hippies</a:t>
            </a:r>
            <a:r>
              <a:rPr lang="cs-CZ" sz="2400" dirty="0"/>
              <a:t>, revoluce apod.  </a:t>
            </a:r>
          </a:p>
        </p:txBody>
      </p:sp>
      <p:pic>
        <p:nvPicPr>
          <p:cNvPr id="3074" name="Picture 2" descr="http://t0.gstatic.com/images?q=tbn:ANd9GcTKZd5B-4Kh9evzPb5U1-tjloGWp3OQOwIUIkl903ibk7Y6bp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204864"/>
            <a:ext cx="266429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807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Historie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Vlivy – </a:t>
            </a:r>
            <a:r>
              <a:rPr lang="cs-CZ" sz="2800" dirty="0" err="1">
                <a:solidFill>
                  <a:schemeClr val="bg1"/>
                </a:solidFill>
              </a:rPr>
              <a:t>gestalt</a:t>
            </a:r>
            <a:r>
              <a:rPr lang="cs-CZ" sz="2800" dirty="0">
                <a:solidFill>
                  <a:schemeClr val="bg1"/>
                </a:solidFill>
              </a:rPr>
              <a:t>, fenomenologie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V Evropě se zájem přesunul zájem k tématům globálnějším, filosofičtějším, jakými jsou přenos symbolů, sdílení kulturních fenoménů, jazyk atd. Zajímali se o témata, které přesahují rámec psychologie. 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Metodou se staly častěji rozhovory, výpovědi, </a:t>
            </a:r>
            <a:r>
              <a:rPr lang="cs-CZ" sz="2400" dirty="0" err="1"/>
              <a:t>narace</a:t>
            </a:r>
            <a:r>
              <a:rPr lang="cs-CZ" sz="2400" dirty="0"/>
              <a:t>. Jedinec je aktivní při konstrukci sociální reality, vliv etnometodologie, přirozené podmínky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USA – experiment, objektivita, individuální paradigma,  atribuce, malé skupiny, agresivita, facilitace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Do hry vstoupila i otázka, nakolik jsou jednotlivé </a:t>
            </a:r>
            <a:r>
              <a:rPr lang="cs-CZ" sz="2400" dirty="0" err="1"/>
              <a:t>sociálněpsychologické</a:t>
            </a:r>
            <a:r>
              <a:rPr lang="cs-CZ" sz="2400" dirty="0"/>
              <a:t> teorie platné napříč kulturami. Objevila se mezikulturní psychologie (</a:t>
            </a:r>
            <a:r>
              <a:rPr lang="cs-CZ" sz="2400" dirty="0" err="1"/>
              <a:t>cross</a:t>
            </a:r>
            <a:r>
              <a:rPr lang="cs-CZ" sz="2400" dirty="0"/>
              <a:t>-</a:t>
            </a:r>
            <a:r>
              <a:rPr lang="cs-CZ" sz="2400" dirty="0" err="1"/>
              <a:t>culture</a:t>
            </a:r>
            <a:r>
              <a:rPr lang="cs-CZ" sz="2400" dirty="0"/>
              <a:t> psychology)</a:t>
            </a:r>
          </a:p>
        </p:txBody>
      </p:sp>
      <p:pic>
        <p:nvPicPr>
          <p:cNvPr id="38914" name="Picture 2" descr="http://t1.gstatic.com/images?q=tbn:ANd9GcQjkmPWUjDEW23VBL4EKQd3qysmk1PUVFFX6TCpspFch6HAfS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492897"/>
            <a:ext cx="2088232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591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1584" y="692697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psychologie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5640" y="285293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Úvod do předmětu</a:t>
            </a:r>
          </a:p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Historie sociální psychologie</a:t>
            </a:r>
          </a:p>
          <a:p>
            <a:r>
              <a:rPr lang="cs-CZ" sz="4000" dirty="0">
                <a:solidFill>
                  <a:srgbClr val="FF0000"/>
                </a:solidFill>
              </a:rPr>
              <a:t>Metody sociální psychologie</a:t>
            </a:r>
          </a:p>
        </p:txBody>
      </p:sp>
      <p:pic>
        <p:nvPicPr>
          <p:cNvPr id="17410" name="Picture 2" descr="http://sirmi.ic.cz/mix/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79714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719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1584" y="692697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psychologie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5640" y="2852936"/>
            <a:ext cx="6400800" cy="17526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Úvod do předmětu</a:t>
            </a:r>
          </a:p>
        </p:txBody>
      </p:sp>
      <p:pic>
        <p:nvPicPr>
          <p:cNvPr id="17410" name="Picture 2" descr="http://sirmi.ic.cz/mix/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79714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Metody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Pojmy a základy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Pozorování, rozhovor, analýza stop a výsledků činností, dotazníky – inventáře, experimenty, </a:t>
            </a:r>
            <a:r>
              <a:rPr lang="cs-CZ" sz="2400" b="1" dirty="0" err="1"/>
              <a:t>kvaziexperimenty</a:t>
            </a:r>
            <a:r>
              <a:rPr lang="cs-CZ" sz="2400" dirty="0"/>
              <a:t>. Typicky SP -  </a:t>
            </a:r>
            <a:r>
              <a:rPr lang="cs-CZ" sz="2400" dirty="0" err="1"/>
              <a:t>sociometrie</a:t>
            </a:r>
            <a:r>
              <a:rPr lang="cs-CZ" sz="2400" dirty="0"/>
              <a:t>, sémantický diferenciál, postojové škály 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Metoda: postup získávání informací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Hypotéza: přesvědčení, které vysvětluje daný jev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Příklad: Jak je možné, že skupina chytrých lidí dospěje k hloupému rozhodnutí? Invaze na Kubu: inteligenti USA, kvalifikovaní a vzdělaní se rozhodli pro invazi na Kubu. Teorie – reálný jev, kdy kvalifikovaní odborníci dospěli k naprosto tragickému a hloupému rozhodnutí, k dokonalému selhání. </a:t>
            </a:r>
          </a:p>
          <a:p>
            <a:pPr lvl="5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Normativní tlak – lidé ve skupině jsou schopni dát přednost špatnému rozhodnutí jen aby se udržely dobré vztahy ve skupině, skupinové myšlení, které popírá kritický přístup jedince. </a:t>
            </a:r>
          </a:p>
        </p:txBody>
      </p:sp>
      <p:pic>
        <p:nvPicPr>
          <p:cNvPr id="2050" name="Picture 2" descr="http://t0.gstatic.com/images?q=tbn:ANd9GcTC5BHaMYmkMvpI5KhaEbt0A34pqxorHR-GVX4PK9JB3hEB67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4509121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2" descr="https://fbcdn-sphotos-e-a.akamaihd.net/hphotos-ak-xap1/v/t1.0-9/1474512_10152718892297290_4631769599963751770_n.jpg?oh=b903c11123e7ab781008413fa8dbafed&amp;oe=54C8B508&amp;__gda__=1422855473_63c02a6e46075f4f12fe95b9565b16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505" y="2852937"/>
            <a:ext cx="2239957" cy="1599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475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Metody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Pojmy a základy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6672"/>
            <a:ext cx="5076056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Typy </a:t>
            </a:r>
            <a:r>
              <a:rPr lang="cs-CZ" sz="2400" b="1" dirty="0" smtClean="0"/>
              <a:t>výzkumů/designů</a:t>
            </a:r>
            <a:r>
              <a:rPr lang="cs-CZ" sz="2400" dirty="0" smtClean="0"/>
              <a:t>: </a:t>
            </a:r>
            <a:r>
              <a:rPr lang="cs-CZ" sz="2400" dirty="0"/>
              <a:t>kvantitativní, kvalitativní, smíšené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 smtClean="0"/>
              <a:t> Experiment</a:t>
            </a:r>
            <a:r>
              <a:rPr lang="cs-CZ" sz="2400" dirty="0"/>
              <a:t>: metoda navozování změn s cílem zjišťovat důsledky těchto </a:t>
            </a:r>
            <a:r>
              <a:rPr lang="cs-CZ" sz="2400" dirty="0" smtClean="0"/>
              <a:t>změn, královská cesta k poznání, lze usuzovat na kauzalitu</a:t>
            </a:r>
            <a:endParaRPr lang="cs-CZ" sz="2400" dirty="0"/>
          </a:p>
          <a:p>
            <a:pPr lvl="5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 err="1"/>
              <a:t>Kvaziexperiment</a:t>
            </a:r>
            <a:r>
              <a:rPr lang="cs-CZ" sz="2400" dirty="0"/>
              <a:t>: není náhodné rozdělování do skupin, působí jiné podmínky, není kontrolní skupina (např. přirozené prostředí, kde výzkumník nemůže kontrolovat všechny proměnné, lidé co podstoupili liposukci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Nezávisle proměnná – </a:t>
            </a:r>
            <a:r>
              <a:rPr lang="cs-CZ" sz="2400" dirty="0" err="1"/>
              <a:t>proměnná</a:t>
            </a:r>
            <a:r>
              <a:rPr lang="cs-CZ" sz="2400" dirty="0"/>
              <a:t>, se kterou experimentátor manipuluje, aby zjistil její vliv na závisle proměnnou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Závisle proměnná – </a:t>
            </a:r>
            <a:r>
              <a:rPr lang="cs-CZ" sz="2400" dirty="0" err="1"/>
              <a:t>proměnná</a:t>
            </a:r>
            <a:r>
              <a:rPr lang="cs-CZ" sz="2400" dirty="0"/>
              <a:t>, jež by se měla měnit podle očekávání a v souladu s manipulací nezávisle proměnnou. Zjištěné změny ZP jsou vnímány jako výsledky záměrně navozených změn nezávisle proměnné.</a:t>
            </a:r>
          </a:p>
        </p:txBody>
      </p:sp>
      <p:pic>
        <p:nvPicPr>
          <p:cNvPr id="41986" name="Picture 2" descr="http://t0.gstatic.com/images?q=tbn:ANd9GcTwlcoZecWfR_diRUN0Yea1fCQxNzyXzXAmRMgcb0cWYuo7DY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076" y="2185112"/>
            <a:ext cx="2088232" cy="156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000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Metody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Pojmy a základy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Debrífink</a:t>
            </a:r>
            <a:r>
              <a:rPr lang="cs-CZ" sz="2400" dirty="0"/>
              <a:t> – po ukončení experimentu vysvětlení účelu studie (pravého) experimentu, kterého se probandi zúčastnili. </a:t>
            </a:r>
          </a:p>
          <a:p>
            <a:pPr lvl="4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Experimentální skupina: </a:t>
            </a:r>
            <a:r>
              <a:rPr lang="cs-CZ" sz="2400" dirty="0" err="1"/>
              <a:t>skupina</a:t>
            </a:r>
            <a:r>
              <a:rPr lang="cs-CZ" sz="2400" dirty="0"/>
              <a:t>, na kterou působí experimentální faktory experimentu</a:t>
            </a:r>
          </a:p>
          <a:p>
            <a:pPr lvl="4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Kontrolní skupina: </a:t>
            </a:r>
            <a:r>
              <a:rPr lang="cs-CZ" sz="2400" dirty="0" err="1"/>
              <a:t>skupina</a:t>
            </a:r>
            <a:r>
              <a:rPr lang="cs-CZ" sz="2400" dirty="0"/>
              <a:t>, na kterou nepůsobí exp. faktory experimentu. 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Post </a:t>
            </a:r>
            <a:r>
              <a:rPr lang="cs-CZ" sz="2400" b="1" dirty="0" err="1"/>
              <a:t>experimental</a:t>
            </a:r>
            <a:r>
              <a:rPr lang="cs-CZ" sz="2400" b="1" dirty="0"/>
              <a:t> </a:t>
            </a:r>
            <a:r>
              <a:rPr lang="cs-CZ" sz="2400" b="1" dirty="0" err="1"/>
              <a:t>enquiry</a:t>
            </a:r>
            <a:r>
              <a:rPr lang="cs-CZ" sz="2400" dirty="0"/>
              <a:t>: dotazováni na co si myslí, že byl experiment zaměřen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Sociální žádoucnost</a:t>
            </a:r>
            <a:r>
              <a:rPr lang="cs-CZ" sz="2400" dirty="0"/>
              <a:t>: tendence probandů ukazovat se v pozitivním světle.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Efekt očekávání experimentátora</a:t>
            </a:r>
            <a:r>
              <a:rPr lang="cs-CZ" sz="2400" dirty="0"/>
              <a:t>: experimentátor zná cíl studie -neúmyslné zvyšování pravděpodobnosti, že se probandi začnou chovat tak, jak chce/očekává experimentátor.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/>
              <a:t>Validita</a:t>
            </a:r>
            <a:r>
              <a:rPr lang="cs-CZ" sz="2400" dirty="0"/>
              <a:t>: platnost, že se měří opravdu to, co má být měřeno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 err="1"/>
              <a:t>Reliabilita</a:t>
            </a:r>
            <a:r>
              <a:rPr lang="cs-CZ" sz="2400" dirty="0"/>
              <a:t>: spolehlivost měření, pravděpodobnost, že opakované měření přinese stejný výsledek </a:t>
            </a:r>
          </a:p>
        </p:txBody>
      </p:sp>
      <p:pic>
        <p:nvPicPr>
          <p:cNvPr id="40962" name="Picture 2" descr="http://t3.gstatic.com/images?q=tbn:ANd9GcTrUl4tPXGqKluwQrNUH8pAn30sDEY_XTXbNKRPvx_ISmOnJqdW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1700808"/>
            <a:ext cx="158417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623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Metody sociální psychologie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Pojmy a základy</a:t>
            </a:r>
          </a:p>
        </p:txBody>
      </p:sp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76673"/>
            <a:ext cx="7452320" cy="504056"/>
          </a:xfrm>
          <a:prstGeom prst="rect">
            <a:avLst/>
          </a:prstGeom>
          <a:noFill/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1610816" y="908720"/>
            <a:ext cx="8949680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/>
              <a:t> Pozorování: ne/polo/</a:t>
            </a:r>
            <a:r>
              <a:rPr lang="cs-CZ" sz="2400" dirty="0" err="1"/>
              <a:t>stukturované</a:t>
            </a:r>
            <a:r>
              <a:rPr lang="cs-CZ" sz="2400" dirty="0"/>
              <a:t>, ne/polo/formalizované, skryté/zúčastněné (např. </a:t>
            </a:r>
            <a:r>
              <a:rPr lang="cs-CZ" sz="2400" dirty="0" err="1"/>
              <a:t>Festinger</a:t>
            </a:r>
            <a:r>
              <a:rPr lang="cs-CZ" sz="2400" dirty="0"/>
              <a:t> 1950 a konec světa). Pozorování samo mění jednání probandů – např. výkon v práci se pozorováním zvyšuje (tzv. </a:t>
            </a:r>
            <a:r>
              <a:rPr lang="cs-CZ" sz="2400" dirty="0" err="1"/>
              <a:t>howthornský</a:t>
            </a:r>
            <a:r>
              <a:rPr lang="cs-CZ" sz="2400" dirty="0"/>
              <a:t> efekt – vliv povědomí probandů o tom, že jsou pozorováni, zvyšuje jejich výkon).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/>
              <a:t>Sebeposuzování</a:t>
            </a:r>
            <a:r>
              <a:rPr lang="cs-CZ" sz="2400" dirty="0"/>
              <a:t> – názory, postoje, chování (dotazníky - anonymita, velký počet, nízké náklady, </a:t>
            </a:r>
            <a:r>
              <a:rPr lang="cs-CZ" sz="2400" dirty="0" err="1"/>
              <a:t>Likertova</a:t>
            </a:r>
            <a:r>
              <a:rPr lang="cs-CZ" sz="2400" dirty="0"/>
              <a:t> škála, sémantický diferenciál a měření postojů,  rozhovory – časově náročné 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 Testy spíše jako vliv proměnné na výkon nebo kognitivní procesy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/>
              <a:t>Metaanalýza</a:t>
            </a:r>
            <a:r>
              <a:rPr lang="cs-CZ" sz="2400" dirty="0"/>
              <a:t> dat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Specials</a:t>
            </a:r>
            <a:r>
              <a:rPr lang="cs-CZ" sz="2400" dirty="0" smtClean="0"/>
              <a:t> v sociální psychologii: </a:t>
            </a:r>
            <a:r>
              <a:rPr lang="cs-CZ" sz="2400" dirty="0"/>
              <a:t>sémantický diferenciál, postojové škály </a:t>
            </a:r>
            <a:r>
              <a:rPr lang="cs-CZ" sz="2400" dirty="0" err="1"/>
              <a:t>Likertova</a:t>
            </a:r>
            <a:r>
              <a:rPr lang="cs-CZ" sz="2400" dirty="0"/>
              <a:t> typu, </a:t>
            </a:r>
            <a:r>
              <a:rPr lang="cs-CZ" sz="2400" dirty="0" err="1" smtClean="0"/>
              <a:t>sociometrie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Význam individualistického paradigmatu, „objektivity“ postojových škál, experimentu v soc. psychologii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9861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4" y="979083"/>
            <a:ext cx="11439525" cy="55149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31504" y="44624"/>
            <a:ext cx="89289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Úvod do předmětu</a:t>
            </a:r>
          </a:p>
        </p:txBody>
      </p:sp>
      <p:pic>
        <p:nvPicPr>
          <p:cNvPr id="1026" name="Picture 2" descr="VÃ½sledek obrÃ¡zku pro take aw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016">
            <a:off x="4107414" y="1600949"/>
            <a:ext cx="7000734" cy="21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328592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Hraniční disciplína psychologie (nejvíce na hranici se sociologií,  ale i kulturní antropologií, personalistikou, etnologií, či HR)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Vymezení sociální psychologie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24000" y="1700808"/>
            <a:ext cx="91440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Za vznik považován rok </a:t>
            </a:r>
            <a:r>
              <a:rPr lang="cs-CZ" sz="2400" b="1" dirty="0"/>
              <a:t>1908</a:t>
            </a:r>
            <a:r>
              <a:rPr lang="cs-CZ" sz="2400" dirty="0"/>
              <a:t>: byly publikovány první dvě  učebnice sociální </a:t>
            </a:r>
            <a:r>
              <a:rPr lang="cs-CZ" sz="2400" dirty="0" smtClean="0"/>
              <a:t>psychologie (založené na kvalitativním zkoumání). </a:t>
            </a:r>
            <a:endParaRPr lang="cs-CZ" sz="2400" dirty="0"/>
          </a:p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 err="1"/>
              <a:t>McDougall</a:t>
            </a:r>
            <a:r>
              <a:rPr lang="cs-CZ" sz="2400" dirty="0"/>
              <a:t> – tvrdil, že každé </a:t>
            </a:r>
            <a:r>
              <a:rPr lang="cs-CZ" sz="2400" b="1" dirty="0"/>
              <a:t>sociální chování </a:t>
            </a:r>
            <a:r>
              <a:rPr lang="cs-CZ" sz="2400" dirty="0"/>
              <a:t>lze vyvodit </a:t>
            </a:r>
            <a:r>
              <a:rPr lang="cs-CZ" sz="2400" b="1" dirty="0"/>
              <a:t>z vrozených tendencí</a:t>
            </a:r>
          </a:p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b="1" dirty="0" err="1"/>
              <a:t>Ross</a:t>
            </a:r>
            <a:r>
              <a:rPr lang="cs-CZ" sz="2400" dirty="0"/>
              <a:t> – tvrdil opak, že </a:t>
            </a:r>
            <a:r>
              <a:rPr lang="cs-CZ" sz="2400" b="1" dirty="0"/>
              <a:t>lidé jsou ovlivněni jinými lidmi </a:t>
            </a:r>
            <a:r>
              <a:rPr lang="cs-CZ" sz="2400" dirty="0"/>
              <a:t>a to i v případě, že jiní lidé nejsou přítomni</a:t>
            </a:r>
          </a:p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</a:pPr>
            <a:endParaRPr lang="cs-CZ" sz="2400" dirty="0"/>
          </a:p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Už před rokem </a:t>
            </a:r>
            <a:r>
              <a:rPr lang="cs-CZ" sz="2400" b="1" dirty="0"/>
              <a:t>1908</a:t>
            </a:r>
            <a:r>
              <a:rPr lang="cs-CZ" sz="2400" dirty="0"/>
              <a:t> vycházely knihy věnované SP v Evropě – např. už roku </a:t>
            </a:r>
            <a:r>
              <a:rPr lang="cs-CZ" sz="2400" b="1" dirty="0"/>
              <a:t>1871 Gustav </a:t>
            </a:r>
            <a:r>
              <a:rPr lang="cs-CZ" sz="2400" b="1" dirty="0" err="1"/>
              <a:t>Lindner</a:t>
            </a:r>
            <a:r>
              <a:rPr lang="cs-CZ" sz="2400" b="1" dirty="0"/>
              <a:t> (</a:t>
            </a:r>
            <a:r>
              <a:rPr lang="cs-CZ" sz="2400" b="1" dirty="0" err="1"/>
              <a:t>Čechoněmec</a:t>
            </a:r>
            <a:r>
              <a:rPr lang="cs-CZ" sz="2400" dirty="0"/>
              <a:t>) napsal Základy sociální psychologie, byly prováděny SP experimenty</a:t>
            </a:r>
          </a:p>
        </p:txBody>
      </p:sp>
      <p:pic>
        <p:nvPicPr>
          <p:cNvPr id="16388" name="Picture 4" descr="http://t0.gstatic.com/images?q=tbn:ANd9GcRoqLnxjfnUkMrnuvRsiT1gx_bOGuGe5Rsbt2mmOQBijnXothpQ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725144"/>
            <a:ext cx="1368152" cy="1152128"/>
          </a:xfrm>
          <a:prstGeom prst="rect">
            <a:avLst/>
          </a:prstGeom>
          <a:noFill/>
        </p:spPr>
      </p:pic>
      <p:pic>
        <p:nvPicPr>
          <p:cNvPr id="16390" name="Picture 6" descr="http://sirmi.ic.cz/dino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36912"/>
            <a:ext cx="172819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1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Vymezení sociální psychologie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24000" y="980728"/>
            <a:ext cx="8964488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6100" lvl="6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SP – považována za </a:t>
            </a:r>
            <a:r>
              <a:rPr lang="cs-CZ" sz="2400" b="1" dirty="0"/>
              <a:t>americkou vědu</a:t>
            </a:r>
            <a:r>
              <a:rPr lang="cs-CZ" sz="2400" dirty="0"/>
              <a:t>, ale většina </a:t>
            </a:r>
            <a:r>
              <a:rPr lang="cs-CZ" sz="2400" dirty="0" smtClean="0"/>
              <a:t>přístupů </a:t>
            </a:r>
            <a:r>
              <a:rPr lang="cs-CZ" sz="2400" dirty="0"/>
              <a:t>byla do USA převezena z Evropy.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Co se děje v </a:t>
            </a:r>
            <a:r>
              <a:rPr lang="cs-CZ" sz="2400" b="1" dirty="0"/>
              <a:t>Evropě</a:t>
            </a:r>
            <a:r>
              <a:rPr lang="cs-CZ" sz="2400" dirty="0"/>
              <a:t>? Nárůst nacionalismu, antisemitismu, imperialistické kolonizační půtky o rozdělení volného světa. Inteligence anticipuje konflikty (paktuje se Německo, R-U, Itálie, narůstá moc Ruska, na Balkáně válka). Věda a technologie na vzestupu, telefon. Einstein</a:t>
            </a:r>
          </a:p>
          <a:p>
            <a:pPr marL="2171700" lvl="4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Co se děje v </a:t>
            </a:r>
            <a:r>
              <a:rPr lang="cs-CZ" sz="2400" b="1" dirty="0"/>
              <a:t>USA</a:t>
            </a:r>
            <a:r>
              <a:rPr lang="cs-CZ" sz="2400" dirty="0"/>
              <a:t>?  1863 Lincolnem zrušeno otrokářství. (Do USA dovezeno od 16 století  až na 10 mil. černochů z Afriky - Indiáni se jako otroci jevili naprosto nepřijatelní).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1920 – bílé ženy mají právo volit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1964 zákaz rasové segregace na školách, ve veřejných budovách i na pracovištích</a:t>
            </a:r>
          </a:p>
          <a:p>
            <a:pPr marL="3086100" lvl="6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30722" name="Picture 2" descr="http://www.cebin.cz/gallery/19/X211624723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052737"/>
            <a:ext cx="2376264" cy="1152128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 rot="10800000">
            <a:off x="2495600" y="1268760"/>
            <a:ext cx="864096" cy="2880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746" name="Picture 2" descr="http://www.gify.nou.cz/lid_indian_soubory/i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789040"/>
            <a:ext cx="1512168" cy="1533526"/>
          </a:xfrm>
          <a:prstGeom prst="rect">
            <a:avLst/>
          </a:prstGeom>
          <a:noFill/>
        </p:spPr>
      </p:pic>
      <p:pic>
        <p:nvPicPr>
          <p:cNvPr id="31748" name="Picture 4" descr="http://www.gify.nou.cz/lid_indian_soubory/i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08" y="4797152"/>
            <a:ext cx="2195736" cy="82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894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Vymezení sociální psychologie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24000" y="980728"/>
            <a:ext cx="8964488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6100" lvl="6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SP – považována za americkou vědu, ale většina výzkumů byla do USA převezena z Evropy.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Příklad: </a:t>
            </a:r>
            <a:r>
              <a:rPr lang="cs-CZ" sz="2400" b="1" dirty="0"/>
              <a:t>sociální facilitace </a:t>
            </a:r>
            <a:r>
              <a:rPr lang="cs-CZ" sz="2400" dirty="0"/>
              <a:t>– </a:t>
            </a:r>
            <a:r>
              <a:rPr lang="cs-CZ" sz="2400" b="1" dirty="0"/>
              <a:t>Norman </a:t>
            </a:r>
            <a:r>
              <a:rPr lang="cs-CZ" sz="2400" b="1" dirty="0" err="1"/>
              <a:t>Triplett</a:t>
            </a:r>
            <a:r>
              <a:rPr lang="cs-CZ" sz="2400" b="1" dirty="0"/>
              <a:t> </a:t>
            </a:r>
            <a:r>
              <a:rPr lang="cs-CZ" sz="2400" dirty="0"/>
              <a:t>provedl první experiment SP, ale přivezl jej z </a:t>
            </a:r>
            <a:r>
              <a:rPr lang="cs-CZ" sz="2400" dirty="0" err="1"/>
              <a:t>Wundtových</a:t>
            </a:r>
            <a:r>
              <a:rPr lang="cs-CZ" sz="2400" dirty="0"/>
              <a:t> experimentů. </a:t>
            </a:r>
            <a:r>
              <a:rPr lang="cs-CZ" sz="2400" dirty="0" err="1"/>
              <a:t>Triplett</a:t>
            </a:r>
            <a:r>
              <a:rPr lang="cs-CZ" sz="2400" dirty="0"/>
              <a:t> popsal vliv přítomnosti jiných jedinců na výkon. </a:t>
            </a:r>
          </a:p>
          <a:p>
            <a:pPr marL="1714500" lvl="3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/>
              <a:t>Triplett</a:t>
            </a:r>
            <a:r>
              <a:rPr lang="cs-CZ" sz="2400" dirty="0"/>
              <a:t> se v novinách dočetl, že cyklisti jezdí rychleji ve skupině, než když jedou sami. Vyzkoušel to na desetiletých dětech v laboratorních podmínkách –  děti navíjely rybářský vlasec - buď samy nebo v přítomnosti druhého. Je-li přítomno druhé dítě - navíjejí rychleji. Experiment napodobuje skutečnou realitu a sociální facilitace, jev, který </a:t>
            </a:r>
            <a:r>
              <a:rPr lang="cs-CZ" sz="2400" dirty="0" err="1"/>
              <a:t>Triplett</a:t>
            </a:r>
            <a:r>
              <a:rPr lang="cs-CZ" sz="2400" dirty="0"/>
              <a:t> popsal je tématem dalších 30 let.</a:t>
            </a:r>
          </a:p>
        </p:txBody>
      </p:sp>
      <p:pic>
        <p:nvPicPr>
          <p:cNvPr id="30722" name="Picture 2" descr="http://www.cebin.cz/gallery/19/X211624723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008" y="980729"/>
            <a:ext cx="2699792" cy="1152128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 rot="10800000">
            <a:off x="2279576" y="1268760"/>
            <a:ext cx="864096" cy="2880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26" name="Picture 6" descr="cyc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3501008"/>
            <a:ext cx="1224136" cy="952500"/>
          </a:xfrm>
          <a:prstGeom prst="rect">
            <a:avLst/>
          </a:prstGeom>
          <a:noFill/>
        </p:spPr>
      </p:pic>
      <p:pic>
        <p:nvPicPr>
          <p:cNvPr id="30728" name="Picture 8" descr="child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4869160"/>
            <a:ext cx="1224136" cy="1261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6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Vymezení sociální psychologie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24000" y="980728"/>
            <a:ext cx="89644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0" lvl="3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Za důležitou postavu sociální psychologie je považován Kurt </a:t>
            </a:r>
            <a:r>
              <a:rPr lang="cs-CZ" sz="2400" dirty="0" err="1"/>
              <a:t>Lewin</a:t>
            </a:r>
            <a:r>
              <a:rPr lang="cs-CZ" sz="2400" dirty="0"/>
              <a:t>, židovský </a:t>
            </a:r>
            <a:r>
              <a:rPr lang="cs-CZ" sz="2400" dirty="0" err="1"/>
              <a:t>gestaltistický</a:t>
            </a:r>
            <a:r>
              <a:rPr lang="cs-CZ" sz="2400" dirty="0"/>
              <a:t> psycholog prchající před rasovou nesnášenlivostí  v Evropě…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Přišel s </a:t>
            </a:r>
            <a:r>
              <a:rPr lang="cs-CZ" sz="2400" b="1" dirty="0"/>
              <a:t>teorií pole</a:t>
            </a:r>
            <a:r>
              <a:rPr lang="cs-CZ" sz="2400" dirty="0"/>
              <a:t>: každý člověk je v životním prostoru (je v dynamickém silovém poli), v němž jeho cíle a potřeby opatřené valencí v interakci s vlivy a požadavky prostředí. Tendence člověka a jeho sociální chování je udržovat rovnováhu v poli, nebo rovnováhu znovu navodit, byla-li narušena. </a:t>
            </a:r>
          </a:p>
          <a:p>
            <a:pPr marL="3543300" lvl="7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 err="1"/>
              <a:t>Lewinova</a:t>
            </a:r>
            <a:r>
              <a:rPr lang="cs-CZ" sz="2400" dirty="0"/>
              <a:t> vajíčka, vany a brambory znázorňovaly schematicky procesy, interakce a děje, ke kterým dochází v malých sociálních skupinách.  Věnoval se i vůdcovství (autokratické, demokratické, benevolentní) 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cs-CZ" sz="1400" dirty="0"/>
              <a:t>. </a:t>
            </a:r>
          </a:p>
        </p:txBody>
      </p:sp>
      <p:pic>
        <p:nvPicPr>
          <p:cNvPr id="32770" name="Picture 2" descr="http://www.tutuz.com/wordpress/wp-content/uploads/2010/11/Kurt_Lewin-20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052736"/>
            <a:ext cx="1080120" cy="1071648"/>
          </a:xfrm>
          <a:prstGeom prst="rect">
            <a:avLst/>
          </a:prstGeom>
          <a:noFill/>
        </p:spPr>
      </p:pic>
      <p:pic>
        <p:nvPicPr>
          <p:cNvPr id="32772" name="Picture 4" descr="http://www.psychoweb.cz/repository/images/kurt-lewin-teorie-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221088"/>
            <a:ext cx="2952328" cy="216024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1559496" y="558924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L =</a:t>
            </a:r>
            <a:r>
              <a:rPr lang="cs-CZ" sz="1600" b="1" dirty="0" err="1"/>
              <a:t>life</a:t>
            </a:r>
            <a:r>
              <a:rPr lang="cs-CZ" sz="1600" b="1" dirty="0"/>
              <a:t> </a:t>
            </a:r>
            <a:r>
              <a:rPr lang="cs-CZ" sz="1600" b="1" dirty="0" err="1"/>
              <a:t>space</a:t>
            </a:r>
            <a:r>
              <a:rPr lang="cs-CZ" sz="1600" b="1" dirty="0"/>
              <a:t>, </a:t>
            </a:r>
          </a:p>
          <a:p>
            <a:r>
              <a:rPr lang="cs-CZ" sz="1600" b="1" dirty="0"/>
              <a:t>P= person, </a:t>
            </a:r>
          </a:p>
          <a:p>
            <a:r>
              <a:rPr lang="cs-CZ" sz="1600" b="1" dirty="0"/>
              <a:t>E= </a:t>
            </a:r>
            <a:r>
              <a:rPr lang="cs-CZ" sz="1600" b="1" dirty="0" err="1"/>
              <a:t>enviroment</a:t>
            </a:r>
            <a:endParaRPr lang="cs-CZ" sz="1600" b="1" dirty="0"/>
          </a:p>
        </p:txBody>
      </p:sp>
      <p:pic>
        <p:nvPicPr>
          <p:cNvPr id="32774" name="Picture 6" descr="eg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528049" y="3645024"/>
            <a:ext cx="646447" cy="504056"/>
          </a:xfrm>
          <a:prstGeom prst="rect">
            <a:avLst/>
          </a:prstGeom>
          <a:noFill/>
        </p:spPr>
      </p:pic>
      <p:pic>
        <p:nvPicPr>
          <p:cNvPr id="32776" name="Picture 8" descr="bath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248128" y="3645025"/>
            <a:ext cx="864096" cy="504055"/>
          </a:xfrm>
          <a:prstGeom prst="rect">
            <a:avLst/>
          </a:prstGeom>
          <a:noFill/>
        </p:spPr>
      </p:pic>
      <p:pic>
        <p:nvPicPr>
          <p:cNvPr id="32778" name="Picture 10" descr="potatoe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184232" y="3645024"/>
            <a:ext cx="720080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1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Vymezení sociální psychologie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524000" y="980728"/>
            <a:ext cx="8964488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dirty="0"/>
              <a:t>Je otázkou, co by se stalo se sociální psychologií, kdyby osoby  jako </a:t>
            </a:r>
            <a:r>
              <a:rPr lang="cs-CZ" sz="2400" dirty="0" err="1"/>
              <a:t>Lewin</a:t>
            </a:r>
            <a:r>
              <a:rPr lang="cs-CZ" sz="2400" dirty="0"/>
              <a:t>, </a:t>
            </a:r>
            <a:r>
              <a:rPr lang="cs-CZ" sz="2400" dirty="0" err="1"/>
              <a:t>Heider</a:t>
            </a:r>
            <a:r>
              <a:rPr lang="cs-CZ" sz="2400" dirty="0"/>
              <a:t>, </a:t>
            </a:r>
            <a:r>
              <a:rPr lang="cs-CZ" sz="2400" dirty="0" err="1"/>
              <a:t>Werthaimer</a:t>
            </a:r>
            <a:r>
              <a:rPr lang="cs-CZ" sz="2400" dirty="0"/>
              <a:t>, </a:t>
            </a:r>
            <a:r>
              <a:rPr lang="cs-CZ" sz="2400" dirty="0" err="1"/>
              <a:t>Kohler</a:t>
            </a:r>
            <a:r>
              <a:rPr lang="cs-CZ" sz="2400" dirty="0"/>
              <a:t>, </a:t>
            </a:r>
            <a:r>
              <a:rPr lang="cs-CZ" sz="2400" dirty="0" err="1"/>
              <a:t>Festinger</a:t>
            </a:r>
            <a:r>
              <a:rPr lang="cs-CZ" sz="2400" dirty="0"/>
              <a:t> a další neemigrovali před Hitlerem do USA. </a:t>
            </a:r>
          </a:p>
          <a:p>
            <a:pPr marL="342900" indent="-342900" algn="just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cs-CZ" sz="2400" b="1" dirty="0"/>
              <a:t>Hitler</a:t>
            </a:r>
            <a:r>
              <a:rPr lang="cs-CZ" sz="2400" dirty="0"/>
              <a:t> – </a:t>
            </a:r>
            <a:r>
              <a:rPr lang="cs-CZ" sz="2400" dirty="0" smtClean="0"/>
              <a:t>paradoxní postava</a:t>
            </a:r>
            <a:r>
              <a:rPr lang="cs-CZ" sz="2400" dirty="0"/>
              <a:t>, která  nejvíce ovlivnila </a:t>
            </a:r>
            <a:r>
              <a:rPr lang="cs-CZ" sz="2400" dirty="0" smtClean="0"/>
              <a:t>vznik i témata zkoumání v sociální </a:t>
            </a:r>
            <a:r>
              <a:rPr lang="cs-CZ" sz="2400" dirty="0"/>
              <a:t>psychologii</a:t>
            </a:r>
          </a:p>
        </p:txBody>
      </p:sp>
      <p:pic>
        <p:nvPicPr>
          <p:cNvPr id="10" name="Picture 8" descr="http://sirmi.ic.cz/cara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48681"/>
            <a:ext cx="6306342" cy="41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0"/>
            <a:ext cx="9144000" cy="476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24000" y="-273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Úvod do předmětu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0" y="476672"/>
            <a:ext cx="9144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9180512" cy="4320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</a:rPr>
              <a:t>Otázky, které si sociální psychologie klade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703512" y="980728"/>
            <a:ext cx="8280920" cy="542798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si vytváříme dojem o druhých lidech? </a:t>
            </a:r>
          </a:p>
          <a:p>
            <a:pPr lvl="3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interpretujeme chování druhých jejich motivy? </a:t>
            </a:r>
          </a:p>
          <a:p>
            <a:pPr lvl="3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se utvářejí naše postoje, včetně předsudků či stereotypů a jak se mění?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se stane, že někoho máme rádi, je pro nás atraktivní                a jsme ochotní si ho vzít?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na sebe vzájemně působíme?</a:t>
            </a:r>
          </a:p>
          <a:p>
            <a:pPr lvl="3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Kde se bere agrese, války, konflikty, jak je možné stát se zabijákem? </a:t>
            </a:r>
          </a:p>
          <a:p>
            <a:pPr lvl="3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Proč jsou lidé hodní, proč nám druzí pomáhají?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Jak skupina pracuje nejefektivněji, pod jakým vůdcem?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400" dirty="0"/>
              <a:t> Jak ovlivňuje jedince skutečnost, že se narodil do určité sociální či etnické skupiny apod. a kdy má menšina vliv na většinu?</a:t>
            </a:r>
          </a:p>
        </p:txBody>
      </p:sp>
      <p:pic>
        <p:nvPicPr>
          <p:cNvPr id="34818" name="Picture 2" descr="http://sirmi.ic.cz/hmyz/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922" y="3789784"/>
            <a:ext cx="1078154" cy="977527"/>
          </a:xfrm>
          <a:prstGeom prst="rect">
            <a:avLst/>
          </a:prstGeom>
          <a:noFill/>
        </p:spPr>
      </p:pic>
      <p:pic>
        <p:nvPicPr>
          <p:cNvPr id="34822" name="Picture 6" descr="http://sirmi.ic.cz/zaba/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432" y="2085680"/>
            <a:ext cx="1424839" cy="1440160"/>
          </a:xfrm>
          <a:prstGeom prst="rect">
            <a:avLst/>
          </a:prstGeom>
          <a:noFill/>
        </p:spPr>
      </p:pic>
      <p:pic>
        <p:nvPicPr>
          <p:cNvPr id="34824" name="Picture 8" descr="http://sirmi.ic.cz/cara/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15595"/>
            <a:ext cx="7092280" cy="349135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1385392"/>
            <a:ext cx="1560626" cy="12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2219</Words>
  <Application>Microsoft Office PowerPoint</Application>
  <PresentationFormat>Širokoúhlá obrazovka</PresentationFormat>
  <Paragraphs>146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Sociální psychologie</vt:lpstr>
      <vt:lpstr>Sociální psychologie</vt:lpstr>
      <vt:lpstr>Prezentace aplikace PowerPoint</vt:lpstr>
      <vt:lpstr>Vymezení sociální psychologie</vt:lpstr>
      <vt:lpstr>Vymezení sociální psychologie</vt:lpstr>
      <vt:lpstr>Vymezení sociální psychologie</vt:lpstr>
      <vt:lpstr>Vymezení sociální psychologie</vt:lpstr>
      <vt:lpstr>Vymezení sociální psychologie</vt:lpstr>
      <vt:lpstr>Otázky, které si sociální psychologie klade</vt:lpstr>
      <vt:lpstr>Shrnutí a definice</vt:lpstr>
      <vt:lpstr>Sociální psychologie</vt:lpstr>
      <vt:lpstr>I. Období – 1908 až 1945</vt:lpstr>
      <vt:lpstr>II. Období – 1945 – 1960 a 3. období dosud</vt:lpstr>
      <vt:lpstr>Vlivy –neo/behaviorismus</vt:lpstr>
      <vt:lpstr>Vlivy – neo/psychoanalýza</vt:lpstr>
      <vt:lpstr>Vlivy –  neo/psychoanalýza</vt:lpstr>
      <vt:lpstr>Vlivy – gestalt</vt:lpstr>
      <vt:lpstr>Vlivy – gestalt, fenomenologie</vt:lpstr>
      <vt:lpstr>Sociální psychologie</vt:lpstr>
      <vt:lpstr>Pojmy a základy</vt:lpstr>
      <vt:lpstr>Pojmy a základy</vt:lpstr>
      <vt:lpstr>Pojmy a základy</vt:lpstr>
      <vt:lpstr>Pojmy a základy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</dc:title>
  <dc:creator>Polackova Iva</dc:creator>
  <cp:lastModifiedBy>Polackova Iva</cp:lastModifiedBy>
  <cp:revision>2</cp:revision>
  <dcterms:created xsi:type="dcterms:W3CDTF">2020-09-22T12:04:24Z</dcterms:created>
  <dcterms:modified xsi:type="dcterms:W3CDTF">2020-10-06T07:44:23Z</dcterms:modified>
</cp:coreProperties>
</file>