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9" r:id="rId11"/>
    <p:sldId id="262" r:id="rId12"/>
    <p:sldId id="263" r:id="rId13"/>
    <p:sldId id="264" r:id="rId14"/>
    <p:sldId id="265" r:id="rId15"/>
    <p:sldId id="272" r:id="rId16"/>
    <p:sldId id="267" r:id="rId17"/>
    <p:sldId id="268" r:id="rId18"/>
    <p:sldId id="271" r:id="rId19"/>
    <p:sldId id="270" r:id="rId20"/>
    <p:sldId id="266" r:id="rId2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6C9C86-92C5-4D76-9803-4C2D769485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1DE4AEC-B0BB-46A5-A6FB-0F1C6FC240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EA57ADD-C7A7-442D-9526-A77C83BF6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435A2-8551-4B23-AC73-F06D77D98516}" type="datetimeFigureOut">
              <a:rPr lang="cs-CZ" smtClean="0"/>
              <a:t>19.03.2025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4C74C61-8D14-41DE-A836-E9888598F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511859C-CE9B-413C-B6EA-1B85F20D2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44F58-A0F6-489A-9EE5-A7A5B1B1CD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2282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07AF1B-3721-47C7-9B94-74DA08052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E01A357-93D2-4D7F-A0A8-072F497453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91E4921-99BF-46C6-9525-87CFCBB22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435A2-8551-4B23-AC73-F06D77D98516}" type="datetimeFigureOut">
              <a:rPr lang="cs-CZ" smtClean="0"/>
              <a:t>19.03.2025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2F9BD92-9310-44D1-BEA1-462F3AA5C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32AE9D1-A60E-44C5-AD3D-567D3D1F6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44F58-A0F6-489A-9EE5-A7A5B1B1CD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1809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534B008C-F504-4265-B85F-FB9C5FDE42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2AF8E78-4B82-4D9B-BC92-2EC0B9BA9D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F03FC9D-2D8E-46CD-B66B-8EE62ED39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435A2-8551-4B23-AC73-F06D77D98516}" type="datetimeFigureOut">
              <a:rPr lang="cs-CZ" smtClean="0"/>
              <a:t>19.03.2025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580F0CC-CC78-4E70-8D97-0FC690017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FAC5275-C104-49A4-8B1E-B2A584B25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44F58-A0F6-489A-9EE5-A7A5B1B1CD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1798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564644-EE90-477A-894A-9442329C0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AF1C1BE-6B80-499D-B4EB-BF4E2A5AFC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6FB7516-D895-4DA6-8E05-03B48F1CB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435A2-8551-4B23-AC73-F06D77D98516}" type="datetimeFigureOut">
              <a:rPr lang="cs-CZ" smtClean="0"/>
              <a:t>19.03.2025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F885845-0171-4A84-9761-5A3A5E86C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0EE815F-DAA4-47F2-9A07-68B08F17F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44F58-A0F6-489A-9EE5-A7A5B1B1CD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2197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E86B5B-F239-4614-A56B-438373BD0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CDAA6FE-06D6-44F8-96CC-2B41E6A990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F96DD35-8EE0-4011-BD30-313E06CB9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435A2-8551-4B23-AC73-F06D77D98516}" type="datetimeFigureOut">
              <a:rPr lang="cs-CZ" smtClean="0"/>
              <a:t>19.03.2025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C885023-C8C1-46BA-ADB0-AF2ED6011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2F5E191-ABDC-423B-A6F9-FEB894075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44F58-A0F6-489A-9EE5-A7A5B1B1CD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9185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83AD51-BA90-440A-BCBF-2F2CF8582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05DF88F-C9BE-4D7B-A4A8-8481D7F9B0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69982C0-E110-47E0-8F30-4182F65A6B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0D4BCDB-DAD2-4367-B390-7B4581A87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435A2-8551-4B23-AC73-F06D77D98516}" type="datetimeFigureOut">
              <a:rPr lang="cs-CZ" smtClean="0"/>
              <a:t>19.03.2025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B2F78A3-B656-4B8E-822D-A9017C18B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ECED675-A70C-4FED-99AB-721BBB012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44F58-A0F6-489A-9EE5-A7A5B1B1CD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9591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21C3BF-699F-411D-B53F-75F706C1E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89255C6-8B39-4D45-9986-4FC0DF63D7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6B4471C-9B26-4FAB-A199-CE7F7B7BA5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3A4FB5E-49AF-4982-BAF8-479D0FA5E6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D260BD58-A94F-4EE1-85C2-A060774FB0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A5F63DE6-536F-421A-8D84-C9527E997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435A2-8551-4B23-AC73-F06D77D98516}" type="datetimeFigureOut">
              <a:rPr lang="cs-CZ" smtClean="0"/>
              <a:t>19.03.2025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CAAB4496-A913-482E-8907-4CB31B294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A35B22D-5D73-40C0-A4A6-D63AC3776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44F58-A0F6-489A-9EE5-A7A5B1B1CD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1408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FFDCB3-4480-410F-989A-854293188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3B819E8-8279-40E7-B753-AAB4A6660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435A2-8551-4B23-AC73-F06D77D98516}" type="datetimeFigureOut">
              <a:rPr lang="cs-CZ" smtClean="0"/>
              <a:t>19.03.2025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032BF48-1BAC-4E28-8F28-F808D6233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78682E2-C151-4924-B9E6-0AC7931CB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44F58-A0F6-489A-9EE5-A7A5B1B1CD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0360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6F0D4157-C422-472C-92C9-929F5D5F4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435A2-8551-4B23-AC73-F06D77D98516}" type="datetimeFigureOut">
              <a:rPr lang="cs-CZ" smtClean="0"/>
              <a:t>19.03.2025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F3B2122-5E24-497E-8D32-275914FA8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0345A92-8B5F-4E72-967E-EA2639DCB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44F58-A0F6-489A-9EE5-A7A5B1B1CD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9229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AA7FDD-2964-4E9A-AD55-F939AF7D4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B8BE8B2-0126-489C-860B-8DDFAB515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F53CB4E-13A9-4DE6-944F-3A585837CD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7A9C34C-73C6-4F6C-A48D-703F39A1B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435A2-8551-4B23-AC73-F06D77D98516}" type="datetimeFigureOut">
              <a:rPr lang="cs-CZ" smtClean="0"/>
              <a:t>19.03.2025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98E5330-8813-48D3-BCCD-5FF9860AD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9B2E9F2-2C24-4D0D-8620-F797DA714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44F58-A0F6-489A-9EE5-A7A5B1B1CD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7073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81CE5F-F4D1-4B58-B4AF-2531160B8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CA6711EE-6C4E-4A67-957D-16F14BA95D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84D2960-DA13-42C2-9C39-8384284D13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5A6B1A6-7D53-4FC2-8D31-A44E7956A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435A2-8551-4B23-AC73-F06D77D98516}" type="datetimeFigureOut">
              <a:rPr lang="cs-CZ" smtClean="0"/>
              <a:t>19.03.2025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4D3FD76-286F-44DD-B307-E65D98E48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437F60B-17DC-4BC0-B0F9-D1593A3D9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44F58-A0F6-489A-9EE5-A7A5B1B1CD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8282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70651648-043E-491B-A5C8-4766809B1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0558C23-DA4E-415C-99F0-0C6CBD5E7A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586A4B1-E1EC-4B21-BE8B-DE2353B357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435A2-8551-4B23-AC73-F06D77D98516}" type="datetimeFigureOut">
              <a:rPr lang="cs-CZ" smtClean="0"/>
              <a:t>19.03.2025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148E578-0C54-408C-8C81-1954F9B0B7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A0C1BB9-CE47-45B7-BB57-0AA1A38C73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D44F58-A0F6-489A-9EE5-A7A5B1B1CD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8984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juptner@fsv.cuni.cz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7">
            <a:extLst>
              <a:ext uri="{FF2B5EF4-FFF2-40B4-BE49-F238E27FC236}">
                <a16:creationId xmlns:a16="http://schemas.microsoft.com/office/drawing/2014/main" id="{46F1F2C8-798B-4CCE-A851-94AFAF350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5473FF0-C065-4A40-BB16-91875310C6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0908" y="1220919"/>
            <a:ext cx="5425781" cy="2387600"/>
          </a:xfrm>
        </p:spPr>
        <p:txBody>
          <a:bodyPr>
            <a:normAutofit/>
          </a:bodyPr>
          <a:lstStyle/>
          <a:p>
            <a:pPr algn="l"/>
            <a:r>
              <a:rPr lang="cs-CZ" dirty="0" err="1">
                <a:cs typeface="Calibri Light"/>
              </a:rPr>
              <a:t>Introduction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3D0AAA6-D1B4-49FB-A15F-46AA11CABE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0908" y="3700594"/>
            <a:ext cx="5425781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cs-CZ" sz="2800" dirty="0" err="1">
                <a:cs typeface="Calibri"/>
              </a:rPr>
              <a:t>Local</a:t>
            </a:r>
            <a:r>
              <a:rPr lang="cs-CZ" sz="2800" dirty="0">
                <a:cs typeface="Calibri"/>
              </a:rPr>
              <a:t> </a:t>
            </a:r>
            <a:r>
              <a:rPr lang="cs-CZ" sz="2800" dirty="0" err="1">
                <a:cs typeface="Calibri"/>
              </a:rPr>
              <a:t>politics</a:t>
            </a:r>
            <a:r>
              <a:rPr lang="cs-CZ" sz="2800" dirty="0">
                <a:cs typeface="Calibri"/>
              </a:rPr>
              <a:t> in </a:t>
            </a:r>
            <a:r>
              <a:rPr lang="cs-CZ" sz="2800" dirty="0" err="1">
                <a:cs typeface="Calibri"/>
              </a:rPr>
              <a:t>the</a:t>
            </a:r>
            <a:r>
              <a:rPr lang="cs-CZ" sz="2800" dirty="0">
                <a:cs typeface="Calibri"/>
              </a:rPr>
              <a:t> EU</a:t>
            </a:r>
            <a:br>
              <a:rPr lang="cs-CZ" sz="2800" dirty="0">
                <a:cs typeface="Calibri"/>
              </a:rPr>
            </a:br>
            <a:r>
              <a:rPr lang="cs-CZ" sz="2800" dirty="0" err="1">
                <a:cs typeface="Calibri"/>
              </a:rPr>
              <a:t>March</a:t>
            </a:r>
            <a:r>
              <a:rPr lang="cs-CZ" sz="2800" dirty="0">
                <a:cs typeface="Calibri"/>
              </a:rPr>
              <a:t> 20</a:t>
            </a:r>
            <a:endParaRPr lang="cs-CZ" sz="2800" dirty="0"/>
          </a:p>
        </p:txBody>
      </p:sp>
      <p:sp>
        <p:nvSpPr>
          <p:cNvPr id="21" name="Freeform: Shape 9">
            <a:extLst>
              <a:ext uri="{FF2B5EF4-FFF2-40B4-BE49-F238E27FC236}">
                <a16:creationId xmlns:a16="http://schemas.microsoft.com/office/drawing/2014/main" id="{755E9CD0-04B0-4A3C-B291-AD913379C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Oval 11">
            <a:extLst>
              <a:ext uri="{FF2B5EF4-FFF2-40B4-BE49-F238E27FC236}">
                <a16:creationId xmlns:a16="http://schemas.microsoft.com/office/drawing/2014/main" id="{1DD8BF3B-6066-418C-8D1A-75C5E396FC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Block Arc 13">
            <a:extLst>
              <a:ext uri="{FF2B5EF4-FFF2-40B4-BE49-F238E27FC236}">
                <a16:creationId xmlns:a16="http://schemas.microsoft.com/office/drawing/2014/main" id="{80BC66F9-7A74-4286-AD22-1174052CC2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02394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Freeform: Shape 15">
            <a:extLst>
              <a:ext uri="{FF2B5EF4-FFF2-40B4-BE49-F238E27FC236}">
                <a16:creationId xmlns:a16="http://schemas.microsoft.com/office/drawing/2014/main" id="{D8142CC3-2B5C-48E6-9DF0-6C8ACBAF23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B2D303B-3DD0-4319-9EAD-361847FEC7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6A89C79-8EF3-4AF9-B3D9-59A883F41C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EFE5CE34-4543-42E5-B82C-1F3D12422C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72AF41FE-63D7-4695-81D2-66D2510E4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E222884D-04B0-40E9-AE2C-2433BB13FEDF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cs-CZ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7892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C8A4518-1851-45D5-A369-C1EF834FB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558489" cy="1325563"/>
          </a:xfrm>
        </p:spPr>
        <p:txBody>
          <a:bodyPr>
            <a:normAutofit/>
          </a:bodyPr>
          <a:lstStyle/>
          <a:p>
            <a:r>
              <a:rPr lang="cs-CZ" dirty="0">
                <a:ea typeface="+mj-lt"/>
                <a:cs typeface="+mj-lt"/>
              </a:rPr>
              <a:t>Public </a:t>
            </a:r>
            <a:r>
              <a:rPr lang="cs-CZ" dirty="0" err="1">
                <a:ea typeface="+mj-lt"/>
                <a:cs typeface="+mj-lt"/>
              </a:rPr>
              <a:t>administration</a:t>
            </a:r>
            <a:r>
              <a:rPr lang="cs-CZ" dirty="0">
                <a:ea typeface="+mj-lt"/>
                <a:cs typeface="+mj-lt"/>
              </a:rPr>
              <a:t> </a:t>
            </a:r>
            <a:r>
              <a:rPr lang="cs-CZ" dirty="0" err="1">
                <a:ea typeface="+mj-lt"/>
                <a:cs typeface="+mj-lt"/>
              </a:rPr>
              <a:t>models</a:t>
            </a:r>
            <a:endParaRPr lang="cs-CZ" dirty="0" err="1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1B02184-38D0-418F-801C-AC3F542BB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58489" cy="4351338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cs-CZ" dirty="0">
              <a:ea typeface="+mn-lt"/>
              <a:cs typeface="+mn-lt"/>
            </a:endParaRPr>
          </a:p>
          <a:p>
            <a:r>
              <a:rPr lang="cs-CZ" dirty="0">
                <a:ea typeface="+mn-lt"/>
                <a:cs typeface="+mn-lt"/>
              </a:rPr>
              <a:t>a) </a:t>
            </a:r>
            <a:r>
              <a:rPr lang="cs-CZ" dirty="0" err="1">
                <a:ea typeface="+mn-lt"/>
                <a:cs typeface="+mn-lt"/>
              </a:rPr>
              <a:t>divided</a:t>
            </a:r>
            <a:r>
              <a:rPr lang="cs-CZ" dirty="0">
                <a:ea typeface="+mn-lt"/>
                <a:cs typeface="+mn-lt"/>
              </a:rPr>
              <a:t> model – </a:t>
            </a:r>
            <a:r>
              <a:rPr lang="cs-CZ" dirty="0" err="1">
                <a:ea typeface="+mn-lt"/>
                <a:cs typeface="+mn-lt"/>
              </a:rPr>
              <a:t>self-government</a:t>
            </a:r>
            <a:r>
              <a:rPr lang="cs-CZ" dirty="0">
                <a:ea typeface="+mn-lt"/>
                <a:cs typeface="+mn-lt"/>
              </a:rPr>
              <a:t> and </a:t>
            </a:r>
            <a:r>
              <a:rPr lang="cs-CZ" dirty="0" err="1">
                <a:ea typeface="+mn-lt"/>
                <a:cs typeface="+mn-lt"/>
              </a:rPr>
              <a:t>state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power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separated</a:t>
            </a:r>
            <a:r>
              <a:rPr lang="cs-CZ" dirty="0">
                <a:ea typeface="+mn-lt"/>
                <a:cs typeface="+mn-lt"/>
              </a:rPr>
              <a:t>, </a:t>
            </a:r>
            <a:r>
              <a:rPr lang="cs-CZ" dirty="0" err="1">
                <a:ea typeface="+mn-lt"/>
                <a:cs typeface="+mn-lt"/>
              </a:rPr>
              <a:t>two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sets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of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institutions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at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the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same</a:t>
            </a:r>
            <a:r>
              <a:rPr lang="cs-CZ" dirty="0">
                <a:ea typeface="+mn-lt"/>
                <a:cs typeface="+mn-lt"/>
              </a:rPr>
              <a:t> level </a:t>
            </a:r>
          </a:p>
          <a:p>
            <a:pPr marL="0" indent="0">
              <a:buNone/>
            </a:pPr>
            <a:br>
              <a:rPr lang="cs-CZ" dirty="0">
                <a:ea typeface="+mn-lt"/>
                <a:cs typeface="+mn-lt"/>
              </a:rPr>
            </a:br>
            <a:endParaRPr lang="cs-CZ" dirty="0">
              <a:ea typeface="+mn-lt"/>
              <a:cs typeface="+mn-lt"/>
            </a:endParaRPr>
          </a:p>
          <a:p>
            <a:r>
              <a:rPr lang="cs-CZ" dirty="0">
                <a:ea typeface="+mn-lt"/>
                <a:cs typeface="+mn-lt"/>
              </a:rPr>
              <a:t>b) </a:t>
            </a:r>
            <a:r>
              <a:rPr lang="cs-CZ" dirty="0" err="1">
                <a:ea typeface="+mn-lt"/>
                <a:cs typeface="+mn-lt"/>
              </a:rPr>
              <a:t>mixed</a:t>
            </a:r>
            <a:r>
              <a:rPr lang="cs-CZ" dirty="0">
                <a:ea typeface="+mn-lt"/>
                <a:cs typeface="+mn-lt"/>
              </a:rPr>
              <a:t> model – </a:t>
            </a:r>
            <a:r>
              <a:rPr lang="cs-CZ" dirty="0" err="1">
                <a:ea typeface="+mn-lt"/>
                <a:cs typeface="+mn-lt"/>
              </a:rPr>
              <a:t>local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institutions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perform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both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reserved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powers</a:t>
            </a:r>
            <a:r>
              <a:rPr lang="cs-CZ" dirty="0">
                <a:ea typeface="+mn-lt"/>
                <a:cs typeface="+mn-lt"/>
              </a:rPr>
              <a:t> and </a:t>
            </a:r>
            <a:r>
              <a:rPr lang="cs-CZ" dirty="0" err="1">
                <a:ea typeface="+mn-lt"/>
                <a:cs typeface="+mn-lt"/>
              </a:rPr>
              <a:t>transferred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powers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from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the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state</a:t>
            </a:r>
            <a:endParaRPr lang="cs-CZ">
              <a:cs typeface="Calibri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Block Arc 13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1536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7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699D052-FA7D-4B3C-A060-C00F6F953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5289"/>
            <a:ext cx="5558489" cy="1325563"/>
          </a:xfrm>
        </p:spPr>
        <p:txBody>
          <a:bodyPr>
            <a:normAutofit/>
          </a:bodyPr>
          <a:lstStyle/>
          <a:p>
            <a:r>
              <a:rPr lang="cs-CZ" dirty="0" err="1">
                <a:cs typeface="Calibri Light"/>
              </a:rPr>
              <a:t>Institutions</a:t>
            </a:r>
            <a:endParaRPr lang="cs-CZ" dirty="0" err="1"/>
          </a:p>
        </p:txBody>
      </p:sp>
      <p:sp>
        <p:nvSpPr>
          <p:cNvPr id="29" name="Freeform: Shape 9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Zástupný obsah 2">
            <a:extLst>
              <a:ext uri="{FF2B5EF4-FFF2-40B4-BE49-F238E27FC236}">
                <a16:creationId xmlns:a16="http://schemas.microsoft.com/office/drawing/2014/main" id="{4EFCA153-11FE-420E-984D-0738CE9DF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5921"/>
            <a:ext cx="5670915" cy="481353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cs-CZ" dirty="0" err="1">
                <a:ea typeface="+mn-lt"/>
                <a:cs typeface="+mn-lt"/>
              </a:rPr>
              <a:t>Council</a:t>
            </a:r>
            <a:r>
              <a:rPr lang="cs-CZ" dirty="0">
                <a:ea typeface="+mn-lt"/>
                <a:cs typeface="+mn-lt"/>
              </a:rPr>
              <a:t> </a:t>
            </a:r>
            <a:br>
              <a:rPr lang="en-US" dirty="0"/>
            </a:br>
            <a:r>
              <a:rPr lang="cs-CZ" dirty="0">
                <a:ea typeface="+mn-lt"/>
                <a:cs typeface="+mn-lt"/>
              </a:rPr>
              <a:t>• </a:t>
            </a:r>
            <a:r>
              <a:rPr lang="cs-CZ" dirty="0" err="1">
                <a:ea typeface="+mn-lt"/>
                <a:cs typeface="+mn-lt"/>
              </a:rPr>
              <a:t>directly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elected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decision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making</a:t>
            </a:r>
            <a:r>
              <a:rPr lang="cs-CZ" dirty="0">
                <a:ea typeface="+mn-lt"/>
                <a:cs typeface="+mn-lt"/>
              </a:rPr>
              <a:t> body</a:t>
            </a:r>
          </a:p>
          <a:p>
            <a:pPr marL="0" indent="0">
              <a:buNone/>
            </a:pPr>
            <a:endParaRPr lang="cs-CZ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cs-CZ" dirty="0" err="1">
                <a:ea typeface="+mn-lt"/>
                <a:cs typeface="+mn-lt"/>
              </a:rPr>
              <a:t>Executive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board</a:t>
            </a:r>
            <a:r>
              <a:rPr lang="cs-CZ" dirty="0">
                <a:ea typeface="+mn-lt"/>
                <a:cs typeface="+mn-lt"/>
              </a:rPr>
              <a:t> </a:t>
            </a:r>
            <a:br>
              <a:rPr lang="cs-CZ" dirty="0">
                <a:ea typeface="+mn-lt"/>
                <a:cs typeface="+mn-lt"/>
              </a:rPr>
            </a:br>
            <a:r>
              <a:rPr lang="cs-CZ" dirty="0">
                <a:ea typeface="+mn-lt"/>
                <a:cs typeface="+mn-lt"/>
              </a:rPr>
              <a:t>• </a:t>
            </a:r>
            <a:r>
              <a:rPr lang="cs-CZ" dirty="0" err="1">
                <a:ea typeface="+mn-lt"/>
                <a:cs typeface="+mn-lt"/>
              </a:rPr>
              <a:t>different</a:t>
            </a:r>
            <a:r>
              <a:rPr lang="cs-CZ" dirty="0">
                <a:ea typeface="+mn-lt"/>
                <a:cs typeface="+mn-lt"/>
              </a:rPr>
              <a:t> in </a:t>
            </a:r>
            <a:r>
              <a:rPr lang="cs-CZ" dirty="0" err="1">
                <a:ea typeface="+mn-lt"/>
                <a:cs typeface="+mn-lt"/>
              </a:rPr>
              <a:t>specific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countries</a:t>
            </a:r>
            <a:r>
              <a:rPr lang="cs-CZ" dirty="0">
                <a:ea typeface="+mn-lt"/>
                <a:cs typeface="+mn-lt"/>
              </a:rPr>
              <a:t> </a:t>
            </a:r>
          </a:p>
          <a:p>
            <a:pPr marL="0" indent="0">
              <a:buNone/>
            </a:pPr>
            <a:endParaRPr lang="cs-CZ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cs-CZ" dirty="0" err="1">
                <a:ea typeface="+mn-lt"/>
                <a:cs typeface="+mn-lt"/>
              </a:rPr>
              <a:t>Mayor</a:t>
            </a:r>
            <a:r>
              <a:rPr lang="cs-CZ" dirty="0">
                <a:ea typeface="+mn-lt"/>
                <a:cs typeface="+mn-lt"/>
              </a:rPr>
              <a:t> </a:t>
            </a:r>
          </a:p>
          <a:p>
            <a:pPr marL="0" indent="0">
              <a:buNone/>
            </a:pPr>
            <a:r>
              <a:rPr lang="cs-CZ" dirty="0">
                <a:ea typeface="+mn-lt"/>
                <a:cs typeface="+mn-lt"/>
              </a:rPr>
              <a:t>• </a:t>
            </a:r>
            <a:r>
              <a:rPr lang="cs-CZ" dirty="0" err="1">
                <a:ea typeface="+mn-lt"/>
                <a:cs typeface="+mn-lt"/>
              </a:rPr>
              <a:t>different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roles</a:t>
            </a:r>
            <a:r>
              <a:rPr lang="cs-CZ" dirty="0">
                <a:ea typeface="+mn-lt"/>
                <a:cs typeface="+mn-lt"/>
              </a:rPr>
              <a:t> </a:t>
            </a:r>
          </a:p>
          <a:p>
            <a:pPr marL="0" indent="0">
              <a:buNone/>
            </a:pPr>
            <a:r>
              <a:rPr lang="cs-CZ" dirty="0">
                <a:ea typeface="+mn-lt"/>
                <a:cs typeface="+mn-lt"/>
              </a:rPr>
              <a:t>• direct/</a:t>
            </a:r>
            <a:r>
              <a:rPr lang="cs-CZ" dirty="0" err="1">
                <a:ea typeface="+mn-lt"/>
                <a:cs typeface="+mn-lt"/>
              </a:rPr>
              <a:t>indirect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election</a:t>
            </a:r>
            <a:endParaRPr lang="cs-CZ" dirty="0">
              <a:cs typeface="Calibri" panose="020F0502020204030204"/>
            </a:endParaRPr>
          </a:p>
        </p:txBody>
      </p:sp>
      <p:sp>
        <p:nvSpPr>
          <p:cNvPr id="31" name="Oval 11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Block Arc 13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Freeform: Shape 15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34" name="Straight Connector 17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reeform: Shape 19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6" name="Arc 21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Freeform: Shape 23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8769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602601D-672C-4632-8546-D01C1262C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7926" y="479493"/>
            <a:ext cx="6195874" cy="1325563"/>
          </a:xfrm>
        </p:spPr>
        <p:txBody>
          <a:bodyPr>
            <a:normAutofit/>
          </a:bodyPr>
          <a:lstStyle/>
          <a:p>
            <a:r>
              <a:rPr lang="cs-CZ" dirty="0" err="1">
                <a:cs typeface="Calibri Light"/>
              </a:rPr>
              <a:t>Size</a:t>
            </a:r>
            <a:r>
              <a:rPr lang="cs-CZ" dirty="0">
                <a:cs typeface="Calibri Light"/>
              </a:rPr>
              <a:t> </a:t>
            </a:r>
            <a:r>
              <a:rPr lang="cs-CZ" dirty="0" err="1">
                <a:cs typeface="Calibri Light"/>
              </a:rPr>
              <a:t>of</a:t>
            </a:r>
            <a:r>
              <a:rPr lang="cs-CZ" dirty="0">
                <a:cs typeface="Calibri Light"/>
              </a:rPr>
              <a:t> </a:t>
            </a:r>
            <a:r>
              <a:rPr lang="cs-CZ" dirty="0" err="1">
                <a:cs typeface="Calibri Light"/>
              </a:rPr>
              <a:t>the</a:t>
            </a:r>
            <a:r>
              <a:rPr lang="cs-CZ" dirty="0">
                <a:cs typeface="Calibri Light"/>
              </a:rPr>
              <a:t> </a:t>
            </a:r>
            <a:r>
              <a:rPr lang="cs-CZ" dirty="0" err="1">
                <a:cs typeface="Calibri Light"/>
              </a:rPr>
              <a:t>municipalities</a:t>
            </a:r>
            <a:endParaRPr lang="cs-CZ" dirty="0">
              <a:cs typeface="Calibri Light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8ACEDB62-506C-B4C8-ACFE-6102D574DB3B}"/>
              </a:ext>
            </a:extLst>
          </p:cNvPr>
          <p:cNvSpPr txBox="1"/>
          <p:nvPr/>
        </p:nvSpPr>
        <p:spPr>
          <a:xfrm>
            <a:off x="1156315" y="1620390"/>
            <a:ext cx="903543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  <a:r>
              <a:rPr lang="cs-CZ" sz="2000" dirty="0">
                <a:solidFill>
                  <a:prstClr val="black"/>
                </a:solidFill>
                <a:latin typeface="Calibri" panose="020F0502020204030204"/>
              </a:rPr>
              <a:t>d</a:t>
            </a:r>
            <a:r>
              <a:rPr kumimoji="0" 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istribution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local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government 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CEE </a:t>
            </a:r>
            <a:r>
              <a:rPr kumimoji="0" 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according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to </a:t>
            </a:r>
            <a:r>
              <a:rPr kumimoji="0" 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size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(20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14, P. </a:t>
            </a:r>
            <a:r>
              <a:rPr kumimoji="0" 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Swianiewicz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5ED9BCC-7603-F09F-6182-81E560263E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1978" y="2619609"/>
            <a:ext cx="7981822" cy="3698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5720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602601D-672C-4632-8546-D01C1262C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>
            <a:normAutofit/>
          </a:bodyPr>
          <a:lstStyle/>
          <a:p>
            <a:r>
              <a:rPr lang="cs-CZ" dirty="0" err="1">
                <a:cs typeface="Calibri Light"/>
              </a:rPr>
              <a:t>Local</a:t>
            </a:r>
            <a:r>
              <a:rPr lang="cs-CZ" dirty="0">
                <a:cs typeface="Calibri Light"/>
              </a:rPr>
              <a:t> autonomy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Obrázek 4" descr="Obsah obrázku stůl&#10;&#10;Popis se vygeneroval automaticky.">
            <a:extLst>
              <a:ext uri="{FF2B5EF4-FFF2-40B4-BE49-F238E27FC236}">
                <a16:creationId xmlns:a16="http://schemas.microsoft.com/office/drawing/2014/main" id="{E54A23B2-9E6B-4E77-8390-3E6B1C695F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110" y="511292"/>
            <a:ext cx="5018995" cy="6150279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601165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B6E2F43-29E9-49D9-91FC-E5FEFAAA70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Obrázek 4" descr="Obsah obrázku stůl&#10;&#10;Popis se vygeneroval automaticky.">
            <a:extLst>
              <a:ext uri="{FF2B5EF4-FFF2-40B4-BE49-F238E27FC236}">
                <a16:creationId xmlns:a16="http://schemas.microsoft.com/office/drawing/2014/main" id="{8D60E459-EBF6-4420-B8E8-562AB9EBAE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3859" y="417653"/>
            <a:ext cx="7558140" cy="6440347"/>
          </a:xfrm>
          <a:custGeom>
            <a:avLst/>
            <a:gdLst/>
            <a:ahLst/>
            <a:cxnLst/>
            <a:rect l="l" t="t" r="r" b="b"/>
            <a:pathLst>
              <a:path w="5580942" h="5519103">
                <a:moveTo>
                  <a:pt x="169765" y="0"/>
                </a:moveTo>
                <a:lnTo>
                  <a:pt x="5580942" y="0"/>
                </a:lnTo>
                <a:lnTo>
                  <a:pt x="5580942" y="5519103"/>
                </a:lnTo>
                <a:lnTo>
                  <a:pt x="9100" y="5519103"/>
                </a:lnTo>
                <a:lnTo>
                  <a:pt x="0" y="5474029"/>
                </a:lnTo>
                <a:lnTo>
                  <a:pt x="0" y="169765"/>
                </a:lnTo>
                <a:cubicBezTo>
                  <a:pt x="0" y="76006"/>
                  <a:pt x="76006" y="0"/>
                  <a:pt x="169765" y="0"/>
                </a:cubicBezTo>
                <a:close/>
              </a:path>
            </a:pathLst>
          </a:custGeom>
        </p:spPr>
      </p:pic>
      <p:sp>
        <p:nvSpPr>
          <p:cNvPr id="13" name="Arc 12">
            <a:extLst>
              <a:ext uri="{FF2B5EF4-FFF2-40B4-BE49-F238E27FC236}">
                <a16:creationId xmlns:a16="http://schemas.microsoft.com/office/drawing/2014/main" id="{3BA62E19-CD42-4C09-B825-844B4943D4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87212" y="587516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10AB14D-B0AD-45A1-9D15-4452B9A6E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599" cy="1325563"/>
          </a:xfrm>
        </p:spPr>
        <p:txBody>
          <a:bodyPr>
            <a:normAutofit/>
          </a:bodyPr>
          <a:lstStyle/>
          <a:p>
            <a:r>
              <a:rPr lang="cs-CZ" dirty="0" err="1">
                <a:cs typeface="Calibri Light"/>
              </a:rPr>
              <a:t>Local</a:t>
            </a:r>
            <a:r>
              <a:rPr lang="cs-CZ" dirty="0">
                <a:cs typeface="Calibri Light"/>
              </a:rPr>
              <a:t> autonomy </a:t>
            </a:r>
            <a:br>
              <a:rPr lang="cs-CZ" dirty="0">
                <a:cs typeface="Calibri Light"/>
              </a:rPr>
            </a:br>
            <a:r>
              <a:rPr lang="cs-CZ" dirty="0">
                <a:cs typeface="Calibri Light"/>
              </a:rPr>
              <a:t>vs. </a:t>
            </a:r>
            <a:r>
              <a:rPr lang="cs-CZ" dirty="0" err="1">
                <a:cs typeface="Calibri Light"/>
              </a:rPr>
              <a:t>mayors</a:t>
            </a:r>
            <a:endParaRPr lang="cs-CZ" dirty="0" err="1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E63CC27-1C86-4653-8866-79C24C5C51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95924" y="1656147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51112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602601D-672C-4632-8546-D01C1262C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>
            <a:normAutofit/>
          </a:bodyPr>
          <a:lstStyle/>
          <a:p>
            <a:r>
              <a:rPr lang="cs-CZ" dirty="0" err="1">
                <a:cs typeface="Calibri Light"/>
              </a:rPr>
              <a:t>Decentralization</a:t>
            </a:r>
            <a:r>
              <a:rPr lang="cs-CZ" dirty="0">
                <a:cs typeface="Calibri Light"/>
              </a:rPr>
              <a:t> in CEE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8ACEDB62-506C-B4C8-ACFE-6102D574DB3B}"/>
              </a:ext>
            </a:extLst>
          </p:cNvPr>
          <p:cNvSpPr txBox="1"/>
          <p:nvPr/>
        </p:nvSpPr>
        <p:spPr>
          <a:xfrm>
            <a:off x="1156315" y="1620390"/>
            <a:ext cx="823625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/>
              <a:t>- </a:t>
            </a:r>
            <a:r>
              <a:rPr lang="en-US" sz="2000" dirty="0"/>
              <a:t>local government spending as a percentage of GDP (2007</a:t>
            </a:r>
            <a:r>
              <a:rPr lang="cs-CZ" sz="2000" dirty="0"/>
              <a:t>, P. </a:t>
            </a:r>
            <a:r>
              <a:rPr lang="cs-CZ" sz="2000" dirty="0" err="1"/>
              <a:t>Swianiewicz</a:t>
            </a:r>
            <a:r>
              <a:rPr lang="en-US" sz="2000" dirty="0"/>
              <a:t>)</a:t>
            </a:r>
            <a:endParaRPr lang="cs-CZ" sz="200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0879058-F61C-BF00-45A4-7C24E60809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0323" y="2419830"/>
            <a:ext cx="7463852" cy="388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5406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7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699D052-FA7D-4B3C-A060-C00F6F953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5289"/>
            <a:ext cx="5558489" cy="1325563"/>
          </a:xfrm>
        </p:spPr>
        <p:txBody>
          <a:bodyPr>
            <a:normAutofit/>
          </a:bodyPr>
          <a:lstStyle/>
          <a:p>
            <a:r>
              <a:rPr lang="cs-CZ" dirty="0">
                <a:cs typeface="Calibri Light"/>
              </a:rPr>
              <a:t>Party </a:t>
            </a:r>
            <a:r>
              <a:rPr lang="cs-CZ" dirty="0" err="1">
                <a:cs typeface="Calibri Light"/>
              </a:rPr>
              <a:t>politics</a:t>
            </a:r>
            <a:endParaRPr lang="cs-CZ" dirty="0"/>
          </a:p>
        </p:txBody>
      </p:sp>
      <p:sp>
        <p:nvSpPr>
          <p:cNvPr id="29" name="Freeform: Shape 9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Zástupný obsah 2">
            <a:extLst>
              <a:ext uri="{FF2B5EF4-FFF2-40B4-BE49-F238E27FC236}">
                <a16:creationId xmlns:a16="http://schemas.microsoft.com/office/drawing/2014/main" id="{4EFCA153-11FE-420E-984D-0738CE9DF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5921"/>
            <a:ext cx="5670915" cy="481353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cs-CZ" sz="2000" dirty="0">
                <a:cs typeface="Calibri" panose="020F0502020204030204"/>
              </a:rPr>
              <a:t>- </a:t>
            </a:r>
            <a:r>
              <a:rPr lang="cs-CZ" sz="2000" dirty="0" err="1">
                <a:cs typeface="Calibri" panose="020F0502020204030204"/>
              </a:rPr>
              <a:t>percentage</a:t>
            </a:r>
            <a:r>
              <a:rPr lang="cs-CZ" sz="2000" dirty="0">
                <a:cs typeface="Calibri" panose="020F0502020204030204"/>
              </a:rPr>
              <a:t> </a:t>
            </a:r>
            <a:r>
              <a:rPr lang="cs-CZ" sz="2000" dirty="0" err="1">
                <a:cs typeface="Calibri" panose="020F0502020204030204"/>
              </a:rPr>
              <a:t>of</a:t>
            </a:r>
            <a:r>
              <a:rPr lang="cs-CZ" sz="2000" dirty="0">
                <a:cs typeface="Calibri" panose="020F0502020204030204"/>
              </a:rPr>
              <a:t> </a:t>
            </a:r>
            <a:r>
              <a:rPr lang="cs-CZ" sz="2000" dirty="0" err="1">
                <a:cs typeface="Calibri" panose="020F0502020204030204"/>
              </a:rPr>
              <a:t>local</a:t>
            </a:r>
            <a:r>
              <a:rPr lang="cs-CZ" sz="2000" dirty="0">
                <a:cs typeface="Calibri" panose="020F0502020204030204"/>
              </a:rPr>
              <a:t> </a:t>
            </a:r>
            <a:r>
              <a:rPr lang="cs-CZ" sz="2000" dirty="0" err="1">
                <a:cs typeface="Calibri" panose="020F0502020204030204"/>
              </a:rPr>
              <a:t>politicians</a:t>
            </a:r>
            <a:r>
              <a:rPr lang="cs-CZ" sz="2000" dirty="0">
                <a:cs typeface="Calibri" panose="020F0502020204030204"/>
              </a:rPr>
              <a:t> not </a:t>
            </a:r>
            <a:r>
              <a:rPr lang="cs-CZ" sz="2000" dirty="0" err="1">
                <a:cs typeface="Calibri" panose="020F0502020204030204"/>
              </a:rPr>
              <a:t>affiliated</a:t>
            </a:r>
            <a:r>
              <a:rPr lang="cs-CZ" sz="2000" dirty="0">
                <a:cs typeface="Calibri" panose="020F0502020204030204"/>
              </a:rPr>
              <a:t> to </a:t>
            </a:r>
            <a:r>
              <a:rPr lang="cs-CZ" sz="2000" dirty="0" err="1">
                <a:cs typeface="Calibri" panose="020F0502020204030204"/>
              </a:rPr>
              <a:t>national</a:t>
            </a:r>
            <a:r>
              <a:rPr lang="cs-CZ" sz="2000" dirty="0">
                <a:cs typeface="Calibri" panose="020F0502020204030204"/>
              </a:rPr>
              <a:t> </a:t>
            </a:r>
            <a:r>
              <a:rPr lang="cs-CZ" sz="2000" dirty="0" err="1">
                <a:cs typeface="Calibri" panose="020F0502020204030204"/>
              </a:rPr>
              <a:t>political</a:t>
            </a:r>
            <a:r>
              <a:rPr lang="cs-CZ" sz="2000" dirty="0">
                <a:cs typeface="Calibri" panose="020F0502020204030204"/>
              </a:rPr>
              <a:t> </a:t>
            </a:r>
            <a:r>
              <a:rPr lang="cs-CZ" sz="2000" dirty="0" err="1">
                <a:cs typeface="Calibri" panose="020F0502020204030204"/>
              </a:rPr>
              <a:t>parties</a:t>
            </a:r>
            <a:r>
              <a:rPr lang="cs-CZ" sz="2000" dirty="0">
                <a:cs typeface="Calibri" panose="020F0502020204030204"/>
              </a:rPr>
              <a:t> (P. </a:t>
            </a:r>
            <a:r>
              <a:rPr lang="cs-CZ" sz="2000" dirty="0" err="1">
                <a:cs typeface="Calibri" panose="020F0502020204030204"/>
              </a:rPr>
              <a:t>Swianiewicz</a:t>
            </a:r>
            <a:r>
              <a:rPr lang="cs-CZ" sz="2000" dirty="0">
                <a:cs typeface="Calibri" panose="020F0502020204030204"/>
              </a:rPr>
              <a:t>)</a:t>
            </a:r>
          </a:p>
        </p:txBody>
      </p:sp>
      <p:sp>
        <p:nvSpPr>
          <p:cNvPr id="31" name="Oval 11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Block Arc 13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Freeform: Shape 15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4" name="Straight Connector 17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reeform: Shape 19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Arc 21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Freeform: Shape 23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C703922-3915-1DA7-4295-E7C24DC476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467" y="2299317"/>
            <a:ext cx="6646046" cy="361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7725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A5E042-6845-4E50-8893-244523CB5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cs typeface="Calibri Light"/>
              </a:rPr>
              <a:t>Reforms</a:t>
            </a:r>
            <a:endParaRPr lang="cs-CZ" dirty="0" err="1"/>
          </a:p>
        </p:txBody>
      </p:sp>
      <p:pic>
        <p:nvPicPr>
          <p:cNvPr id="4" name="Obrázek 4" descr="Obsah obrázku stůl&#10;&#10;Popis se vygeneroval automaticky.">
            <a:extLst>
              <a:ext uri="{FF2B5EF4-FFF2-40B4-BE49-F238E27FC236}">
                <a16:creationId xmlns:a16="http://schemas.microsoft.com/office/drawing/2014/main" id="{CAA7D691-04A7-4C30-BD56-F3A8B34EAA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20770" y="279214"/>
            <a:ext cx="7854490" cy="6301161"/>
          </a:xfrm>
        </p:spPr>
      </p:pic>
    </p:spTree>
    <p:extLst>
      <p:ext uri="{BB962C8B-B14F-4D97-AF65-F5344CB8AC3E}">
        <p14:creationId xmlns:p14="http://schemas.microsoft.com/office/powerpoint/2010/main" val="1748247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5CDE5EF-B41F-4072-ACF5-CC6A322A8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  <a:cs typeface="Calibri Light"/>
              </a:rPr>
              <a:t>Contacts</a:t>
            </a:r>
            <a:endParaRPr lang="cs-CZ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D5017C2-2BBB-47F8-88B1-3AFBEBB10F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cs-CZ" dirty="0">
              <a:cs typeface="Calibri"/>
            </a:endParaRPr>
          </a:p>
          <a:p>
            <a:r>
              <a:rPr lang="cs-CZ" dirty="0">
                <a:cs typeface="Calibri"/>
              </a:rPr>
              <a:t>Petr Jüptner, </a:t>
            </a:r>
            <a:r>
              <a:rPr lang="cs-CZ" dirty="0">
                <a:cs typeface="Calibri"/>
                <a:hlinkClick r:id="rId2"/>
              </a:rPr>
              <a:t>juptner@fsv.cuni.cz</a:t>
            </a:r>
            <a:br>
              <a:rPr lang="cs-CZ" dirty="0">
                <a:cs typeface="Calibri"/>
              </a:rPr>
            </a:br>
            <a:endParaRPr lang="cs-CZ" dirty="0">
              <a:cs typeface="Calibri"/>
            </a:endParaRPr>
          </a:p>
          <a:p>
            <a:r>
              <a:rPr lang="cs-CZ" dirty="0" err="1">
                <a:cs typeface="Calibri"/>
              </a:rPr>
              <a:t>room</a:t>
            </a:r>
            <a:r>
              <a:rPr lang="cs-CZ" dirty="0">
                <a:cs typeface="Calibri"/>
              </a:rPr>
              <a:t> C628, konzultace.fsv.cuni.cz (</a:t>
            </a:r>
            <a:r>
              <a:rPr lang="cs-CZ" dirty="0" err="1">
                <a:cs typeface="Calibri"/>
              </a:rPr>
              <a:t>Thursday</a:t>
            </a:r>
            <a:r>
              <a:rPr lang="cs-CZ" dirty="0">
                <a:cs typeface="Calibri"/>
              </a:rPr>
              <a:t> 2:30-4:30 </a:t>
            </a:r>
            <a:r>
              <a:rPr lang="cs-CZ" dirty="0" err="1">
                <a:cs typeface="Calibri"/>
              </a:rPr>
              <a:t>pm</a:t>
            </a:r>
            <a:r>
              <a:rPr lang="cs-CZ" dirty="0">
                <a:cs typeface="Calibri"/>
              </a:rPr>
              <a:t>)</a:t>
            </a:r>
            <a:br>
              <a:rPr lang="cs-CZ" dirty="0">
                <a:cs typeface="Calibri"/>
              </a:rPr>
            </a:br>
            <a:endParaRPr lang="cs-CZ" dirty="0">
              <a:cs typeface="Calibri"/>
            </a:endParaRPr>
          </a:p>
          <a:p>
            <a:pPr marL="0" indent="0">
              <a:buNone/>
            </a:pPr>
            <a:br>
              <a:rPr lang="cs-CZ" dirty="0">
                <a:ea typeface="+mn-lt"/>
                <a:cs typeface="+mn-lt"/>
              </a:rPr>
            </a:br>
            <a:endParaRPr lang="cs-CZ" dirty="0">
              <a:ea typeface="+mn-lt"/>
              <a:cs typeface="+mn-lt"/>
            </a:endParaRPr>
          </a:p>
          <a:p>
            <a:pPr marL="0" indent="0">
              <a:buNone/>
            </a:pPr>
            <a:endParaRPr lang="cs-CZ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87731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" name="Rectangle 102">
            <a:extLst>
              <a:ext uri="{FF2B5EF4-FFF2-40B4-BE49-F238E27FC236}">
                <a16:creationId xmlns:a16="http://schemas.microsoft.com/office/drawing/2014/main" id="{D48D9584-D2FD-48CE-9E17-4E250B743B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7545E333-CD00-5E09-64CE-53F8E4BFAFE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655" r="1" b="1"/>
          <a:stretch/>
        </p:blipFill>
        <p:spPr>
          <a:xfrm>
            <a:off x="3577219" y="10"/>
            <a:ext cx="4979304" cy="3401558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BEA8F385-2E5F-B42F-48BE-F2D00B1854A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3122" r="14622" b="-1"/>
          <a:stretch/>
        </p:blipFill>
        <p:spPr>
          <a:xfrm>
            <a:off x="7822523" y="3456433"/>
            <a:ext cx="4369477" cy="3401568"/>
          </a:xfrm>
          <a:custGeom>
            <a:avLst/>
            <a:gdLst/>
            <a:ahLst/>
            <a:cxnLst/>
            <a:rect l="l" t="t" r="r" b="b"/>
            <a:pathLst>
              <a:path w="4369477" h="3401568">
                <a:moveTo>
                  <a:pt x="781270" y="0"/>
                </a:moveTo>
                <a:lnTo>
                  <a:pt x="4369477" y="0"/>
                </a:lnTo>
                <a:lnTo>
                  <a:pt x="4369477" y="3401568"/>
                </a:lnTo>
                <a:lnTo>
                  <a:pt x="0" y="3401568"/>
                </a:lnTo>
                <a:lnTo>
                  <a:pt x="1963" y="3397912"/>
                </a:lnTo>
                <a:cubicBezTo>
                  <a:pt x="454182" y="2512619"/>
                  <a:pt x="736170" y="1430108"/>
                  <a:pt x="776876" y="254399"/>
                </a:cubicBezTo>
                <a:close/>
              </a:path>
            </a:pathLst>
          </a:cu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FB190BC8-9FCC-DEBB-2A6F-1C0425DA087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-3" b="34736"/>
          <a:stretch/>
        </p:blipFill>
        <p:spPr>
          <a:xfrm>
            <a:off x="3630260" y="3456432"/>
            <a:ext cx="4925479" cy="3401568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</p:spPr>
      </p:pic>
      <p:sp useBgFill="1">
        <p:nvSpPr>
          <p:cNvPr id="105" name="Freeform: Shape 104">
            <a:extLst>
              <a:ext uri="{FF2B5EF4-FFF2-40B4-BE49-F238E27FC236}">
                <a16:creationId xmlns:a16="http://schemas.microsoft.com/office/drawing/2014/main" id="{CA17DEF4-6C5D-41C6-8D93-5C7CFD7ADA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397136" cy="6858000"/>
          </a:xfrm>
          <a:custGeom>
            <a:avLst/>
            <a:gdLst>
              <a:gd name="connsiteX0" fmla="*/ 0 w 4397136"/>
              <a:gd name="connsiteY0" fmla="*/ 0 h 6858000"/>
              <a:gd name="connsiteX1" fmla="*/ 3599069 w 4397136"/>
              <a:gd name="connsiteY1" fmla="*/ 0 h 6858000"/>
              <a:gd name="connsiteX2" fmla="*/ 3634072 w 4397136"/>
              <a:gd name="connsiteY2" fmla="*/ 58977 h 6858000"/>
              <a:gd name="connsiteX3" fmla="*/ 4397136 w 4397136"/>
              <a:gd name="connsiteY3" fmla="*/ 3474189 h 6858000"/>
              <a:gd name="connsiteX4" fmla="*/ 3802221 w 4397136"/>
              <a:gd name="connsiteY4" fmla="*/ 6546415 h 6858000"/>
              <a:gd name="connsiteX5" fmla="*/ 3649466 w 4397136"/>
              <a:gd name="connsiteY5" fmla="*/ 6858000 h 6858000"/>
              <a:gd name="connsiteX6" fmla="*/ 0 w 4397136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7136" h="6858000">
                <a:moveTo>
                  <a:pt x="0" y="0"/>
                </a:moveTo>
                <a:lnTo>
                  <a:pt x="3599069" y="0"/>
                </a:lnTo>
                <a:lnTo>
                  <a:pt x="3634072" y="58977"/>
                </a:lnTo>
                <a:cubicBezTo>
                  <a:pt x="4105532" y="933006"/>
                  <a:pt x="4397136" y="2140466"/>
                  <a:pt x="4397136" y="3474189"/>
                </a:cubicBezTo>
                <a:cubicBezTo>
                  <a:pt x="4397136" y="4641197"/>
                  <a:pt x="4173877" y="5711534"/>
                  <a:pt x="3802221" y="6546415"/>
                </a:cubicBezTo>
                <a:lnTo>
                  <a:pt x="3649466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7" name="Freeform: Shape 106">
            <a:extLst>
              <a:ext uri="{FF2B5EF4-FFF2-40B4-BE49-F238E27FC236}">
                <a16:creationId xmlns:a16="http://schemas.microsoft.com/office/drawing/2014/main" id="{22BBC5A3-5C8C-4FB9-AEFF-8778D2C98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386504" cy="6858000"/>
          </a:xfrm>
          <a:custGeom>
            <a:avLst/>
            <a:gdLst>
              <a:gd name="connsiteX0" fmla="*/ 0 w 4386504"/>
              <a:gd name="connsiteY0" fmla="*/ 0 h 6858000"/>
              <a:gd name="connsiteX1" fmla="*/ 3588437 w 4386504"/>
              <a:gd name="connsiteY1" fmla="*/ 0 h 6858000"/>
              <a:gd name="connsiteX2" fmla="*/ 3623440 w 4386504"/>
              <a:gd name="connsiteY2" fmla="*/ 58977 h 6858000"/>
              <a:gd name="connsiteX3" fmla="*/ 4386504 w 4386504"/>
              <a:gd name="connsiteY3" fmla="*/ 3474189 h 6858000"/>
              <a:gd name="connsiteX4" fmla="*/ 3791589 w 4386504"/>
              <a:gd name="connsiteY4" fmla="*/ 6546415 h 6858000"/>
              <a:gd name="connsiteX5" fmla="*/ 3638834 w 4386504"/>
              <a:gd name="connsiteY5" fmla="*/ 6858000 h 6858000"/>
              <a:gd name="connsiteX6" fmla="*/ 0 w 438650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6504" h="6858000">
                <a:moveTo>
                  <a:pt x="0" y="0"/>
                </a:moveTo>
                <a:lnTo>
                  <a:pt x="3588437" y="0"/>
                </a:lnTo>
                <a:lnTo>
                  <a:pt x="3623440" y="58977"/>
                </a:lnTo>
                <a:cubicBezTo>
                  <a:pt x="4094900" y="933006"/>
                  <a:pt x="4386504" y="2140466"/>
                  <a:pt x="4386504" y="3474189"/>
                </a:cubicBezTo>
                <a:cubicBezTo>
                  <a:pt x="4386504" y="4641197"/>
                  <a:pt x="4163245" y="5711534"/>
                  <a:pt x="3791589" y="6546415"/>
                </a:cubicBezTo>
                <a:lnTo>
                  <a:pt x="3638834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7B87062-3412-4963-8C0F-DE343FB5F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12" y="1508760"/>
            <a:ext cx="3429000" cy="28986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Guest </a:t>
            </a:r>
            <a:b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professors</a:t>
            </a: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3BB917E8-D696-4787-96D6-521A9C42F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67989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1C4CEE39-2E2D-712E-AF7A-387241A1D09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21746"/>
          <a:stretch/>
        </p:blipFill>
        <p:spPr>
          <a:xfrm>
            <a:off x="7845207" y="10"/>
            <a:ext cx="4346795" cy="3401558"/>
          </a:xfrm>
          <a:custGeom>
            <a:avLst/>
            <a:gdLst/>
            <a:ahLst/>
            <a:cxnLst/>
            <a:rect l="l" t="t" r="r" b="b"/>
            <a:pathLst>
              <a:path w="4346795" h="3401568">
                <a:moveTo>
                  <a:pt x="0" y="0"/>
                </a:moveTo>
                <a:lnTo>
                  <a:pt x="4346795" y="0"/>
                </a:lnTo>
                <a:lnTo>
                  <a:pt x="4346795" y="3401568"/>
                </a:lnTo>
                <a:lnTo>
                  <a:pt x="762748" y="3401568"/>
                </a:lnTo>
                <a:lnTo>
                  <a:pt x="751436" y="2963954"/>
                </a:lnTo>
                <a:cubicBezTo>
                  <a:pt x="698408" y="1942163"/>
                  <a:pt x="463174" y="995044"/>
                  <a:pt x="93264" y="192283"/>
                </a:cubicBezTo>
                <a:close/>
              </a:path>
            </a:pathLst>
          </a:custGeom>
        </p:spPr>
      </p:pic>
      <p:sp>
        <p:nvSpPr>
          <p:cNvPr id="111" name="Rectangle 110">
            <a:extLst>
              <a:ext uri="{FF2B5EF4-FFF2-40B4-BE49-F238E27FC236}">
                <a16:creationId xmlns:a16="http://schemas.microsoft.com/office/drawing/2014/main" id="{39F4C545-E278-42ED-9B78-2EBA464444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4544568"/>
            <a:ext cx="341496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5064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3872BAB-B686-438D-800D-69E01E50A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dirty="0">
                <a:cs typeface="Calibri Light"/>
              </a:rPr>
              <a:t>Schedule 1/2</a:t>
            </a:r>
            <a:endParaRPr lang="cs-CZ" dirty="0"/>
          </a:p>
        </p:txBody>
      </p:sp>
      <p:sp>
        <p:nvSpPr>
          <p:cNvPr id="26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F31347F-08F7-4311-BC2D-4437C4087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indent="0">
              <a:buNone/>
            </a:pPr>
            <a:r>
              <a:rPr lang="cs-CZ" sz="2400" b="1" dirty="0">
                <a:ea typeface="+mn-lt"/>
                <a:cs typeface="+mn-lt"/>
              </a:rPr>
              <a:t>20. 2. 2025 – Tomáš Černěnko</a:t>
            </a:r>
            <a:endParaRPr lang="cs-CZ" sz="2400" dirty="0">
              <a:cs typeface="Calibri" panose="020F0502020204030204"/>
            </a:endParaRPr>
          </a:p>
          <a:p>
            <a:r>
              <a:rPr lang="cs-CZ" sz="2400" dirty="0">
                <a:ea typeface="+mn-lt"/>
                <a:cs typeface="+mn-lt"/>
              </a:rPr>
              <a:t>1) </a:t>
            </a:r>
            <a:r>
              <a:rPr lang="cs-CZ" sz="2400" dirty="0" err="1">
                <a:ea typeface="+mn-lt"/>
                <a:cs typeface="+mn-lt"/>
              </a:rPr>
              <a:t>Local</a:t>
            </a:r>
            <a:r>
              <a:rPr lang="cs-CZ" sz="2400" dirty="0">
                <a:ea typeface="+mn-lt"/>
                <a:cs typeface="+mn-lt"/>
              </a:rPr>
              <a:t> </a:t>
            </a:r>
            <a:r>
              <a:rPr lang="cs-CZ" sz="2400" dirty="0" err="1">
                <a:ea typeface="+mn-lt"/>
                <a:cs typeface="+mn-lt"/>
              </a:rPr>
              <a:t>government</a:t>
            </a:r>
            <a:r>
              <a:rPr lang="cs-CZ" sz="2400" dirty="0">
                <a:ea typeface="+mn-lt"/>
                <a:cs typeface="+mn-lt"/>
              </a:rPr>
              <a:t> in Slovakia</a:t>
            </a:r>
          </a:p>
          <a:p>
            <a:endParaRPr lang="cs-CZ" sz="2400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cs-CZ" sz="2400" b="1" dirty="0">
                <a:ea typeface="+mn-lt"/>
                <a:cs typeface="+mn-lt"/>
              </a:rPr>
              <a:t>6. 3. 2025 - Daniel </a:t>
            </a:r>
            <a:r>
              <a:rPr lang="cs-CZ" sz="2400" b="1" dirty="0" err="1">
                <a:ea typeface="+mn-lt"/>
                <a:cs typeface="+mn-lt"/>
              </a:rPr>
              <a:t>Klimovský</a:t>
            </a:r>
            <a:endParaRPr lang="cs-CZ" sz="2400" dirty="0">
              <a:cs typeface="Calibri" panose="020F0502020204030204"/>
            </a:endParaRPr>
          </a:p>
          <a:p>
            <a:r>
              <a:rPr lang="cs-CZ" sz="2400" dirty="0">
                <a:ea typeface="+mn-lt"/>
                <a:cs typeface="+mn-lt"/>
              </a:rPr>
              <a:t>1) </a:t>
            </a:r>
            <a:r>
              <a:rPr lang="cs-CZ" sz="2400" dirty="0" err="1">
                <a:ea typeface="+mn-lt"/>
                <a:cs typeface="+mn-lt"/>
              </a:rPr>
              <a:t>Local</a:t>
            </a:r>
            <a:r>
              <a:rPr lang="cs-CZ" sz="2400" dirty="0">
                <a:ea typeface="+mn-lt"/>
                <a:cs typeface="+mn-lt"/>
              </a:rPr>
              <a:t> </a:t>
            </a:r>
            <a:r>
              <a:rPr lang="cs-CZ" sz="2400" dirty="0" err="1">
                <a:ea typeface="+mn-lt"/>
                <a:cs typeface="+mn-lt"/>
              </a:rPr>
              <a:t>government</a:t>
            </a:r>
            <a:r>
              <a:rPr lang="cs-CZ" sz="2400" dirty="0">
                <a:ea typeface="+mn-lt"/>
                <a:cs typeface="+mn-lt"/>
              </a:rPr>
              <a:t> in Slovakia, 2) </a:t>
            </a:r>
            <a:r>
              <a:rPr lang="cs-CZ" sz="2400" dirty="0" err="1">
                <a:ea typeface="+mn-lt"/>
                <a:cs typeface="+mn-lt"/>
              </a:rPr>
              <a:t>Local</a:t>
            </a:r>
            <a:r>
              <a:rPr lang="cs-CZ" sz="2400" dirty="0">
                <a:ea typeface="+mn-lt"/>
                <a:cs typeface="+mn-lt"/>
              </a:rPr>
              <a:t> </a:t>
            </a:r>
            <a:r>
              <a:rPr lang="cs-CZ" sz="2400" dirty="0" err="1">
                <a:ea typeface="+mn-lt"/>
                <a:cs typeface="+mn-lt"/>
              </a:rPr>
              <a:t>government</a:t>
            </a:r>
            <a:r>
              <a:rPr lang="cs-CZ" sz="2400" dirty="0">
                <a:ea typeface="+mn-lt"/>
                <a:cs typeface="+mn-lt"/>
              </a:rPr>
              <a:t> in </a:t>
            </a:r>
            <a:r>
              <a:rPr lang="cs-CZ" sz="2400" dirty="0" err="1">
                <a:ea typeface="+mn-lt"/>
                <a:cs typeface="+mn-lt"/>
              </a:rPr>
              <a:t>Belgium</a:t>
            </a:r>
            <a:endParaRPr lang="cs-CZ" sz="2400" dirty="0">
              <a:ea typeface="+mn-lt"/>
              <a:cs typeface="+mn-lt"/>
            </a:endParaRPr>
          </a:p>
          <a:p>
            <a:endParaRPr lang="cs-CZ" sz="2400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cs-CZ" sz="2400" b="1" dirty="0">
                <a:ea typeface="+mn-lt"/>
                <a:cs typeface="+mn-lt"/>
              </a:rPr>
              <a:t>20. 3. 2025 - Petr Jüptner</a:t>
            </a:r>
          </a:p>
          <a:p>
            <a:r>
              <a:rPr lang="cs-CZ" sz="2400" dirty="0">
                <a:ea typeface="+mn-lt"/>
                <a:cs typeface="+mn-lt"/>
              </a:rPr>
              <a:t>1) </a:t>
            </a:r>
            <a:r>
              <a:rPr lang="cs-CZ" sz="2400" dirty="0" err="1">
                <a:ea typeface="+mn-lt"/>
                <a:cs typeface="+mn-lt"/>
              </a:rPr>
              <a:t>Introduction</a:t>
            </a:r>
            <a:r>
              <a:rPr lang="cs-CZ" sz="2400" dirty="0">
                <a:ea typeface="+mn-lt"/>
                <a:cs typeface="+mn-lt"/>
              </a:rPr>
              <a:t>, </a:t>
            </a:r>
            <a:r>
              <a:rPr lang="cs-CZ" sz="2400" dirty="0" err="1">
                <a:ea typeface="+mn-lt"/>
                <a:cs typeface="+mn-lt"/>
              </a:rPr>
              <a:t>the</a:t>
            </a:r>
            <a:r>
              <a:rPr lang="cs-CZ" sz="2400" dirty="0">
                <a:ea typeface="+mn-lt"/>
                <a:cs typeface="+mn-lt"/>
              </a:rPr>
              <a:t> role </a:t>
            </a:r>
            <a:r>
              <a:rPr lang="cs-CZ" sz="2400" dirty="0" err="1">
                <a:ea typeface="+mn-lt"/>
                <a:cs typeface="+mn-lt"/>
              </a:rPr>
              <a:t>of</a:t>
            </a:r>
            <a:r>
              <a:rPr lang="cs-CZ" sz="2400" dirty="0">
                <a:ea typeface="+mn-lt"/>
                <a:cs typeface="+mn-lt"/>
              </a:rPr>
              <a:t> </a:t>
            </a:r>
            <a:r>
              <a:rPr lang="cs-CZ" sz="2400" dirty="0" err="1">
                <a:ea typeface="+mn-lt"/>
                <a:cs typeface="+mn-lt"/>
              </a:rPr>
              <a:t>local</a:t>
            </a:r>
            <a:r>
              <a:rPr lang="cs-CZ" sz="2400" dirty="0">
                <a:ea typeface="+mn-lt"/>
                <a:cs typeface="+mn-lt"/>
              </a:rPr>
              <a:t> </a:t>
            </a:r>
            <a:r>
              <a:rPr lang="cs-CZ" sz="2400" dirty="0" err="1">
                <a:ea typeface="+mn-lt"/>
                <a:cs typeface="+mn-lt"/>
              </a:rPr>
              <a:t>government</a:t>
            </a:r>
            <a:r>
              <a:rPr lang="cs-CZ" sz="2400" dirty="0">
                <a:ea typeface="+mn-lt"/>
                <a:cs typeface="+mn-lt"/>
              </a:rPr>
              <a:t> in </a:t>
            </a:r>
            <a:r>
              <a:rPr lang="cs-CZ" sz="2400" dirty="0" err="1">
                <a:ea typeface="+mn-lt"/>
                <a:cs typeface="+mn-lt"/>
              </a:rPr>
              <a:t>Europe</a:t>
            </a:r>
            <a:r>
              <a:rPr lang="cs-CZ" sz="2400" dirty="0">
                <a:ea typeface="+mn-lt"/>
                <a:cs typeface="+mn-lt"/>
              </a:rPr>
              <a:t>, 2) </a:t>
            </a:r>
            <a:r>
              <a:rPr lang="cs-CZ" sz="2400" dirty="0" err="1">
                <a:ea typeface="+mn-lt"/>
                <a:cs typeface="+mn-lt"/>
              </a:rPr>
              <a:t>Local</a:t>
            </a:r>
            <a:r>
              <a:rPr lang="cs-CZ" sz="2400" dirty="0">
                <a:ea typeface="+mn-lt"/>
                <a:cs typeface="+mn-lt"/>
              </a:rPr>
              <a:t> </a:t>
            </a:r>
            <a:r>
              <a:rPr lang="cs-CZ" sz="2400" dirty="0" err="1">
                <a:ea typeface="+mn-lt"/>
                <a:cs typeface="+mn-lt"/>
              </a:rPr>
              <a:t>government</a:t>
            </a:r>
            <a:r>
              <a:rPr lang="cs-CZ" sz="2400" dirty="0">
                <a:ea typeface="+mn-lt"/>
                <a:cs typeface="+mn-lt"/>
              </a:rPr>
              <a:t> in </a:t>
            </a:r>
            <a:r>
              <a:rPr lang="cs-CZ" sz="2400" dirty="0" err="1">
                <a:ea typeface="+mn-lt"/>
                <a:cs typeface="+mn-lt"/>
              </a:rPr>
              <a:t>the</a:t>
            </a:r>
            <a:r>
              <a:rPr lang="cs-CZ" sz="2400" dirty="0">
                <a:ea typeface="+mn-lt"/>
                <a:cs typeface="+mn-lt"/>
              </a:rPr>
              <a:t> Czech Republic</a:t>
            </a:r>
            <a:endParaRPr lang="cs-CZ" sz="2400" dirty="0">
              <a:cs typeface="Calibri" panose="020F0502020204030204"/>
            </a:endParaRPr>
          </a:p>
          <a:p>
            <a:pPr marL="0" indent="0">
              <a:buNone/>
            </a:pPr>
            <a:endParaRPr lang="cs-CZ" sz="2400" dirty="0">
              <a:cs typeface="Calibri" panose="020F0502020204030204"/>
            </a:endParaRPr>
          </a:p>
          <a:p>
            <a:pPr marL="0" indent="0">
              <a:buNone/>
            </a:pPr>
            <a:r>
              <a:rPr lang="cs-CZ" sz="2400" b="1" dirty="0">
                <a:ea typeface="+mn-lt"/>
                <a:cs typeface="+mn-lt"/>
              </a:rPr>
              <a:t>3. 4. 2025 – Jakub Čapek</a:t>
            </a:r>
            <a:endParaRPr lang="cs-CZ" sz="2400" dirty="0">
              <a:cs typeface="Calibri"/>
            </a:endParaRPr>
          </a:p>
          <a:p>
            <a:r>
              <a:rPr lang="cs-CZ" sz="2400" dirty="0">
                <a:ea typeface="+mn-lt"/>
                <a:cs typeface="+mn-lt"/>
              </a:rPr>
              <a:t>1) </a:t>
            </a:r>
            <a:r>
              <a:rPr lang="cs-CZ" sz="2400" dirty="0" err="1">
                <a:ea typeface="+mn-lt"/>
                <a:cs typeface="+mn-lt"/>
              </a:rPr>
              <a:t>dual</a:t>
            </a:r>
            <a:r>
              <a:rPr lang="cs-CZ" sz="2400" dirty="0">
                <a:ea typeface="+mn-lt"/>
                <a:cs typeface="+mn-lt"/>
              </a:rPr>
              <a:t> </a:t>
            </a:r>
            <a:r>
              <a:rPr lang="cs-CZ" sz="2400" dirty="0" err="1">
                <a:ea typeface="+mn-lt"/>
                <a:cs typeface="+mn-lt"/>
              </a:rPr>
              <a:t>mandates</a:t>
            </a:r>
            <a:r>
              <a:rPr lang="cs-CZ" sz="2400" dirty="0">
                <a:ea typeface="+mn-lt"/>
                <a:cs typeface="+mn-lt"/>
              </a:rPr>
              <a:t> and </a:t>
            </a:r>
            <a:r>
              <a:rPr lang="cs-CZ" sz="2400" dirty="0" err="1">
                <a:ea typeface="+mn-lt"/>
                <a:cs typeface="+mn-lt"/>
              </a:rPr>
              <a:t>incumbency</a:t>
            </a:r>
            <a:r>
              <a:rPr lang="cs-CZ" sz="2400" dirty="0">
                <a:ea typeface="+mn-lt"/>
                <a:cs typeface="+mn-lt"/>
              </a:rPr>
              <a:t> </a:t>
            </a:r>
            <a:r>
              <a:rPr lang="cs-CZ" sz="2400" dirty="0" err="1">
                <a:ea typeface="+mn-lt"/>
                <a:cs typeface="+mn-lt"/>
              </a:rPr>
              <a:t>effect</a:t>
            </a:r>
            <a:r>
              <a:rPr lang="cs-CZ" sz="2400" dirty="0">
                <a:ea typeface="+mn-lt"/>
                <a:cs typeface="+mn-lt"/>
              </a:rPr>
              <a:t> </a:t>
            </a:r>
            <a:r>
              <a:rPr lang="cs-CZ" sz="2400" dirty="0" err="1">
                <a:ea typeface="+mn-lt"/>
                <a:cs typeface="+mn-lt"/>
              </a:rPr>
              <a:t>at</a:t>
            </a:r>
            <a:r>
              <a:rPr lang="cs-CZ" sz="2400" dirty="0">
                <a:ea typeface="+mn-lt"/>
                <a:cs typeface="+mn-lt"/>
              </a:rPr>
              <a:t> </a:t>
            </a:r>
            <a:r>
              <a:rPr lang="cs-CZ" sz="2400" dirty="0" err="1">
                <a:ea typeface="+mn-lt"/>
                <a:cs typeface="+mn-lt"/>
              </a:rPr>
              <a:t>the</a:t>
            </a:r>
            <a:r>
              <a:rPr lang="cs-CZ" sz="2400" dirty="0">
                <a:ea typeface="+mn-lt"/>
                <a:cs typeface="+mn-lt"/>
              </a:rPr>
              <a:t> </a:t>
            </a:r>
            <a:r>
              <a:rPr lang="cs-CZ" sz="2400" dirty="0" err="1">
                <a:ea typeface="+mn-lt"/>
                <a:cs typeface="+mn-lt"/>
              </a:rPr>
              <a:t>local</a:t>
            </a:r>
            <a:r>
              <a:rPr lang="cs-CZ" sz="2400" dirty="0">
                <a:ea typeface="+mn-lt"/>
                <a:cs typeface="+mn-lt"/>
              </a:rPr>
              <a:t> level</a:t>
            </a:r>
            <a:endParaRPr lang="cs-CZ" sz="2400" dirty="0">
              <a:cs typeface="Calibri" panose="020F0502020204030204"/>
            </a:endParaRPr>
          </a:p>
          <a:p>
            <a:pPr marL="0" indent="0">
              <a:buNone/>
            </a:pPr>
            <a:endParaRPr lang="cs-CZ" sz="2400" dirty="0">
              <a:cs typeface="Calibri" panose="020F0502020204030204"/>
            </a:endParaRPr>
          </a:p>
          <a:p>
            <a:pPr marL="0" indent="0">
              <a:buNone/>
            </a:pPr>
            <a:endParaRPr lang="cs-CZ" sz="2400" dirty="0">
              <a:ea typeface="+mn-lt"/>
              <a:cs typeface="+mn-lt"/>
            </a:endParaRPr>
          </a:p>
          <a:p>
            <a:endParaRPr lang="cs-CZ" sz="2400" dirty="0">
              <a:cs typeface="Calibri" panose="020F0502020204030204"/>
            </a:endParaRPr>
          </a:p>
          <a:p>
            <a:endParaRPr lang="cs-CZ" sz="2400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753045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69BE5BB-4652-4FA4-A483-C505FA29F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814"/>
            <a:ext cx="10515600" cy="1325563"/>
          </a:xfrm>
        </p:spPr>
        <p:txBody>
          <a:bodyPr>
            <a:normAutofit/>
          </a:bodyPr>
          <a:lstStyle/>
          <a:p>
            <a:r>
              <a:rPr lang="cs-CZ" dirty="0">
                <a:cs typeface="Calibri Light"/>
              </a:rPr>
              <a:t>Schedule 2/2</a:t>
            </a:r>
            <a:endParaRPr lang="cs-CZ" dirty="0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60D659B-BC79-4706-9D02-76ED088CE6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954" y="1400904"/>
            <a:ext cx="10677993" cy="5100846"/>
          </a:xfrm>
        </p:spPr>
        <p:txBody>
          <a:bodyPr vert="horz" lIns="91440" tIns="45720" rIns="91440" bIns="45720" rtlCol="0" anchor="t">
            <a:noAutofit/>
          </a:bodyPr>
          <a:lstStyle/>
          <a:p>
            <a:endParaRPr lang="cs-CZ" sz="2400" dirty="0">
              <a:cs typeface="Calibri" panose="020F0502020204030204"/>
            </a:endParaRPr>
          </a:p>
          <a:p>
            <a:pPr marL="0" indent="0">
              <a:buNone/>
            </a:pPr>
            <a:r>
              <a:rPr lang="cs-CZ" sz="2400" b="1" dirty="0">
                <a:ea typeface="+mn-lt"/>
                <a:cs typeface="+mn-lt"/>
              </a:rPr>
              <a:t>17. 4. 2025 – Petr Jüptner</a:t>
            </a:r>
            <a:endParaRPr lang="cs-CZ" sz="2400" dirty="0">
              <a:cs typeface="Calibri"/>
            </a:endParaRPr>
          </a:p>
          <a:p>
            <a:r>
              <a:rPr lang="cs-CZ" sz="2400" dirty="0">
                <a:ea typeface="+mn-lt"/>
                <a:cs typeface="+mn-lt"/>
              </a:rPr>
              <a:t>1) </a:t>
            </a:r>
            <a:r>
              <a:rPr lang="cs-CZ" sz="2400" dirty="0" err="1">
                <a:ea typeface="+mn-lt"/>
                <a:cs typeface="+mn-lt"/>
              </a:rPr>
              <a:t>Local</a:t>
            </a:r>
            <a:r>
              <a:rPr lang="cs-CZ" sz="2400" dirty="0">
                <a:ea typeface="+mn-lt"/>
                <a:cs typeface="+mn-lt"/>
              </a:rPr>
              <a:t> </a:t>
            </a:r>
            <a:r>
              <a:rPr lang="cs-CZ" sz="2400" dirty="0" err="1">
                <a:ea typeface="+mn-lt"/>
                <a:cs typeface="+mn-lt"/>
              </a:rPr>
              <a:t>government</a:t>
            </a:r>
            <a:r>
              <a:rPr lang="cs-CZ" sz="2400" dirty="0">
                <a:ea typeface="+mn-lt"/>
                <a:cs typeface="+mn-lt"/>
              </a:rPr>
              <a:t> in </a:t>
            </a:r>
            <a:r>
              <a:rPr lang="cs-CZ" sz="2400" dirty="0" err="1">
                <a:ea typeface="+mn-lt"/>
                <a:cs typeface="+mn-lt"/>
              </a:rPr>
              <a:t>Austria</a:t>
            </a:r>
            <a:r>
              <a:rPr lang="cs-CZ" sz="2400" dirty="0">
                <a:ea typeface="+mn-lt"/>
                <a:cs typeface="+mn-lt"/>
              </a:rPr>
              <a:t>, 2) </a:t>
            </a:r>
            <a:r>
              <a:rPr lang="cs-CZ" sz="2400" dirty="0" err="1">
                <a:ea typeface="+mn-lt"/>
                <a:cs typeface="+mn-lt"/>
              </a:rPr>
              <a:t>Local</a:t>
            </a:r>
            <a:r>
              <a:rPr lang="cs-CZ" sz="2400" dirty="0">
                <a:ea typeface="+mn-lt"/>
                <a:cs typeface="+mn-lt"/>
              </a:rPr>
              <a:t> </a:t>
            </a:r>
            <a:r>
              <a:rPr lang="cs-CZ" sz="2400" dirty="0" err="1">
                <a:ea typeface="+mn-lt"/>
                <a:cs typeface="+mn-lt"/>
              </a:rPr>
              <a:t>government</a:t>
            </a:r>
            <a:r>
              <a:rPr lang="cs-CZ" sz="2400" dirty="0">
                <a:ea typeface="+mn-lt"/>
                <a:cs typeface="+mn-lt"/>
              </a:rPr>
              <a:t> in </a:t>
            </a:r>
            <a:r>
              <a:rPr lang="cs-CZ" sz="2400" dirty="0" err="1">
                <a:ea typeface="+mn-lt"/>
                <a:cs typeface="+mn-lt"/>
              </a:rPr>
              <a:t>Switzerland</a:t>
            </a:r>
            <a:endParaRPr lang="cs-CZ" sz="2400" dirty="0">
              <a:ea typeface="+mn-lt"/>
              <a:cs typeface="+mn-lt"/>
            </a:endParaRPr>
          </a:p>
          <a:p>
            <a:endParaRPr lang="cs-CZ" sz="2400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cs-CZ" sz="2400" b="1" dirty="0">
                <a:highlight>
                  <a:srgbClr val="FF0000"/>
                </a:highlight>
                <a:ea typeface="+mn-lt"/>
                <a:cs typeface="+mn-lt"/>
              </a:rPr>
              <a:t>24.4.2025</a:t>
            </a:r>
            <a:r>
              <a:rPr lang="cs-CZ" sz="2400" dirty="0">
                <a:highlight>
                  <a:srgbClr val="FF0000"/>
                </a:highlight>
                <a:ea typeface="+mn-lt"/>
                <a:cs typeface="+mn-lt"/>
              </a:rPr>
              <a:t> –</a:t>
            </a:r>
            <a:r>
              <a:rPr lang="cs-CZ" sz="2400" b="1" dirty="0">
                <a:highlight>
                  <a:srgbClr val="FF0000"/>
                </a:highlight>
                <a:ea typeface="+mn-lt"/>
                <a:cs typeface="+mn-lt"/>
              </a:rPr>
              <a:t> </a:t>
            </a:r>
            <a:r>
              <a:rPr lang="cs-CZ" sz="2400" b="1" dirty="0" err="1">
                <a:highlight>
                  <a:srgbClr val="FF0000"/>
                </a:highlight>
                <a:ea typeface="+mn-lt"/>
                <a:cs typeface="+mn-lt"/>
              </a:rPr>
              <a:t>Catalin</a:t>
            </a:r>
            <a:r>
              <a:rPr lang="cs-CZ" sz="2400" b="1" dirty="0">
                <a:highlight>
                  <a:srgbClr val="FF0000"/>
                </a:highlight>
                <a:ea typeface="+mn-lt"/>
                <a:cs typeface="+mn-lt"/>
              </a:rPr>
              <a:t> </a:t>
            </a:r>
            <a:r>
              <a:rPr lang="cs-CZ" sz="2400" b="1" dirty="0" err="1">
                <a:highlight>
                  <a:srgbClr val="FF0000"/>
                </a:highlight>
                <a:ea typeface="+mn-lt"/>
                <a:cs typeface="+mn-lt"/>
              </a:rPr>
              <a:t>Vrabie</a:t>
            </a:r>
            <a:endParaRPr lang="cs-CZ" sz="2400" dirty="0">
              <a:highlight>
                <a:srgbClr val="FF0000"/>
              </a:highlight>
              <a:cs typeface="Calibri"/>
            </a:endParaRPr>
          </a:p>
          <a:p>
            <a:r>
              <a:rPr lang="cs-CZ" sz="2400" dirty="0">
                <a:highlight>
                  <a:srgbClr val="FF0000"/>
                </a:highlight>
                <a:ea typeface="+mn-lt"/>
                <a:cs typeface="+mn-lt"/>
              </a:rPr>
              <a:t>1) </a:t>
            </a:r>
            <a:r>
              <a:rPr lang="cs-CZ" sz="2400" dirty="0" err="1">
                <a:highlight>
                  <a:srgbClr val="FF0000"/>
                </a:highlight>
                <a:ea typeface="+mn-lt"/>
                <a:cs typeface="+mn-lt"/>
              </a:rPr>
              <a:t>Local</a:t>
            </a:r>
            <a:r>
              <a:rPr lang="cs-CZ" sz="2400" dirty="0">
                <a:highlight>
                  <a:srgbClr val="FF0000"/>
                </a:highlight>
                <a:ea typeface="+mn-lt"/>
                <a:cs typeface="+mn-lt"/>
              </a:rPr>
              <a:t> </a:t>
            </a:r>
            <a:r>
              <a:rPr lang="cs-CZ" sz="2400" dirty="0" err="1">
                <a:highlight>
                  <a:srgbClr val="FF0000"/>
                </a:highlight>
                <a:ea typeface="+mn-lt"/>
                <a:cs typeface="+mn-lt"/>
              </a:rPr>
              <a:t>government</a:t>
            </a:r>
            <a:r>
              <a:rPr lang="cs-CZ" sz="2400" dirty="0">
                <a:highlight>
                  <a:srgbClr val="FF0000"/>
                </a:highlight>
                <a:ea typeface="+mn-lt"/>
                <a:cs typeface="+mn-lt"/>
              </a:rPr>
              <a:t> in </a:t>
            </a:r>
            <a:r>
              <a:rPr lang="cs-CZ" sz="2400" dirty="0" err="1">
                <a:highlight>
                  <a:srgbClr val="FF0000"/>
                </a:highlight>
                <a:ea typeface="+mn-lt"/>
                <a:cs typeface="+mn-lt"/>
              </a:rPr>
              <a:t>Romania</a:t>
            </a:r>
            <a:r>
              <a:rPr lang="cs-CZ" sz="2400" dirty="0">
                <a:highlight>
                  <a:srgbClr val="FF0000"/>
                </a:highlight>
                <a:ea typeface="+mn-lt"/>
                <a:cs typeface="+mn-lt"/>
              </a:rPr>
              <a:t>, 2) Smart </a:t>
            </a:r>
            <a:r>
              <a:rPr lang="cs-CZ" sz="2400" dirty="0" err="1">
                <a:highlight>
                  <a:srgbClr val="FF0000"/>
                </a:highlight>
                <a:ea typeface="+mn-lt"/>
                <a:cs typeface="+mn-lt"/>
              </a:rPr>
              <a:t>Cities</a:t>
            </a:r>
            <a:endParaRPr lang="cs-CZ" sz="2400" dirty="0">
              <a:highlight>
                <a:srgbClr val="FF0000"/>
              </a:highlight>
              <a:ea typeface="+mn-lt"/>
              <a:cs typeface="+mn-lt"/>
            </a:endParaRPr>
          </a:p>
          <a:p>
            <a:endParaRPr lang="cs-CZ" sz="2400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cs-CZ" sz="2400" b="1" dirty="0">
                <a:ea typeface="+mn-lt"/>
                <a:cs typeface="+mn-lt"/>
              </a:rPr>
              <a:t>15. 5. 2024 – David </a:t>
            </a:r>
            <a:r>
              <a:rPr lang="cs-CZ" sz="2400" b="1" dirty="0" err="1">
                <a:ea typeface="+mn-lt"/>
                <a:cs typeface="+mn-lt"/>
              </a:rPr>
              <a:t>Gehne</a:t>
            </a:r>
            <a:endParaRPr lang="cs-CZ" sz="2400" dirty="0">
              <a:cs typeface="Calibri"/>
            </a:endParaRPr>
          </a:p>
          <a:p>
            <a:r>
              <a:rPr lang="cs-CZ" sz="2400" dirty="0">
                <a:ea typeface="+mn-lt"/>
                <a:cs typeface="+mn-lt"/>
              </a:rPr>
              <a:t>1) </a:t>
            </a:r>
            <a:r>
              <a:rPr lang="cs-CZ" sz="2400" dirty="0" err="1">
                <a:ea typeface="+mn-lt"/>
                <a:cs typeface="+mn-lt"/>
              </a:rPr>
              <a:t>Local</a:t>
            </a:r>
            <a:r>
              <a:rPr lang="cs-CZ" sz="2400" dirty="0">
                <a:ea typeface="+mn-lt"/>
                <a:cs typeface="+mn-lt"/>
              </a:rPr>
              <a:t> </a:t>
            </a:r>
            <a:r>
              <a:rPr lang="cs-CZ" sz="2400" dirty="0" err="1">
                <a:ea typeface="+mn-lt"/>
                <a:cs typeface="+mn-lt"/>
              </a:rPr>
              <a:t>government</a:t>
            </a:r>
            <a:r>
              <a:rPr lang="cs-CZ" sz="2400" dirty="0">
                <a:ea typeface="+mn-lt"/>
                <a:cs typeface="+mn-lt"/>
              </a:rPr>
              <a:t> in Germany, 2) </a:t>
            </a:r>
            <a:r>
              <a:rPr lang="cs-CZ" sz="2400" dirty="0" err="1">
                <a:ea typeface="+mn-lt"/>
                <a:cs typeface="+mn-lt"/>
              </a:rPr>
              <a:t>Voluntary</a:t>
            </a:r>
            <a:r>
              <a:rPr lang="cs-CZ" sz="2400" dirty="0">
                <a:ea typeface="+mn-lt"/>
                <a:cs typeface="+mn-lt"/>
              </a:rPr>
              <a:t> </a:t>
            </a:r>
            <a:r>
              <a:rPr lang="cs-CZ" sz="2400" dirty="0" err="1">
                <a:ea typeface="+mn-lt"/>
                <a:cs typeface="+mn-lt"/>
              </a:rPr>
              <a:t>mayors</a:t>
            </a:r>
            <a:endParaRPr lang="cs-CZ" sz="2400" dirty="0">
              <a:cs typeface="Calibri"/>
            </a:endParaRPr>
          </a:p>
          <a:p>
            <a:endParaRPr lang="cs-CZ" sz="2400" dirty="0">
              <a:cs typeface="Calibri"/>
            </a:endParaRPr>
          </a:p>
          <a:p>
            <a:pPr marL="0" indent="0">
              <a:buNone/>
            </a:pPr>
            <a:endParaRPr lang="cs-CZ" sz="18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69580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A422432-4E4F-492E-9FA2-4314CCE86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cs-CZ" sz="4100">
                <a:solidFill>
                  <a:srgbClr val="FFFFFF"/>
                </a:solidFill>
                <a:cs typeface="Calibri Light"/>
              </a:rPr>
              <a:t>Requirements</a:t>
            </a:r>
            <a:endParaRPr lang="cs-CZ" sz="410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7B97C04-F39F-4424-B8C8-9E36FF27D6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cs-CZ" sz="2400" b="1" dirty="0" err="1">
                <a:ea typeface="+mn-lt"/>
                <a:cs typeface="+mn-lt"/>
              </a:rPr>
              <a:t>Final</a:t>
            </a:r>
            <a:r>
              <a:rPr lang="cs-CZ" sz="2400" b="1" dirty="0">
                <a:ea typeface="+mn-lt"/>
                <a:cs typeface="+mn-lt"/>
              </a:rPr>
              <a:t> test (50 % ) </a:t>
            </a:r>
            <a:endParaRPr lang="cs-CZ" sz="2400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cs-CZ" sz="2400" dirty="0">
                <a:ea typeface="+mn-lt"/>
                <a:cs typeface="+mn-lt"/>
              </a:rPr>
              <a:t>• </a:t>
            </a:r>
            <a:r>
              <a:rPr lang="cs-CZ" sz="2400" dirty="0" err="1">
                <a:ea typeface="+mn-lt"/>
                <a:cs typeface="+mn-lt"/>
              </a:rPr>
              <a:t>multiple</a:t>
            </a:r>
            <a:r>
              <a:rPr lang="cs-CZ" sz="2400" dirty="0">
                <a:ea typeface="+mn-lt"/>
                <a:cs typeface="+mn-lt"/>
              </a:rPr>
              <a:t> </a:t>
            </a:r>
            <a:r>
              <a:rPr lang="cs-CZ" sz="2400" dirty="0" err="1">
                <a:ea typeface="+mn-lt"/>
                <a:cs typeface="+mn-lt"/>
              </a:rPr>
              <a:t>choice</a:t>
            </a:r>
            <a:r>
              <a:rPr lang="cs-CZ" sz="2400" dirty="0">
                <a:ea typeface="+mn-lt"/>
                <a:cs typeface="+mn-lt"/>
              </a:rPr>
              <a:t> + open </a:t>
            </a:r>
            <a:r>
              <a:rPr lang="cs-CZ" sz="2400" dirty="0" err="1">
                <a:ea typeface="+mn-lt"/>
                <a:cs typeface="+mn-lt"/>
              </a:rPr>
              <a:t>questions</a:t>
            </a:r>
            <a:r>
              <a:rPr lang="cs-CZ" sz="2400" dirty="0">
                <a:ea typeface="+mn-lt"/>
                <a:cs typeface="+mn-lt"/>
              </a:rPr>
              <a:t> • </a:t>
            </a:r>
            <a:r>
              <a:rPr lang="cs-CZ" sz="2400" dirty="0" err="1">
                <a:ea typeface="+mn-lt"/>
                <a:cs typeface="+mn-lt"/>
              </a:rPr>
              <a:t>based</a:t>
            </a:r>
            <a:r>
              <a:rPr lang="cs-CZ" sz="2400" dirty="0">
                <a:ea typeface="+mn-lt"/>
                <a:cs typeface="+mn-lt"/>
              </a:rPr>
              <a:t> on </a:t>
            </a:r>
            <a:r>
              <a:rPr lang="cs-CZ" sz="2400" dirty="0" err="1">
                <a:ea typeface="+mn-lt"/>
                <a:cs typeface="+mn-lt"/>
              </a:rPr>
              <a:t>lectures</a:t>
            </a:r>
            <a:r>
              <a:rPr lang="cs-CZ" sz="2400" dirty="0">
                <a:ea typeface="+mn-lt"/>
                <a:cs typeface="+mn-lt"/>
              </a:rPr>
              <a:t> and </a:t>
            </a:r>
            <a:r>
              <a:rPr lang="cs-CZ" sz="2400" dirty="0" err="1">
                <a:ea typeface="+mn-lt"/>
                <a:cs typeface="+mn-lt"/>
              </a:rPr>
              <a:t>literature</a:t>
            </a:r>
            <a:endParaRPr lang="cs-CZ" sz="2400" dirty="0">
              <a:ea typeface="+mn-lt"/>
              <a:cs typeface="+mn-lt"/>
            </a:endParaRPr>
          </a:p>
          <a:p>
            <a:pPr marL="0" indent="0">
              <a:buNone/>
            </a:pPr>
            <a:endParaRPr lang="cs-CZ" sz="2400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cs-CZ" sz="2400" b="1" dirty="0" err="1">
                <a:ea typeface="+mn-lt"/>
                <a:cs typeface="+mn-lt"/>
              </a:rPr>
              <a:t>Essay</a:t>
            </a:r>
            <a:r>
              <a:rPr lang="cs-CZ" sz="2400" b="1" dirty="0">
                <a:ea typeface="+mn-lt"/>
                <a:cs typeface="+mn-lt"/>
              </a:rPr>
              <a:t> (50 %) </a:t>
            </a:r>
            <a:endParaRPr lang="cs-CZ" sz="2400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cs-CZ" sz="2400" dirty="0">
                <a:ea typeface="+mn-lt"/>
                <a:cs typeface="+mn-lt"/>
              </a:rPr>
              <a:t>• </a:t>
            </a:r>
            <a:r>
              <a:rPr lang="cs-CZ" sz="2400" dirty="0" err="1">
                <a:ea typeface="+mn-lt"/>
                <a:cs typeface="+mn-lt"/>
              </a:rPr>
              <a:t>Problem</a:t>
            </a:r>
            <a:r>
              <a:rPr lang="cs-CZ" sz="2400" dirty="0">
                <a:ea typeface="+mn-lt"/>
                <a:cs typeface="+mn-lt"/>
              </a:rPr>
              <a:t>/</a:t>
            </a:r>
            <a:r>
              <a:rPr lang="cs-CZ" sz="2400" dirty="0" err="1">
                <a:ea typeface="+mn-lt"/>
                <a:cs typeface="+mn-lt"/>
              </a:rPr>
              <a:t>issue</a:t>
            </a:r>
            <a:r>
              <a:rPr lang="cs-CZ" sz="2400" dirty="0">
                <a:ea typeface="+mn-lt"/>
                <a:cs typeface="+mn-lt"/>
              </a:rPr>
              <a:t> (</a:t>
            </a:r>
            <a:r>
              <a:rPr lang="cs-CZ" sz="2400" dirty="0" err="1">
                <a:ea typeface="+mn-lt"/>
                <a:cs typeface="+mn-lt"/>
              </a:rPr>
              <a:t>related</a:t>
            </a:r>
            <a:r>
              <a:rPr lang="cs-CZ" sz="2400" dirty="0">
                <a:ea typeface="+mn-lt"/>
                <a:cs typeface="+mn-lt"/>
              </a:rPr>
              <a:t> to </a:t>
            </a:r>
            <a:r>
              <a:rPr lang="cs-CZ" sz="2400" dirty="0" err="1">
                <a:ea typeface="+mn-lt"/>
                <a:cs typeface="+mn-lt"/>
              </a:rPr>
              <a:t>local</a:t>
            </a:r>
            <a:r>
              <a:rPr lang="cs-CZ" sz="2400" dirty="0">
                <a:ea typeface="+mn-lt"/>
                <a:cs typeface="+mn-lt"/>
              </a:rPr>
              <a:t> </a:t>
            </a:r>
            <a:r>
              <a:rPr lang="cs-CZ" sz="2400" dirty="0" err="1">
                <a:ea typeface="+mn-lt"/>
                <a:cs typeface="+mn-lt"/>
              </a:rPr>
              <a:t>governance</a:t>
            </a:r>
            <a:r>
              <a:rPr lang="cs-CZ" sz="2400" dirty="0">
                <a:ea typeface="+mn-lt"/>
                <a:cs typeface="+mn-lt"/>
              </a:rPr>
              <a:t> in </a:t>
            </a:r>
            <a:r>
              <a:rPr lang="cs-CZ" sz="2400" dirty="0" err="1">
                <a:ea typeface="+mn-lt"/>
                <a:cs typeface="+mn-lt"/>
              </a:rPr>
              <a:t>the</a:t>
            </a:r>
            <a:r>
              <a:rPr lang="cs-CZ" sz="2400" dirty="0">
                <a:ea typeface="+mn-lt"/>
                <a:cs typeface="+mn-lt"/>
              </a:rPr>
              <a:t> EU country) </a:t>
            </a:r>
            <a:r>
              <a:rPr lang="cs-CZ" sz="2400" dirty="0" err="1">
                <a:ea typeface="+mn-lt"/>
                <a:cs typeface="+mn-lt"/>
              </a:rPr>
              <a:t>you</a:t>
            </a:r>
            <a:r>
              <a:rPr lang="cs-CZ" sz="2400" dirty="0">
                <a:ea typeface="+mn-lt"/>
                <a:cs typeface="+mn-lt"/>
              </a:rPr>
              <a:t> </a:t>
            </a:r>
            <a:r>
              <a:rPr lang="cs-CZ" sz="2400" dirty="0" err="1">
                <a:ea typeface="+mn-lt"/>
                <a:cs typeface="+mn-lt"/>
              </a:rPr>
              <a:t>find</a:t>
            </a:r>
            <a:r>
              <a:rPr lang="cs-CZ" sz="2400" dirty="0">
                <a:ea typeface="+mn-lt"/>
                <a:cs typeface="+mn-lt"/>
              </a:rPr>
              <a:t> </a:t>
            </a:r>
            <a:r>
              <a:rPr lang="cs-CZ" sz="2400" dirty="0" err="1">
                <a:ea typeface="+mn-lt"/>
                <a:cs typeface="+mn-lt"/>
              </a:rPr>
              <a:t>interesting</a:t>
            </a:r>
            <a:r>
              <a:rPr lang="cs-CZ" sz="2400" dirty="0">
                <a:ea typeface="+mn-lt"/>
                <a:cs typeface="+mn-lt"/>
              </a:rPr>
              <a:t> and </a:t>
            </a:r>
            <a:r>
              <a:rPr lang="cs-CZ" sz="2400" dirty="0" err="1">
                <a:ea typeface="+mn-lt"/>
                <a:cs typeface="+mn-lt"/>
              </a:rPr>
              <a:t>its</a:t>
            </a:r>
            <a:r>
              <a:rPr lang="cs-CZ" sz="2400" dirty="0">
                <a:ea typeface="+mn-lt"/>
                <a:cs typeface="+mn-lt"/>
              </a:rPr>
              <a:t> </a:t>
            </a:r>
            <a:r>
              <a:rPr lang="cs-CZ" sz="2400" dirty="0" err="1">
                <a:ea typeface="+mn-lt"/>
                <a:cs typeface="+mn-lt"/>
              </a:rPr>
              <a:t>reflection</a:t>
            </a:r>
            <a:r>
              <a:rPr lang="cs-CZ" sz="2400" dirty="0">
                <a:ea typeface="+mn-lt"/>
                <a:cs typeface="+mn-lt"/>
              </a:rPr>
              <a:t> in </a:t>
            </a:r>
            <a:r>
              <a:rPr lang="cs-CZ" sz="2400" dirty="0" err="1">
                <a:ea typeface="+mn-lt"/>
                <a:cs typeface="+mn-lt"/>
              </a:rPr>
              <a:t>the</a:t>
            </a:r>
            <a:r>
              <a:rPr lang="cs-CZ" sz="2400" dirty="0">
                <a:ea typeface="+mn-lt"/>
                <a:cs typeface="+mn-lt"/>
              </a:rPr>
              <a:t> </a:t>
            </a:r>
            <a:r>
              <a:rPr lang="cs-CZ" sz="2400" dirty="0" err="1">
                <a:ea typeface="+mn-lt"/>
                <a:cs typeface="+mn-lt"/>
              </a:rPr>
              <a:t>literature</a:t>
            </a:r>
            <a:r>
              <a:rPr lang="cs-CZ" sz="2400" dirty="0">
                <a:ea typeface="+mn-lt"/>
                <a:cs typeface="+mn-lt"/>
              </a:rPr>
              <a:t> (</a:t>
            </a:r>
            <a:r>
              <a:rPr lang="cs-CZ" sz="2400" dirty="0" err="1">
                <a:ea typeface="+mn-lt"/>
                <a:cs typeface="+mn-lt"/>
              </a:rPr>
              <a:t>issue</a:t>
            </a:r>
            <a:r>
              <a:rPr lang="cs-CZ" sz="2400" dirty="0">
                <a:ea typeface="+mn-lt"/>
                <a:cs typeface="+mn-lt"/>
              </a:rPr>
              <a:t> + </a:t>
            </a:r>
            <a:r>
              <a:rPr lang="cs-CZ" sz="2400" dirty="0" err="1">
                <a:ea typeface="+mn-lt"/>
                <a:cs typeface="+mn-lt"/>
              </a:rPr>
              <a:t>context</a:t>
            </a:r>
            <a:r>
              <a:rPr lang="cs-CZ" sz="2400" dirty="0">
                <a:ea typeface="+mn-lt"/>
                <a:cs typeface="+mn-lt"/>
              </a:rPr>
              <a:t> + lit </a:t>
            </a:r>
            <a:r>
              <a:rPr lang="cs-CZ" sz="2400" dirty="0" err="1">
                <a:ea typeface="+mn-lt"/>
                <a:cs typeface="+mn-lt"/>
              </a:rPr>
              <a:t>review</a:t>
            </a:r>
            <a:r>
              <a:rPr lang="cs-CZ" sz="2400" dirty="0">
                <a:ea typeface="+mn-lt"/>
                <a:cs typeface="+mn-lt"/>
              </a:rPr>
              <a:t>)</a:t>
            </a:r>
          </a:p>
          <a:p>
            <a:pPr marL="0" indent="0">
              <a:buNone/>
            </a:pPr>
            <a:r>
              <a:rPr lang="cs-CZ" sz="2400" dirty="0">
                <a:ea typeface="+mn-lt"/>
                <a:cs typeface="+mn-lt"/>
              </a:rPr>
              <a:t>• cca 5 </a:t>
            </a:r>
            <a:r>
              <a:rPr lang="cs-CZ" sz="2400" dirty="0" err="1">
                <a:ea typeface="+mn-lt"/>
                <a:cs typeface="+mn-lt"/>
              </a:rPr>
              <a:t>pages</a:t>
            </a:r>
            <a:r>
              <a:rPr lang="cs-CZ" sz="2400" dirty="0">
                <a:ea typeface="+mn-lt"/>
                <a:cs typeface="+mn-lt"/>
              </a:rPr>
              <a:t>/1200 </a:t>
            </a:r>
            <a:r>
              <a:rPr lang="cs-CZ" sz="2400" dirty="0" err="1">
                <a:ea typeface="+mn-lt"/>
                <a:cs typeface="+mn-lt"/>
              </a:rPr>
              <a:t>words</a:t>
            </a:r>
            <a:r>
              <a:rPr lang="cs-CZ" sz="2400" dirty="0">
                <a:ea typeface="+mn-lt"/>
                <a:cs typeface="+mn-lt"/>
              </a:rPr>
              <a:t> </a:t>
            </a:r>
          </a:p>
          <a:p>
            <a:pPr marL="0" indent="0">
              <a:buNone/>
            </a:pPr>
            <a:r>
              <a:rPr lang="cs-CZ" sz="2400" dirty="0">
                <a:ea typeface="+mn-lt"/>
                <a:cs typeface="+mn-lt"/>
              </a:rPr>
              <a:t>• </a:t>
            </a:r>
            <a:r>
              <a:rPr lang="cs-CZ" sz="2400" dirty="0" err="1">
                <a:ea typeface="+mn-lt"/>
                <a:cs typeface="+mn-lt"/>
              </a:rPr>
              <a:t>deadline</a:t>
            </a:r>
            <a:r>
              <a:rPr lang="cs-CZ" sz="2400" dirty="0">
                <a:ea typeface="+mn-lt"/>
                <a:cs typeface="+mn-lt"/>
              </a:rPr>
              <a:t> 1 – </a:t>
            </a:r>
            <a:r>
              <a:rPr lang="cs-CZ" sz="2400" dirty="0" err="1">
                <a:ea typeface="+mn-lt"/>
                <a:cs typeface="+mn-lt"/>
              </a:rPr>
              <a:t>April</a:t>
            </a:r>
            <a:r>
              <a:rPr lang="cs-CZ" sz="2400" dirty="0">
                <a:ea typeface="+mn-lt"/>
                <a:cs typeface="+mn-lt"/>
              </a:rPr>
              <a:t> 27 – feedback + </a:t>
            </a:r>
            <a:r>
              <a:rPr lang="cs-CZ" sz="2400" dirty="0" err="1">
                <a:ea typeface="+mn-lt"/>
                <a:cs typeface="+mn-lt"/>
              </a:rPr>
              <a:t>possibility</a:t>
            </a:r>
            <a:r>
              <a:rPr lang="cs-CZ" sz="2400" dirty="0">
                <a:ea typeface="+mn-lt"/>
                <a:cs typeface="+mn-lt"/>
              </a:rPr>
              <a:t> </a:t>
            </a:r>
            <a:r>
              <a:rPr lang="cs-CZ" sz="2400" dirty="0" err="1">
                <a:ea typeface="+mn-lt"/>
                <a:cs typeface="+mn-lt"/>
              </a:rPr>
              <a:t>rewrite</a:t>
            </a:r>
            <a:r>
              <a:rPr lang="cs-CZ" sz="2400" dirty="0">
                <a:ea typeface="+mn-lt"/>
                <a:cs typeface="+mn-lt"/>
              </a:rPr>
              <a:t> </a:t>
            </a:r>
            <a:r>
              <a:rPr lang="cs-CZ" sz="2400" dirty="0" err="1">
                <a:ea typeface="+mn-lt"/>
                <a:cs typeface="+mn-lt"/>
              </a:rPr>
              <a:t>the</a:t>
            </a:r>
            <a:r>
              <a:rPr lang="cs-CZ" sz="2400" dirty="0">
                <a:ea typeface="+mn-lt"/>
                <a:cs typeface="+mn-lt"/>
              </a:rPr>
              <a:t> </a:t>
            </a:r>
            <a:r>
              <a:rPr lang="cs-CZ" sz="2400" dirty="0" err="1">
                <a:ea typeface="+mn-lt"/>
                <a:cs typeface="+mn-lt"/>
              </a:rPr>
              <a:t>essay</a:t>
            </a:r>
            <a:r>
              <a:rPr lang="cs-CZ" sz="2400" dirty="0">
                <a:ea typeface="+mn-lt"/>
                <a:cs typeface="+mn-lt"/>
              </a:rPr>
              <a:t>, </a:t>
            </a:r>
            <a:r>
              <a:rPr lang="cs-CZ" sz="2400" dirty="0" err="1">
                <a:ea typeface="+mn-lt"/>
                <a:cs typeface="+mn-lt"/>
              </a:rPr>
              <a:t>then</a:t>
            </a:r>
            <a:r>
              <a:rPr lang="cs-CZ" sz="2400" dirty="0">
                <a:ea typeface="+mn-lt"/>
                <a:cs typeface="+mn-lt"/>
              </a:rPr>
              <a:t> </a:t>
            </a:r>
            <a:r>
              <a:rPr lang="cs-CZ" sz="2400" dirty="0" err="1">
                <a:ea typeface="+mn-lt"/>
                <a:cs typeface="+mn-lt"/>
              </a:rPr>
              <a:t>the</a:t>
            </a:r>
            <a:r>
              <a:rPr lang="cs-CZ" sz="2400" dirty="0">
                <a:ea typeface="+mn-lt"/>
                <a:cs typeface="+mn-lt"/>
              </a:rPr>
              <a:t> </a:t>
            </a:r>
            <a:r>
              <a:rPr lang="cs-CZ" sz="2400" dirty="0" err="1">
                <a:ea typeface="+mn-lt"/>
                <a:cs typeface="+mn-lt"/>
              </a:rPr>
              <a:t>final</a:t>
            </a:r>
            <a:r>
              <a:rPr lang="cs-CZ" sz="2400" dirty="0">
                <a:ea typeface="+mn-lt"/>
                <a:cs typeface="+mn-lt"/>
              </a:rPr>
              <a:t> grade </a:t>
            </a:r>
          </a:p>
          <a:p>
            <a:pPr marL="0" indent="0">
              <a:buNone/>
            </a:pPr>
            <a:r>
              <a:rPr lang="cs-CZ" sz="2400" dirty="0">
                <a:ea typeface="+mn-lt"/>
                <a:cs typeface="+mn-lt"/>
              </a:rPr>
              <a:t>• </a:t>
            </a:r>
            <a:r>
              <a:rPr lang="cs-CZ" sz="2400" dirty="0" err="1">
                <a:ea typeface="+mn-lt"/>
                <a:cs typeface="+mn-lt"/>
              </a:rPr>
              <a:t>deadline</a:t>
            </a:r>
            <a:r>
              <a:rPr lang="cs-CZ" sz="2400" dirty="0">
                <a:ea typeface="+mn-lt"/>
                <a:cs typeface="+mn-lt"/>
              </a:rPr>
              <a:t> 2 – June 15 – feedback, </a:t>
            </a:r>
            <a:r>
              <a:rPr lang="cs-CZ" sz="2400" dirty="0" err="1">
                <a:ea typeface="+mn-lt"/>
                <a:cs typeface="+mn-lt"/>
              </a:rPr>
              <a:t>final</a:t>
            </a:r>
            <a:r>
              <a:rPr lang="cs-CZ" sz="2400" dirty="0">
                <a:ea typeface="+mn-lt"/>
                <a:cs typeface="+mn-lt"/>
              </a:rPr>
              <a:t> grade </a:t>
            </a:r>
          </a:p>
          <a:p>
            <a:pPr marL="0" indent="0">
              <a:buNone/>
            </a:pPr>
            <a:r>
              <a:rPr lang="cs-CZ" sz="2400" dirty="0">
                <a:ea typeface="+mn-lt"/>
                <a:cs typeface="+mn-lt"/>
              </a:rPr>
              <a:t>• </a:t>
            </a:r>
            <a:r>
              <a:rPr lang="cs-CZ" sz="2400" dirty="0" err="1">
                <a:ea typeface="+mn-lt"/>
                <a:cs typeface="+mn-lt"/>
              </a:rPr>
              <a:t>Submission</a:t>
            </a:r>
            <a:r>
              <a:rPr lang="cs-CZ" sz="2400" dirty="0">
                <a:ea typeface="+mn-lt"/>
                <a:cs typeface="+mn-lt"/>
              </a:rPr>
              <a:t> via </a:t>
            </a:r>
            <a:r>
              <a:rPr lang="cs-CZ" sz="2400" dirty="0" err="1">
                <a:ea typeface="+mn-lt"/>
                <a:cs typeface="+mn-lt"/>
              </a:rPr>
              <a:t>Moodle</a:t>
            </a:r>
            <a:endParaRPr lang="cs-CZ" sz="2400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350232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9E9F2A28-69A3-4945-B6B6-C2E4A6C55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13C2B89-43C1-61D2-9F82-890953725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3538" y="365125"/>
            <a:ext cx="5393360" cy="1325563"/>
          </a:xfrm>
        </p:spPr>
        <p:txBody>
          <a:bodyPr>
            <a:normAutofit/>
          </a:bodyPr>
          <a:lstStyle/>
          <a:p>
            <a:r>
              <a:rPr lang="cs-CZ"/>
              <a:t>SIS, Moodle, MS Teams</a:t>
            </a:r>
            <a:endParaRPr lang="cs-CZ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CB147A70-DC29-4DDF-A34C-2B82C6E229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84038" y="0"/>
            <a:ext cx="842502" cy="354793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C6039BDE-7878-79C9-193D-D2864430DF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802" y="647583"/>
            <a:ext cx="2533422" cy="2356082"/>
          </a:xfrm>
          <a:custGeom>
            <a:avLst/>
            <a:gdLst/>
            <a:ahLst/>
            <a:cxnLst/>
            <a:rect l="l" t="t" r="r" b="b"/>
            <a:pathLst>
              <a:path w="1999274" h="2247255">
                <a:moveTo>
                  <a:pt x="108501" y="0"/>
                </a:moveTo>
                <a:lnTo>
                  <a:pt x="1890773" y="0"/>
                </a:lnTo>
                <a:cubicBezTo>
                  <a:pt x="1950696" y="0"/>
                  <a:pt x="1999274" y="48578"/>
                  <a:pt x="1999274" y="108501"/>
                </a:cubicBezTo>
                <a:lnTo>
                  <a:pt x="1999274" y="2138754"/>
                </a:lnTo>
                <a:cubicBezTo>
                  <a:pt x="1999274" y="2198677"/>
                  <a:pt x="1950696" y="2247255"/>
                  <a:pt x="1890773" y="2247255"/>
                </a:cubicBezTo>
                <a:lnTo>
                  <a:pt x="108501" y="2247255"/>
                </a:lnTo>
                <a:cubicBezTo>
                  <a:pt x="48578" y="2247255"/>
                  <a:pt x="0" y="2198677"/>
                  <a:pt x="0" y="2138754"/>
                </a:cubicBezTo>
                <a:lnTo>
                  <a:pt x="0" y="108501"/>
                </a:lnTo>
                <a:cubicBezTo>
                  <a:pt x="0" y="48578"/>
                  <a:pt x="48578" y="0"/>
                  <a:pt x="108501" y="0"/>
                </a:cubicBezTo>
                <a:close/>
              </a:path>
            </a:pathLst>
          </a:cu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3B438362-1E1E-4C62-A99E-4134CB163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31108" y="1327365"/>
            <a:ext cx="610857" cy="61085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18">
            <a:extLst>
              <a:ext uri="{FF2B5EF4-FFF2-40B4-BE49-F238E27FC236}">
                <a16:creationId xmlns:a16="http://schemas.microsoft.com/office/drawing/2014/main" id="{6C077334-5571-4B83-A83E-4CCCFA7B5E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28176" y="0"/>
            <a:ext cx="2093996" cy="1402773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C11274D-E6EB-9BA4-441A-F10A28E2AB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1" y="4475804"/>
            <a:ext cx="2533423" cy="905698"/>
          </a:xfrm>
          <a:custGeom>
            <a:avLst/>
            <a:gdLst/>
            <a:ahLst/>
            <a:cxnLst/>
            <a:rect l="l" t="t" r="r" b="b"/>
            <a:pathLst>
              <a:path w="3064284" h="3064284">
                <a:moveTo>
                  <a:pt x="166483" y="0"/>
                </a:moveTo>
                <a:lnTo>
                  <a:pt x="2897801" y="0"/>
                </a:lnTo>
                <a:cubicBezTo>
                  <a:pt x="2989747" y="0"/>
                  <a:pt x="3064284" y="74537"/>
                  <a:pt x="3064284" y="166483"/>
                </a:cubicBezTo>
                <a:lnTo>
                  <a:pt x="3064284" y="2897801"/>
                </a:lnTo>
                <a:cubicBezTo>
                  <a:pt x="3064284" y="2989747"/>
                  <a:pt x="2989747" y="3064284"/>
                  <a:pt x="2897801" y="3064284"/>
                </a:cubicBezTo>
                <a:lnTo>
                  <a:pt x="166483" y="3064284"/>
                </a:lnTo>
                <a:cubicBezTo>
                  <a:pt x="74537" y="3064284"/>
                  <a:pt x="0" y="2989747"/>
                  <a:pt x="0" y="2897801"/>
                </a:cubicBezTo>
                <a:lnTo>
                  <a:pt x="0" y="166483"/>
                </a:lnTo>
                <a:cubicBezTo>
                  <a:pt x="0" y="74537"/>
                  <a:pt x="74537" y="0"/>
                  <a:pt x="166483" y="0"/>
                </a:cubicBezTo>
                <a:close/>
              </a:path>
            </a:pathLst>
          </a:cu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E0207F99-F623-4D83-3382-EB6BA177F9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8750" y="2636619"/>
            <a:ext cx="2533422" cy="2045737"/>
          </a:xfrm>
          <a:custGeom>
            <a:avLst/>
            <a:gdLst/>
            <a:ahLst/>
            <a:cxnLst/>
            <a:rect l="l" t="t" r="r" b="b"/>
            <a:pathLst>
              <a:path w="1999274" h="2247255">
                <a:moveTo>
                  <a:pt x="108501" y="0"/>
                </a:moveTo>
                <a:lnTo>
                  <a:pt x="1890773" y="0"/>
                </a:lnTo>
                <a:cubicBezTo>
                  <a:pt x="1950696" y="0"/>
                  <a:pt x="1999274" y="48578"/>
                  <a:pt x="1999274" y="108501"/>
                </a:cubicBezTo>
                <a:lnTo>
                  <a:pt x="1999274" y="2138754"/>
                </a:lnTo>
                <a:cubicBezTo>
                  <a:pt x="1999274" y="2198677"/>
                  <a:pt x="1950696" y="2247255"/>
                  <a:pt x="1890773" y="2247255"/>
                </a:cubicBezTo>
                <a:lnTo>
                  <a:pt x="108501" y="2247255"/>
                </a:lnTo>
                <a:cubicBezTo>
                  <a:pt x="48578" y="2247255"/>
                  <a:pt x="0" y="2198677"/>
                  <a:pt x="0" y="2138754"/>
                </a:cubicBezTo>
                <a:lnTo>
                  <a:pt x="0" y="108501"/>
                </a:lnTo>
                <a:cubicBezTo>
                  <a:pt x="0" y="48578"/>
                  <a:pt x="48578" y="0"/>
                  <a:pt x="108501" y="0"/>
                </a:cubicBezTo>
                <a:close/>
              </a:path>
            </a:pathLst>
          </a:cu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F7AF8DE-2F45-EF6F-0B08-C4B2CE081A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3537" y="1825625"/>
            <a:ext cx="5393361" cy="4351338"/>
          </a:xfrm>
        </p:spPr>
        <p:txBody>
          <a:bodyPr>
            <a:normAutofit/>
          </a:bodyPr>
          <a:lstStyle/>
          <a:p>
            <a:r>
              <a:rPr lang="cs-CZ" dirty="0"/>
              <a:t>SIS – </a:t>
            </a:r>
            <a:r>
              <a:rPr lang="cs-CZ" dirty="0" err="1"/>
              <a:t>syllabus</a:t>
            </a:r>
            <a:br>
              <a:rPr lang="cs-CZ" dirty="0"/>
            </a:br>
            <a:endParaRPr lang="cs-CZ" dirty="0"/>
          </a:p>
          <a:p>
            <a:r>
              <a:rPr lang="cs-CZ" dirty="0" err="1"/>
              <a:t>Moodle</a:t>
            </a:r>
            <a:r>
              <a:rPr lang="cs-CZ" dirty="0"/>
              <a:t> – update </a:t>
            </a:r>
            <a:r>
              <a:rPr lang="cs-CZ" dirty="0" err="1"/>
              <a:t>after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lectures</a:t>
            </a:r>
            <a:endParaRPr lang="en-US" dirty="0"/>
          </a:p>
        </p:txBody>
      </p:sp>
      <p:sp>
        <p:nvSpPr>
          <p:cNvPr id="25" name="Arc 20">
            <a:extLst>
              <a:ext uri="{FF2B5EF4-FFF2-40B4-BE49-F238E27FC236}">
                <a16:creationId xmlns:a16="http://schemas.microsoft.com/office/drawing/2014/main" id="{4D3DC50D-CA0F-48F9-B17E-20D8669AA4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899690" y="5509119"/>
            <a:ext cx="3939038" cy="3939038"/>
          </a:xfrm>
          <a:prstGeom prst="arc">
            <a:avLst>
              <a:gd name="adj1" fmla="val 16200000"/>
              <a:gd name="adj2" fmla="val 20354996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D1B80E9C-CF8A-440B-B8F5-54BF121BF4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24986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356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7">
            <a:extLst>
              <a:ext uri="{FF2B5EF4-FFF2-40B4-BE49-F238E27FC236}">
                <a16:creationId xmlns:a16="http://schemas.microsoft.com/office/drawing/2014/main" id="{1709F1D5-B0F1-4714-A239-E5B61C161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9">
            <a:extLst>
              <a:ext uri="{FF2B5EF4-FFF2-40B4-BE49-F238E27FC236}">
                <a16:creationId xmlns:a16="http://schemas.microsoft.com/office/drawing/2014/main" id="{228FB460-D3FF-4440-A020-05982A09E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0546" y="1011045"/>
            <a:ext cx="4369859" cy="4369859"/>
          </a:xfrm>
          <a:prstGeom prst="roundRect">
            <a:avLst>
              <a:gd name="adj" fmla="val 27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DE8F130-6B45-4B61-90F4-86164F427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826" y="1112969"/>
            <a:ext cx="3937298" cy="4166010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  <a:cs typeface="Calibri Light"/>
              </a:rPr>
              <a:t>Local Politics</a:t>
            </a:r>
          </a:p>
        </p:txBody>
      </p:sp>
      <p:sp>
        <p:nvSpPr>
          <p:cNvPr id="19" name="Freeform: Shape 11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E5CFA84-D316-4644-AEDF-E20CA24FCB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20880"/>
            <a:ext cx="5257799" cy="488935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2600">
                <a:ea typeface="+mn-lt"/>
                <a:cs typeface="+mn-lt"/>
              </a:rPr>
              <a:t>Sub-</a:t>
            </a:r>
            <a:r>
              <a:rPr lang="cs-CZ" sz="2600" err="1">
                <a:ea typeface="+mn-lt"/>
                <a:cs typeface="+mn-lt"/>
              </a:rPr>
              <a:t>national</a:t>
            </a:r>
            <a:r>
              <a:rPr lang="cs-CZ" sz="2600">
                <a:ea typeface="+mn-lt"/>
                <a:cs typeface="+mn-lt"/>
              </a:rPr>
              <a:t>, </a:t>
            </a:r>
            <a:r>
              <a:rPr lang="cs-CZ" sz="2600" err="1">
                <a:ea typeface="+mn-lt"/>
                <a:cs typeface="+mn-lt"/>
              </a:rPr>
              <a:t>self-governed</a:t>
            </a:r>
            <a:r>
              <a:rPr lang="cs-CZ" sz="2600">
                <a:ea typeface="+mn-lt"/>
                <a:cs typeface="+mn-lt"/>
              </a:rPr>
              <a:t> </a:t>
            </a:r>
            <a:r>
              <a:rPr lang="cs-CZ" sz="2600" err="1">
                <a:ea typeface="+mn-lt"/>
                <a:cs typeface="+mn-lt"/>
              </a:rPr>
              <a:t>territorial</a:t>
            </a:r>
            <a:r>
              <a:rPr lang="cs-CZ" sz="2600">
                <a:ea typeface="+mn-lt"/>
                <a:cs typeface="+mn-lt"/>
              </a:rPr>
              <a:t> </a:t>
            </a:r>
            <a:r>
              <a:rPr lang="cs-CZ" sz="2600" err="1">
                <a:ea typeface="+mn-lt"/>
                <a:cs typeface="+mn-lt"/>
              </a:rPr>
              <a:t>authority</a:t>
            </a:r>
            <a:r>
              <a:rPr lang="cs-CZ" sz="2600">
                <a:ea typeface="+mn-lt"/>
                <a:cs typeface="+mn-lt"/>
              </a:rPr>
              <a:t> – </a:t>
            </a:r>
            <a:r>
              <a:rPr lang="cs-CZ" sz="2600" err="1">
                <a:ea typeface="+mn-lt"/>
                <a:cs typeface="+mn-lt"/>
              </a:rPr>
              <a:t>usually</a:t>
            </a:r>
            <a:r>
              <a:rPr lang="cs-CZ" sz="2600">
                <a:ea typeface="+mn-lt"/>
                <a:cs typeface="+mn-lt"/>
              </a:rPr>
              <a:t> </a:t>
            </a:r>
            <a:r>
              <a:rPr lang="cs-CZ" sz="2600" err="1">
                <a:ea typeface="+mn-lt"/>
                <a:cs typeface="+mn-lt"/>
              </a:rPr>
              <a:t>the</a:t>
            </a:r>
            <a:r>
              <a:rPr lang="cs-CZ" sz="2600">
                <a:ea typeface="+mn-lt"/>
                <a:cs typeface="+mn-lt"/>
              </a:rPr>
              <a:t> </a:t>
            </a:r>
            <a:r>
              <a:rPr lang="cs-CZ" sz="2600" err="1">
                <a:ea typeface="+mn-lt"/>
                <a:cs typeface="+mn-lt"/>
              </a:rPr>
              <a:t>lowest</a:t>
            </a:r>
            <a:r>
              <a:rPr lang="cs-CZ" sz="2600">
                <a:ea typeface="+mn-lt"/>
                <a:cs typeface="+mn-lt"/>
              </a:rPr>
              <a:t> level </a:t>
            </a:r>
            <a:br>
              <a:rPr lang="cs-CZ" sz="2600">
                <a:ea typeface="+mn-lt"/>
                <a:cs typeface="+mn-lt"/>
              </a:rPr>
            </a:br>
            <a:endParaRPr lang="cs-CZ" sz="2600">
              <a:ea typeface="+mn-lt"/>
              <a:cs typeface="+mn-lt"/>
            </a:endParaRPr>
          </a:p>
          <a:p>
            <a:r>
              <a:rPr lang="cs-CZ" sz="2600" i="1" err="1">
                <a:ea typeface="+mn-lt"/>
                <a:cs typeface="+mn-lt"/>
              </a:rPr>
              <a:t>Local</a:t>
            </a:r>
            <a:r>
              <a:rPr lang="cs-CZ" sz="2600" i="1">
                <a:ea typeface="+mn-lt"/>
                <a:cs typeface="+mn-lt"/>
              </a:rPr>
              <a:t> </a:t>
            </a:r>
            <a:r>
              <a:rPr lang="cs-CZ" sz="2600" i="1" err="1">
                <a:ea typeface="+mn-lt"/>
                <a:cs typeface="+mn-lt"/>
              </a:rPr>
              <a:t>government</a:t>
            </a:r>
            <a:r>
              <a:rPr lang="cs-CZ" sz="2600" i="1">
                <a:ea typeface="+mn-lt"/>
                <a:cs typeface="+mn-lt"/>
              </a:rPr>
              <a:t> </a:t>
            </a:r>
            <a:r>
              <a:rPr lang="cs-CZ" sz="2600" i="1" err="1">
                <a:ea typeface="+mn-lt"/>
                <a:cs typeface="+mn-lt"/>
              </a:rPr>
              <a:t>is</a:t>
            </a:r>
            <a:r>
              <a:rPr lang="cs-CZ" sz="2600" i="1">
                <a:ea typeface="+mn-lt"/>
                <a:cs typeface="+mn-lt"/>
              </a:rPr>
              <a:t> </a:t>
            </a:r>
            <a:r>
              <a:rPr lang="cs-CZ" sz="2600" i="1" err="1">
                <a:ea typeface="+mn-lt"/>
                <a:cs typeface="+mn-lt"/>
              </a:rPr>
              <a:t>regarded</a:t>
            </a:r>
            <a:r>
              <a:rPr lang="cs-CZ" sz="2600" i="1">
                <a:ea typeface="+mn-lt"/>
                <a:cs typeface="+mn-lt"/>
              </a:rPr>
              <a:t> as </a:t>
            </a:r>
            <a:r>
              <a:rPr lang="cs-CZ" sz="2600" i="1" err="1">
                <a:ea typeface="+mn-lt"/>
                <a:cs typeface="+mn-lt"/>
              </a:rPr>
              <a:t>the</a:t>
            </a:r>
            <a:r>
              <a:rPr lang="cs-CZ" sz="2600" i="1">
                <a:ea typeface="+mn-lt"/>
                <a:cs typeface="+mn-lt"/>
              </a:rPr>
              <a:t> </a:t>
            </a:r>
            <a:r>
              <a:rPr lang="cs-CZ" sz="2600" i="1" err="1">
                <a:ea typeface="+mn-lt"/>
                <a:cs typeface="+mn-lt"/>
              </a:rPr>
              <a:t>foundation</a:t>
            </a:r>
            <a:r>
              <a:rPr lang="cs-CZ" sz="2600" i="1">
                <a:ea typeface="+mn-lt"/>
                <a:cs typeface="+mn-lt"/>
              </a:rPr>
              <a:t> stone </a:t>
            </a:r>
            <a:r>
              <a:rPr lang="cs-CZ" sz="2600" i="1" err="1">
                <a:ea typeface="+mn-lt"/>
                <a:cs typeface="+mn-lt"/>
              </a:rPr>
              <a:t>of</a:t>
            </a:r>
            <a:r>
              <a:rPr lang="cs-CZ" sz="2600" i="1">
                <a:ea typeface="+mn-lt"/>
                <a:cs typeface="+mn-lt"/>
              </a:rPr>
              <a:t> </a:t>
            </a:r>
            <a:r>
              <a:rPr lang="cs-CZ" sz="2600" i="1" err="1">
                <a:ea typeface="+mn-lt"/>
                <a:cs typeface="+mn-lt"/>
              </a:rPr>
              <a:t>democracy</a:t>
            </a:r>
            <a:r>
              <a:rPr lang="cs-CZ" sz="2600" i="1">
                <a:ea typeface="+mn-lt"/>
                <a:cs typeface="+mn-lt"/>
              </a:rPr>
              <a:t> and </a:t>
            </a:r>
            <a:r>
              <a:rPr lang="cs-CZ" sz="2600" i="1" err="1">
                <a:ea typeface="+mn-lt"/>
                <a:cs typeface="+mn-lt"/>
              </a:rPr>
              <a:t>the</a:t>
            </a:r>
            <a:r>
              <a:rPr lang="cs-CZ" sz="2600" i="1">
                <a:ea typeface="+mn-lt"/>
                <a:cs typeface="+mn-lt"/>
              </a:rPr>
              <a:t> </a:t>
            </a:r>
            <a:r>
              <a:rPr lang="cs-CZ" sz="2600" i="1" err="1">
                <a:ea typeface="+mn-lt"/>
                <a:cs typeface="+mn-lt"/>
              </a:rPr>
              <a:t>first</a:t>
            </a:r>
            <a:r>
              <a:rPr lang="cs-CZ" sz="2600" i="1">
                <a:ea typeface="+mn-lt"/>
                <a:cs typeface="+mn-lt"/>
              </a:rPr>
              <a:t> line </a:t>
            </a:r>
            <a:r>
              <a:rPr lang="cs-CZ" sz="2600" i="1" err="1">
                <a:ea typeface="+mn-lt"/>
                <a:cs typeface="+mn-lt"/>
              </a:rPr>
              <a:t>of</a:t>
            </a:r>
            <a:r>
              <a:rPr lang="cs-CZ" sz="2600" i="1">
                <a:ea typeface="+mn-lt"/>
                <a:cs typeface="+mn-lt"/>
              </a:rPr>
              <a:t> </a:t>
            </a:r>
            <a:r>
              <a:rPr lang="cs-CZ" sz="2600" i="1" err="1">
                <a:ea typeface="+mn-lt"/>
                <a:cs typeface="+mn-lt"/>
              </a:rPr>
              <a:t>service</a:t>
            </a:r>
            <a:r>
              <a:rPr lang="cs-CZ" sz="2600" i="1">
                <a:ea typeface="+mn-lt"/>
                <a:cs typeface="+mn-lt"/>
              </a:rPr>
              <a:t> </a:t>
            </a:r>
            <a:r>
              <a:rPr lang="cs-CZ" sz="2600" i="1" err="1">
                <a:ea typeface="+mn-lt"/>
                <a:cs typeface="+mn-lt"/>
              </a:rPr>
              <a:t>delivery</a:t>
            </a:r>
            <a:r>
              <a:rPr lang="cs-CZ" sz="2600" i="1">
                <a:ea typeface="+mn-lt"/>
                <a:cs typeface="+mn-lt"/>
              </a:rPr>
              <a:t> to </a:t>
            </a:r>
            <a:r>
              <a:rPr lang="cs-CZ" sz="2600" i="1" err="1">
                <a:ea typeface="+mn-lt"/>
                <a:cs typeface="+mn-lt"/>
              </a:rPr>
              <a:t>the</a:t>
            </a:r>
            <a:r>
              <a:rPr lang="cs-CZ" sz="2600" i="1">
                <a:ea typeface="+mn-lt"/>
                <a:cs typeface="+mn-lt"/>
              </a:rPr>
              <a:t> </a:t>
            </a:r>
            <a:r>
              <a:rPr lang="cs-CZ" sz="2600" i="1" err="1">
                <a:ea typeface="+mn-lt"/>
                <a:cs typeface="+mn-lt"/>
              </a:rPr>
              <a:t>community</a:t>
            </a:r>
            <a:r>
              <a:rPr lang="cs-CZ" sz="2600" i="1">
                <a:ea typeface="+mn-lt"/>
                <a:cs typeface="+mn-lt"/>
              </a:rPr>
              <a:t>. It </a:t>
            </a:r>
            <a:r>
              <a:rPr lang="cs-CZ" sz="2600" i="1" err="1">
                <a:ea typeface="+mn-lt"/>
                <a:cs typeface="+mn-lt"/>
              </a:rPr>
              <a:t>is</a:t>
            </a:r>
            <a:r>
              <a:rPr lang="cs-CZ" sz="2600" i="1">
                <a:ea typeface="+mn-lt"/>
                <a:cs typeface="+mn-lt"/>
              </a:rPr>
              <a:t> </a:t>
            </a:r>
            <a:r>
              <a:rPr lang="cs-CZ" sz="2600" i="1" err="1">
                <a:ea typeface="+mn-lt"/>
                <a:cs typeface="+mn-lt"/>
              </a:rPr>
              <a:t>also</a:t>
            </a:r>
            <a:r>
              <a:rPr lang="cs-CZ" sz="2600" i="1">
                <a:ea typeface="+mn-lt"/>
                <a:cs typeface="+mn-lt"/>
              </a:rPr>
              <a:t> </a:t>
            </a:r>
            <a:r>
              <a:rPr lang="cs-CZ" sz="2600" i="1" err="1">
                <a:ea typeface="+mn-lt"/>
                <a:cs typeface="+mn-lt"/>
              </a:rPr>
              <a:t>seen</a:t>
            </a:r>
            <a:r>
              <a:rPr lang="cs-CZ" sz="2600" i="1">
                <a:ea typeface="+mn-lt"/>
                <a:cs typeface="+mn-lt"/>
              </a:rPr>
              <a:t> as a </a:t>
            </a:r>
            <a:r>
              <a:rPr lang="cs-CZ" sz="2600" i="1" err="1">
                <a:ea typeface="+mn-lt"/>
                <a:cs typeface="+mn-lt"/>
              </a:rPr>
              <a:t>laboratory</a:t>
            </a:r>
            <a:r>
              <a:rPr lang="cs-CZ" sz="2600" i="1">
                <a:ea typeface="+mn-lt"/>
                <a:cs typeface="+mn-lt"/>
              </a:rPr>
              <a:t> </a:t>
            </a:r>
            <a:r>
              <a:rPr lang="cs-CZ" sz="2600" i="1" err="1">
                <a:ea typeface="+mn-lt"/>
                <a:cs typeface="+mn-lt"/>
              </a:rPr>
              <a:t>for</a:t>
            </a:r>
            <a:r>
              <a:rPr lang="cs-CZ" sz="2600" i="1">
                <a:ea typeface="+mn-lt"/>
                <a:cs typeface="+mn-lt"/>
              </a:rPr>
              <a:t> </a:t>
            </a:r>
            <a:r>
              <a:rPr lang="cs-CZ" sz="2600" i="1" err="1">
                <a:ea typeface="+mn-lt"/>
                <a:cs typeface="+mn-lt"/>
              </a:rPr>
              <a:t>new</a:t>
            </a:r>
            <a:r>
              <a:rPr lang="cs-CZ" sz="2600" i="1">
                <a:ea typeface="+mn-lt"/>
                <a:cs typeface="+mn-lt"/>
              </a:rPr>
              <a:t> </a:t>
            </a:r>
            <a:r>
              <a:rPr lang="cs-CZ" sz="2600" i="1" err="1">
                <a:ea typeface="+mn-lt"/>
                <a:cs typeface="+mn-lt"/>
              </a:rPr>
              <a:t>trends</a:t>
            </a:r>
            <a:r>
              <a:rPr lang="cs-CZ" sz="2600" i="1">
                <a:ea typeface="+mn-lt"/>
                <a:cs typeface="+mn-lt"/>
              </a:rPr>
              <a:t> and </a:t>
            </a:r>
            <a:r>
              <a:rPr lang="cs-CZ" sz="2600" i="1" err="1">
                <a:ea typeface="+mn-lt"/>
                <a:cs typeface="+mn-lt"/>
              </a:rPr>
              <a:t>reforms</a:t>
            </a:r>
            <a:r>
              <a:rPr lang="cs-CZ" sz="2600" i="1">
                <a:ea typeface="+mn-lt"/>
                <a:cs typeface="+mn-lt"/>
              </a:rPr>
              <a:t>. </a:t>
            </a:r>
            <a:r>
              <a:rPr lang="cs-CZ" sz="2600" i="1" err="1">
                <a:ea typeface="+mn-lt"/>
                <a:cs typeface="+mn-lt"/>
              </a:rPr>
              <a:t>Here</a:t>
            </a:r>
            <a:r>
              <a:rPr lang="cs-CZ" sz="2600" i="1">
                <a:ea typeface="+mn-lt"/>
                <a:cs typeface="+mn-lt"/>
              </a:rPr>
              <a:t> most </a:t>
            </a:r>
            <a:r>
              <a:rPr lang="cs-CZ" sz="2600" i="1" err="1">
                <a:ea typeface="+mn-lt"/>
                <a:cs typeface="+mn-lt"/>
              </a:rPr>
              <a:t>new</a:t>
            </a:r>
            <a:r>
              <a:rPr lang="cs-CZ" sz="2600" i="1">
                <a:ea typeface="+mn-lt"/>
                <a:cs typeface="+mn-lt"/>
              </a:rPr>
              <a:t> pilot </a:t>
            </a:r>
            <a:r>
              <a:rPr lang="cs-CZ" sz="2600" i="1" err="1">
                <a:ea typeface="+mn-lt"/>
                <a:cs typeface="+mn-lt"/>
              </a:rPr>
              <a:t>projects</a:t>
            </a:r>
            <a:r>
              <a:rPr lang="cs-CZ" sz="2600" i="1">
                <a:ea typeface="+mn-lt"/>
                <a:cs typeface="+mn-lt"/>
              </a:rPr>
              <a:t> and </a:t>
            </a:r>
            <a:r>
              <a:rPr lang="cs-CZ" sz="2600" i="1" err="1">
                <a:ea typeface="+mn-lt"/>
                <a:cs typeface="+mn-lt"/>
              </a:rPr>
              <a:t>concepts</a:t>
            </a:r>
            <a:r>
              <a:rPr lang="cs-CZ" sz="2600" i="1">
                <a:ea typeface="+mn-lt"/>
                <a:cs typeface="+mn-lt"/>
              </a:rPr>
              <a:t> are </a:t>
            </a:r>
            <a:r>
              <a:rPr lang="cs-CZ" sz="2600" i="1" err="1">
                <a:ea typeface="+mn-lt"/>
                <a:cs typeface="+mn-lt"/>
              </a:rPr>
              <a:t>tested</a:t>
            </a:r>
            <a:r>
              <a:rPr lang="cs-CZ" sz="2600" i="1">
                <a:ea typeface="+mn-lt"/>
                <a:cs typeface="+mn-lt"/>
              </a:rPr>
              <a:t> and </a:t>
            </a:r>
            <a:r>
              <a:rPr lang="cs-CZ" sz="2600" i="1" err="1">
                <a:ea typeface="+mn-lt"/>
                <a:cs typeface="+mn-lt"/>
              </a:rPr>
              <a:t>implemented</a:t>
            </a:r>
            <a:r>
              <a:rPr lang="cs-CZ" sz="2600">
                <a:ea typeface="+mn-lt"/>
                <a:cs typeface="+mn-lt"/>
              </a:rPr>
              <a:t>. </a:t>
            </a:r>
            <a:br>
              <a:rPr lang="cs-CZ" sz="2600">
                <a:ea typeface="+mn-lt"/>
                <a:cs typeface="+mn-lt"/>
              </a:rPr>
            </a:br>
            <a:r>
              <a:rPr lang="cs-CZ" sz="2600">
                <a:ea typeface="+mn-lt"/>
                <a:cs typeface="+mn-lt"/>
              </a:rPr>
              <a:t>N. </a:t>
            </a:r>
            <a:r>
              <a:rPr lang="cs-CZ" sz="2600" err="1">
                <a:ea typeface="+mn-lt"/>
                <a:cs typeface="+mn-lt"/>
              </a:rPr>
              <a:t>Kersting</a:t>
            </a:r>
            <a:r>
              <a:rPr lang="cs-CZ" sz="2600">
                <a:ea typeface="+mn-lt"/>
                <a:cs typeface="+mn-lt"/>
              </a:rPr>
              <a:t>, A. </a:t>
            </a:r>
            <a:r>
              <a:rPr lang="cs-CZ" sz="2600" err="1">
                <a:ea typeface="+mn-lt"/>
                <a:cs typeface="+mn-lt"/>
              </a:rPr>
              <a:t>Vetter</a:t>
            </a:r>
            <a:endParaRPr lang="cs-CZ" sz="2600">
              <a:ea typeface="+mn-lt"/>
              <a:cs typeface="+mn-lt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18308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5810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B304A14-32D0-4873-B914-423ED7B8D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FC250DE-11C2-4EC0-91E8-D7F3D01B9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87502" cy="1325563"/>
          </a:xfrm>
        </p:spPr>
        <p:txBody>
          <a:bodyPr>
            <a:normAutofit/>
          </a:bodyPr>
          <a:lstStyle/>
          <a:p>
            <a:r>
              <a:rPr lang="cs-CZ" dirty="0" err="1">
                <a:cs typeface="Calibri Light"/>
              </a:rPr>
              <a:t>Council</a:t>
            </a:r>
            <a:r>
              <a:rPr lang="cs-CZ" dirty="0">
                <a:cs typeface="Calibri Light"/>
              </a:rPr>
              <a:t> </a:t>
            </a:r>
            <a:r>
              <a:rPr lang="cs-CZ" dirty="0" err="1">
                <a:cs typeface="Calibri Light"/>
              </a:rPr>
              <a:t>of</a:t>
            </a:r>
            <a:r>
              <a:rPr lang="cs-CZ" dirty="0">
                <a:cs typeface="Calibri Light"/>
              </a:rPr>
              <a:t> </a:t>
            </a:r>
            <a:r>
              <a:rPr lang="cs-CZ" dirty="0" err="1">
                <a:cs typeface="Calibri Light"/>
              </a:rPr>
              <a:t>Europe</a:t>
            </a:r>
            <a:endParaRPr lang="cs-CZ" dirty="0" err="1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00A60AB-CE3D-4A19-AE45-C6DCB377A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87502" cy="4351338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endParaRPr lang="cs-CZ" sz="2200">
              <a:ea typeface="+mn-lt"/>
              <a:cs typeface="+mn-lt"/>
            </a:endParaRPr>
          </a:p>
          <a:p>
            <a:pPr marL="0" indent="0">
              <a:buNone/>
            </a:pPr>
            <a:r>
              <a:rPr lang="cs-CZ" dirty="0" err="1">
                <a:ea typeface="+mn-lt"/>
                <a:cs typeface="+mn-lt"/>
              </a:rPr>
              <a:t>European</a:t>
            </a:r>
            <a:r>
              <a:rPr lang="cs-CZ" dirty="0">
                <a:ea typeface="+mn-lt"/>
                <a:cs typeface="+mn-lt"/>
              </a:rPr>
              <a:t> Charter </a:t>
            </a:r>
            <a:r>
              <a:rPr lang="cs-CZ" dirty="0" err="1">
                <a:ea typeface="+mn-lt"/>
                <a:cs typeface="+mn-lt"/>
              </a:rPr>
              <a:t>of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Local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Self-Government</a:t>
            </a:r>
            <a:r>
              <a:rPr lang="cs-CZ" dirty="0">
                <a:ea typeface="+mn-lt"/>
                <a:cs typeface="+mn-lt"/>
              </a:rPr>
              <a:t> 1985 </a:t>
            </a:r>
            <a:endParaRPr lang="cs-CZ">
              <a:cs typeface="Calibri"/>
            </a:endParaRPr>
          </a:p>
          <a:p>
            <a:pPr marL="0" indent="0">
              <a:buNone/>
            </a:pPr>
            <a:endParaRPr lang="cs-CZ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cs-CZ" dirty="0">
                <a:ea typeface="+mn-lt"/>
                <a:cs typeface="+mn-lt"/>
              </a:rPr>
              <a:t>• </a:t>
            </a:r>
            <a:r>
              <a:rPr lang="cs-CZ" dirty="0" err="1">
                <a:ea typeface="+mn-lt"/>
                <a:cs typeface="+mn-lt"/>
              </a:rPr>
              <a:t>local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self-government</a:t>
            </a:r>
            <a:r>
              <a:rPr lang="cs-CZ" dirty="0">
                <a:ea typeface="+mn-lt"/>
                <a:cs typeface="+mn-lt"/>
              </a:rPr>
              <a:t> as “</a:t>
            </a:r>
            <a:r>
              <a:rPr lang="cs-CZ" dirty="0" err="1">
                <a:ea typeface="+mn-lt"/>
                <a:cs typeface="+mn-lt"/>
              </a:rPr>
              <a:t>one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of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the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main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foundations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of</a:t>
            </a:r>
            <a:r>
              <a:rPr lang="cs-CZ" dirty="0">
                <a:ea typeface="+mn-lt"/>
                <a:cs typeface="+mn-lt"/>
              </a:rPr>
              <a:t> any </a:t>
            </a:r>
            <a:r>
              <a:rPr lang="cs-CZ" dirty="0" err="1">
                <a:ea typeface="+mn-lt"/>
                <a:cs typeface="+mn-lt"/>
              </a:rPr>
              <a:t>democratic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regime</a:t>
            </a:r>
            <a:r>
              <a:rPr lang="cs-CZ" dirty="0">
                <a:ea typeface="+mn-lt"/>
                <a:cs typeface="+mn-lt"/>
              </a:rPr>
              <a:t>” </a:t>
            </a:r>
          </a:p>
          <a:p>
            <a:pPr marL="0" indent="0">
              <a:buNone/>
            </a:pPr>
            <a:endParaRPr lang="cs-CZ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cs-CZ" dirty="0">
                <a:ea typeface="+mn-lt"/>
                <a:cs typeface="+mn-lt"/>
              </a:rPr>
              <a:t>• “</a:t>
            </a:r>
            <a:r>
              <a:rPr lang="cs-CZ" dirty="0" err="1">
                <a:ea typeface="+mn-lt"/>
                <a:cs typeface="+mn-lt"/>
              </a:rPr>
              <a:t>The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principle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of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local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self-government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shall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be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recognised</a:t>
            </a:r>
            <a:r>
              <a:rPr lang="cs-CZ" dirty="0">
                <a:ea typeface="+mn-lt"/>
                <a:cs typeface="+mn-lt"/>
              </a:rPr>
              <a:t> in </a:t>
            </a:r>
            <a:r>
              <a:rPr lang="cs-CZ" dirty="0" err="1">
                <a:ea typeface="+mn-lt"/>
                <a:cs typeface="+mn-lt"/>
              </a:rPr>
              <a:t>domestic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legislation</a:t>
            </a:r>
            <a:r>
              <a:rPr lang="cs-CZ" dirty="0">
                <a:ea typeface="+mn-lt"/>
                <a:cs typeface="+mn-lt"/>
              </a:rPr>
              <a:t>, and </a:t>
            </a:r>
            <a:r>
              <a:rPr lang="cs-CZ" dirty="0" err="1">
                <a:ea typeface="+mn-lt"/>
                <a:cs typeface="+mn-lt"/>
              </a:rPr>
              <a:t>where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practicable</a:t>
            </a:r>
            <a:r>
              <a:rPr lang="cs-CZ" dirty="0">
                <a:ea typeface="+mn-lt"/>
                <a:cs typeface="+mn-lt"/>
              </a:rPr>
              <a:t> in </a:t>
            </a:r>
            <a:r>
              <a:rPr lang="cs-CZ" dirty="0" err="1">
                <a:ea typeface="+mn-lt"/>
                <a:cs typeface="+mn-lt"/>
              </a:rPr>
              <a:t>the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constitution</a:t>
            </a:r>
            <a:r>
              <a:rPr lang="cs-CZ" dirty="0">
                <a:ea typeface="+mn-lt"/>
                <a:cs typeface="+mn-lt"/>
              </a:rPr>
              <a:t>.”</a:t>
            </a:r>
          </a:p>
          <a:p>
            <a:pPr marL="0" indent="0">
              <a:buNone/>
            </a:pPr>
            <a:endParaRPr lang="cs-CZ" sz="2200">
              <a:cs typeface="Calibri" panose="020F0502020204030204"/>
            </a:endParaRPr>
          </a:p>
        </p:txBody>
      </p:sp>
      <p:pic>
        <p:nvPicPr>
          <p:cNvPr id="4" name="Obrázek 4" descr="Obsah obrázku obloha, exteriér&#10;&#10;Popis se vygeneroval automaticky.">
            <a:extLst>
              <a:ext uri="{FF2B5EF4-FFF2-40B4-BE49-F238E27FC236}">
                <a16:creationId xmlns:a16="http://schemas.microsoft.com/office/drawing/2014/main" id="{1ED6F56E-15F8-4956-B00B-4CAE2E076F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794" r="16385"/>
          <a:stretch/>
        </p:blipFill>
        <p:spPr>
          <a:xfrm>
            <a:off x="6621294" y="1295416"/>
            <a:ext cx="5570706" cy="5562584"/>
          </a:xfrm>
          <a:custGeom>
            <a:avLst/>
            <a:gdLst/>
            <a:ahLst/>
            <a:cxnLst/>
            <a:rect l="l" t="t" r="r" b="b"/>
            <a:pathLst>
              <a:path w="5570706" h="5562584">
                <a:moveTo>
                  <a:pt x="3374687" y="0"/>
                </a:moveTo>
                <a:cubicBezTo>
                  <a:pt x="4190094" y="0"/>
                  <a:pt x="4937956" y="289196"/>
                  <a:pt x="5521301" y="770615"/>
                </a:cubicBezTo>
                <a:lnTo>
                  <a:pt x="5570706" y="815517"/>
                </a:lnTo>
                <a:lnTo>
                  <a:pt x="5570706" y="5562584"/>
                </a:lnTo>
                <a:lnTo>
                  <a:pt x="808135" y="5562584"/>
                </a:lnTo>
                <a:lnTo>
                  <a:pt x="770615" y="5521302"/>
                </a:lnTo>
                <a:cubicBezTo>
                  <a:pt x="289196" y="4937957"/>
                  <a:pt x="0" y="4190095"/>
                  <a:pt x="0" y="3374687"/>
                </a:cubicBezTo>
                <a:cubicBezTo>
                  <a:pt x="0" y="1510899"/>
                  <a:pt x="1510899" y="0"/>
                  <a:pt x="3374687" y="0"/>
                </a:cubicBezTo>
                <a:close/>
              </a:path>
            </a:pathLst>
          </a:custGeom>
        </p:spPr>
      </p:pic>
      <p:sp>
        <p:nvSpPr>
          <p:cNvPr id="11" name="!!Oval">
            <a:extLst>
              <a:ext uri="{FF2B5EF4-FFF2-40B4-BE49-F238E27FC236}">
                <a16:creationId xmlns:a16="http://schemas.microsoft.com/office/drawing/2014/main" id="{1D460C86-854F-4FB3-ABC2-E823D8FEB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43451" y="1656147"/>
            <a:ext cx="546100" cy="546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!!Arc">
            <a:extLst>
              <a:ext uri="{FF2B5EF4-FFF2-40B4-BE49-F238E27FC236}">
                <a16:creationId xmlns:a16="http://schemas.microsoft.com/office/drawing/2014/main" id="{BB48116A-278A-4CC5-89D3-9DE8E8FF1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4739" y="587516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122787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2D52484FC134D47A5B4FED2E0969B55" ma:contentTypeVersion="2" ma:contentTypeDescription="Vytvoří nový dokument" ma:contentTypeScope="" ma:versionID="c6b2035566e5e4800caf281940eb4fba">
  <xsd:schema xmlns:xsd="http://www.w3.org/2001/XMLSchema" xmlns:xs="http://www.w3.org/2001/XMLSchema" xmlns:p="http://schemas.microsoft.com/office/2006/metadata/properties" xmlns:ns3="eac39a03-111c-4662-866e-732a9507fe42" targetNamespace="http://schemas.microsoft.com/office/2006/metadata/properties" ma:root="true" ma:fieldsID="aef6adc80b9135466a272ba95c8d594b" ns3:_="">
    <xsd:import namespace="eac39a03-111c-4662-866e-732a9507fe4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c39a03-111c-4662-866e-732a9507fe4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A3BEA42-050C-42A8-A11E-309AE276931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07A87AC-2B8A-459D-B9F2-FA1CADF0F05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ac39a03-111c-4662-866e-732a9507fe4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EFE2F16-2D91-421A-B9C4-0ADC07E68DC1}">
  <ds:schemaRefs>
    <ds:schemaRef ds:uri="http://purl.org/dc/terms/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purl.org/dc/elements/1.1/"/>
    <ds:schemaRef ds:uri="http://purl.org/dc/dcmitype/"/>
    <ds:schemaRef ds:uri="http://schemas.microsoft.com/office/infopath/2007/PartnerControls"/>
    <ds:schemaRef ds:uri="eac39a03-111c-4662-866e-732a9507fe42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538</Words>
  <Application>Microsoft Office PowerPoint</Application>
  <PresentationFormat>Širokoúhlá obrazovka</PresentationFormat>
  <Paragraphs>77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Motiv Office</vt:lpstr>
      <vt:lpstr>Introduction</vt:lpstr>
      <vt:lpstr>Contacts</vt:lpstr>
      <vt:lpstr>Guest  professors</vt:lpstr>
      <vt:lpstr>Schedule 1/2</vt:lpstr>
      <vt:lpstr>Schedule 2/2</vt:lpstr>
      <vt:lpstr>Requirements</vt:lpstr>
      <vt:lpstr>SIS, Moodle, MS Teams</vt:lpstr>
      <vt:lpstr>Local Politics</vt:lpstr>
      <vt:lpstr>Council of Europe</vt:lpstr>
      <vt:lpstr>Public administration models</vt:lpstr>
      <vt:lpstr>Institutions</vt:lpstr>
      <vt:lpstr>Size of the municipalities</vt:lpstr>
      <vt:lpstr>Local autonomy</vt:lpstr>
      <vt:lpstr>Local autonomy  vs. mayors</vt:lpstr>
      <vt:lpstr>Decentralization in CEE</vt:lpstr>
      <vt:lpstr>Party politics</vt:lpstr>
      <vt:lpstr>Reforms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Petr Jüptner</dc:creator>
  <cp:lastModifiedBy>Petr Jüptner</cp:lastModifiedBy>
  <cp:revision>262</cp:revision>
  <dcterms:created xsi:type="dcterms:W3CDTF">2022-03-02T14:12:29Z</dcterms:created>
  <dcterms:modified xsi:type="dcterms:W3CDTF">2025-03-19T16:22:01Z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0x01010022D52484FC134D47A5B4FED2E0969B55</vt:lpwstr>
  </property>
</Properties>
</file>