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2" r:id="rId2"/>
    <p:sldId id="307" r:id="rId3"/>
    <p:sldId id="330" r:id="rId4"/>
    <p:sldId id="293" r:id="rId5"/>
    <p:sldId id="305" r:id="rId6"/>
    <p:sldId id="326" r:id="rId7"/>
    <p:sldId id="350" r:id="rId8"/>
    <p:sldId id="333" r:id="rId9"/>
    <p:sldId id="334" r:id="rId10"/>
    <p:sldId id="279" r:id="rId11"/>
    <p:sldId id="271" r:id="rId12"/>
    <p:sldId id="269" r:id="rId13"/>
    <p:sldId id="322" r:id="rId14"/>
    <p:sldId id="259" r:id="rId15"/>
    <p:sldId id="589" r:id="rId16"/>
  </p:sldIdLst>
  <p:sldSz cx="12192000" cy="6858000"/>
  <p:notesSz cx="6858000" cy="99456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4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04" autoAdjust="0"/>
  </p:normalViewPr>
  <p:slideViewPr>
    <p:cSldViewPr>
      <p:cViewPr varScale="1">
        <p:scale>
          <a:sx n="99" d="100"/>
          <a:sy n="99" d="100"/>
        </p:scale>
        <p:origin x="912"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6C8AE-9999-490A-831B-E8E0816CAA5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cs-CZ"/>
        </a:p>
      </dgm:t>
    </dgm:pt>
    <dgm:pt modelId="{6AACDE75-F49F-48C2-B1DB-9083C139DB72}" type="pres">
      <dgm:prSet presAssocID="{EA66C8AE-9999-490A-831B-E8E0816CAA56}" presName="Name0" presStyleCnt="0">
        <dgm:presLayoutVars>
          <dgm:chMax val="7"/>
          <dgm:resizeHandles val="exact"/>
        </dgm:presLayoutVars>
      </dgm:prSet>
      <dgm:spPr/>
    </dgm:pt>
  </dgm:ptLst>
  <dgm:cxnLst>
    <dgm:cxn modelId="{825FB6E6-B7A8-4113-A131-C4D831E304C5}" type="presOf" srcId="{EA66C8AE-9999-490A-831B-E8E0816CAA56}" destId="{6AACDE75-F49F-48C2-B1DB-9083C139DB72}" srcOrd="0"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A94EAB-4547-48E9-8615-AA82E8E4CD2D}" type="doc">
      <dgm:prSet loTypeId="urn:microsoft.com/office/officeart/2005/8/layout/venn2" loCatId="relationship" qsTypeId="urn:microsoft.com/office/officeart/2005/8/quickstyle/simple1" qsCatId="simple" csTypeId="urn:microsoft.com/office/officeart/2005/8/colors/colorful1#3" csCatId="colorful" phldr="1"/>
      <dgm:spPr/>
      <dgm:t>
        <a:bodyPr/>
        <a:lstStyle/>
        <a:p>
          <a:endParaRPr lang="cs-CZ"/>
        </a:p>
      </dgm:t>
    </dgm:pt>
    <dgm:pt modelId="{3F5B8927-634F-4B00-8B26-1BB8F7210928}">
      <dgm:prSet phldrT="[Text]" custT="1"/>
      <dgm:spPr/>
      <dgm:t>
        <a:bodyPr/>
        <a:lstStyle/>
        <a:p>
          <a:endParaRPr lang="cs-CZ" sz="3400" b="1" dirty="0"/>
        </a:p>
      </dgm:t>
    </dgm:pt>
    <dgm:pt modelId="{D5D499FA-2665-4103-88AB-00F17D5F93F8}" type="parTrans" cxnId="{83C34144-388D-4C9D-810C-1942A05340E7}">
      <dgm:prSet/>
      <dgm:spPr/>
      <dgm:t>
        <a:bodyPr/>
        <a:lstStyle/>
        <a:p>
          <a:endParaRPr lang="cs-CZ"/>
        </a:p>
      </dgm:t>
    </dgm:pt>
    <dgm:pt modelId="{5A7C5EFC-C58E-4AC2-9F0F-871C7374BD54}" type="sibTrans" cxnId="{83C34144-388D-4C9D-810C-1942A05340E7}">
      <dgm:prSet/>
      <dgm:spPr/>
      <dgm:t>
        <a:bodyPr/>
        <a:lstStyle/>
        <a:p>
          <a:endParaRPr lang="cs-CZ"/>
        </a:p>
      </dgm:t>
    </dgm:pt>
    <dgm:pt modelId="{C248C70C-229C-471C-A9CA-BA5939BA8E42}">
      <dgm:prSet phldrT="[Text]" custT="1"/>
      <dgm:spPr/>
      <dgm:t>
        <a:bodyPr/>
        <a:lstStyle/>
        <a:p>
          <a:r>
            <a:rPr lang="cs-CZ" sz="4800" dirty="0" err="1"/>
            <a:t>Philosophy</a:t>
          </a:r>
          <a:endParaRPr lang="cs-CZ" sz="4800" dirty="0"/>
        </a:p>
      </dgm:t>
    </dgm:pt>
    <dgm:pt modelId="{1E2F0B06-A066-4A9D-80C2-BD221915F7FA}" type="parTrans" cxnId="{032455F3-489D-47BF-A94F-0A271DE39460}">
      <dgm:prSet/>
      <dgm:spPr/>
      <dgm:t>
        <a:bodyPr/>
        <a:lstStyle/>
        <a:p>
          <a:endParaRPr lang="cs-CZ"/>
        </a:p>
      </dgm:t>
    </dgm:pt>
    <dgm:pt modelId="{187DD90D-3213-4D51-A352-22E675184408}" type="sibTrans" cxnId="{032455F3-489D-47BF-A94F-0A271DE39460}">
      <dgm:prSet/>
      <dgm:spPr/>
      <dgm:t>
        <a:bodyPr/>
        <a:lstStyle/>
        <a:p>
          <a:endParaRPr lang="cs-CZ"/>
        </a:p>
      </dgm:t>
    </dgm:pt>
    <dgm:pt modelId="{C491D8FF-71C3-4D29-BD23-915AA46458B6}">
      <dgm:prSet phldrT="[Text]" custT="1"/>
      <dgm:spPr/>
      <dgm:t>
        <a:bodyPr/>
        <a:lstStyle/>
        <a:p>
          <a:r>
            <a:rPr lang="cs-CZ" sz="4400" dirty="0" err="1"/>
            <a:t>Ethics</a:t>
          </a:r>
          <a:endParaRPr lang="cs-CZ" sz="4400" dirty="0"/>
        </a:p>
      </dgm:t>
    </dgm:pt>
    <dgm:pt modelId="{D741639E-84D7-42A1-9F27-423171C8B745}" type="parTrans" cxnId="{9C0733A6-6624-48AC-A044-BD8AA6571D40}">
      <dgm:prSet/>
      <dgm:spPr/>
      <dgm:t>
        <a:bodyPr/>
        <a:lstStyle/>
        <a:p>
          <a:endParaRPr lang="cs-CZ"/>
        </a:p>
      </dgm:t>
    </dgm:pt>
    <dgm:pt modelId="{A6D9127B-4D67-42CC-BED8-59490D63F281}" type="sibTrans" cxnId="{9C0733A6-6624-48AC-A044-BD8AA6571D40}">
      <dgm:prSet/>
      <dgm:spPr/>
      <dgm:t>
        <a:bodyPr/>
        <a:lstStyle/>
        <a:p>
          <a:endParaRPr lang="cs-CZ"/>
        </a:p>
      </dgm:t>
    </dgm:pt>
    <dgm:pt modelId="{FDBC5D7B-3CD7-4DD0-9F99-4C7DBFBE73DD}" type="pres">
      <dgm:prSet presAssocID="{6DA94EAB-4547-48E9-8615-AA82E8E4CD2D}" presName="Name0" presStyleCnt="0">
        <dgm:presLayoutVars>
          <dgm:chMax val="7"/>
          <dgm:resizeHandles val="exact"/>
        </dgm:presLayoutVars>
      </dgm:prSet>
      <dgm:spPr/>
    </dgm:pt>
    <dgm:pt modelId="{33F692BF-91BA-4F2C-BB04-7D64685717A4}" type="pres">
      <dgm:prSet presAssocID="{6DA94EAB-4547-48E9-8615-AA82E8E4CD2D}" presName="comp1" presStyleCnt="0"/>
      <dgm:spPr/>
    </dgm:pt>
    <dgm:pt modelId="{94FAC92E-B285-40A8-9BDC-761B7C145123}" type="pres">
      <dgm:prSet presAssocID="{6DA94EAB-4547-48E9-8615-AA82E8E4CD2D}" presName="circle1" presStyleLbl="node1" presStyleIdx="0" presStyleCnt="3" custScaleX="114438" custLinFactNeighborX="312"/>
      <dgm:spPr/>
    </dgm:pt>
    <dgm:pt modelId="{FA9FCC57-7100-46B0-9C0B-15DE25539C9C}" type="pres">
      <dgm:prSet presAssocID="{6DA94EAB-4547-48E9-8615-AA82E8E4CD2D}" presName="c1text" presStyleLbl="node1" presStyleIdx="0" presStyleCnt="3">
        <dgm:presLayoutVars>
          <dgm:bulletEnabled val="1"/>
        </dgm:presLayoutVars>
      </dgm:prSet>
      <dgm:spPr/>
    </dgm:pt>
    <dgm:pt modelId="{A6DC6B12-BDA4-4E34-A9D3-EE769B720236}" type="pres">
      <dgm:prSet presAssocID="{6DA94EAB-4547-48E9-8615-AA82E8E4CD2D}" presName="comp2" presStyleCnt="0"/>
      <dgm:spPr/>
    </dgm:pt>
    <dgm:pt modelId="{A89116C5-D20F-4D2A-AE26-6A232C25C5E3}" type="pres">
      <dgm:prSet presAssocID="{6DA94EAB-4547-48E9-8615-AA82E8E4CD2D}" presName="circle2" presStyleLbl="node1" presStyleIdx="1" presStyleCnt="3" custScaleX="153251" custScaleY="95046" custLinFactNeighborX="749" custLinFactNeighborY="-104"/>
      <dgm:spPr/>
    </dgm:pt>
    <dgm:pt modelId="{9A2657C4-6DFD-484F-AF12-78153D021601}" type="pres">
      <dgm:prSet presAssocID="{6DA94EAB-4547-48E9-8615-AA82E8E4CD2D}" presName="c2text" presStyleLbl="node1" presStyleIdx="1" presStyleCnt="3">
        <dgm:presLayoutVars>
          <dgm:bulletEnabled val="1"/>
        </dgm:presLayoutVars>
      </dgm:prSet>
      <dgm:spPr/>
    </dgm:pt>
    <dgm:pt modelId="{5A9226EA-A08F-43D6-93F2-F64CC68389F9}" type="pres">
      <dgm:prSet presAssocID="{6DA94EAB-4547-48E9-8615-AA82E8E4CD2D}" presName="comp3" presStyleCnt="0"/>
      <dgm:spPr/>
    </dgm:pt>
    <dgm:pt modelId="{B42E536D-F1F5-4AFC-A72E-AA3E1E93AB15}" type="pres">
      <dgm:prSet presAssocID="{6DA94EAB-4547-48E9-8615-AA82E8E4CD2D}" presName="circle3" presStyleLbl="node1" presStyleIdx="2" presStyleCnt="3" custLinFactNeighborX="904"/>
      <dgm:spPr/>
    </dgm:pt>
    <dgm:pt modelId="{368CDB06-43C5-4FCF-AA65-37EDAA1C27EF}" type="pres">
      <dgm:prSet presAssocID="{6DA94EAB-4547-48E9-8615-AA82E8E4CD2D}" presName="c3text" presStyleLbl="node1" presStyleIdx="2" presStyleCnt="3">
        <dgm:presLayoutVars>
          <dgm:bulletEnabled val="1"/>
        </dgm:presLayoutVars>
      </dgm:prSet>
      <dgm:spPr/>
    </dgm:pt>
  </dgm:ptLst>
  <dgm:cxnLst>
    <dgm:cxn modelId="{08A99816-8D50-4352-A0CF-8F1EC2870DEC}" type="presOf" srcId="{3F5B8927-634F-4B00-8B26-1BB8F7210928}" destId="{FA9FCC57-7100-46B0-9C0B-15DE25539C9C}" srcOrd="1" destOrd="0" presId="urn:microsoft.com/office/officeart/2005/8/layout/venn2"/>
    <dgm:cxn modelId="{5481422B-76AC-4149-B0CE-EAA703655B27}" type="presOf" srcId="{C491D8FF-71C3-4D29-BD23-915AA46458B6}" destId="{B42E536D-F1F5-4AFC-A72E-AA3E1E93AB15}" srcOrd="0" destOrd="0" presId="urn:microsoft.com/office/officeart/2005/8/layout/venn2"/>
    <dgm:cxn modelId="{1ABBB35E-FD04-4826-A17C-E9FF25A82F1A}" type="presOf" srcId="{3F5B8927-634F-4B00-8B26-1BB8F7210928}" destId="{94FAC92E-B285-40A8-9BDC-761B7C145123}" srcOrd="0" destOrd="0" presId="urn:microsoft.com/office/officeart/2005/8/layout/venn2"/>
    <dgm:cxn modelId="{83C34144-388D-4C9D-810C-1942A05340E7}" srcId="{6DA94EAB-4547-48E9-8615-AA82E8E4CD2D}" destId="{3F5B8927-634F-4B00-8B26-1BB8F7210928}" srcOrd="0" destOrd="0" parTransId="{D5D499FA-2665-4103-88AB-00F17D5F93F8}" sibTransId="{5A7C5EFC-C58E-4AC2-9F0F-871C7374BD54}"/>
    <dgm:cxn modelId="{4BFEC749-2831-41BC-9316-23C9C3426981}" type="presOf" srcId="{C491D8FF-71C3-4D29-BD23-915AA46458B6}" destId="{368CDB06-43C5-4FCF-AA65-37EDAA1C27EF}" srcOrd="1" destOrd="0" presId="urn:microsoft.com/office/officeart/2005/8/layout/venn2"/>
    <dgm:cxn modelId="{1325F27C-2DB2-46FC-9CC9-536FA18B8CA5}" type="presOf" srcId="{6DA94EAB-4547-48E9-8615-AA82E8E4CD2D}" destId="{FDBC5D7B-3CD7-4DD0-9F99-4C7DBFBE73DD}" srcOrd="0" destOrd="0" presId="urn:microsoft.com/office/officeart/2005/8/layout/venn2"/>
    <dgm:cxn modelId="{B3555596-62E3-4CF3-B8FE-F6526E758B24}" type="presOf" srcId="{C248C70C-229C-471C-A9CA-BA5939BA8E42}" destId="{A89116C5-D20F-4D2A-AE26-6A232C25C5E3}" srcOrd="0" destOrd="0" presId="urn:microsoft.com/office/officeart/2005/8/layout/venn2"/>
    <dgm:cxn modelId="{9C0733A6-6624-48AC-A044-BD8AA6571D40}" srcId="{6DA94EAB-4547-48E9-8615-AA82E8E4CD2D}" destId="{C491D8FF-71C3-4D29-BD23-915AA46458B6}" srcOrd="2" destOrd="0" parTransId="{D741639E-84D7-42A1-9F27-423171C8B745}" sibTransId="{A6D9127B-4D67-42CC-BED8-59490D63F281}"/>
    <dgm:cxn modelId="{E6F795EB-4383-4D71-AA20-174FBE0EBA44}" type="presOf" srcId="{C248C70C-229C-471C-A9CA-BA5939BA8E42}" destId="{9A2657C4-6DFD-484F-AF12-78153D021601}" srcOrd="1" destOrd="0" presId="urn:microsoft.com/office/officeart/2005/8/layout/venn2"/>
    <dgm:cxn modelId="{032455F3-489D-47BF-A94F-0A271DE39460}" srcId="{6DA94EAB-4547-48E9-8615-AA82E8E4CD2D}" destId="{C248C70C-229C-471C-A9CA-BA5939BA8E42}" srcOrd="1" destOrd="0" parTransId="{1E2F0B06-A066-4A9D-80C2-BD221915F7FA}" sibTransId="{187DD90D-3213-4D51-A352-22E675184408}"/>
    <dgm:cxn modelId="{0ECE2FDB-8D84-40FA-98E2-A7BAFA25362C}" type="presParOf" srcId="{FDBC5D7B-3CD7-4DD0-9F99-4C7DBFBE73DD}" destId="{33F692BF-91BA-4F2C-BB04-7D64685717A4}" srcOrd="0" destOrd="0" presId="urn:microsoft.com/office/officeart/2005/8/layout/venn2"/>
    <dgm:cxn modelId="{88FA610A-7C3D-46A7-A81E-11F1930135F1}" type="presParOf" srcId="{33F692BF-91BA-4F2C-BB04-7D64685717A4}" destId="{94FAC92E-B285-40A8-9BDC-761B7C145123}" srcOrd="0" destOrd="0" presId="urn:microsoft.com/office/officeart/2005/8/layout/venn2"/>
    <dgm:cxn modelId="{C18CA64B-DA99-4E33-811C-7901838B0376}" type="presParOf" srcId="{33F692BF-91BA-4F2C-BB04-7D64685717A4}" destId="{FA9FCC57-7100-46B0-9C0B-15DE25539C9C}" srcOrd="1" destOrd="0" presId="urn:microsoft.com/office/officeart/2005/8/layout/venn2"/>
    <dgm:cxn modelId="{641C8F26-D28B-41AD-9462-D104B8791DFE}" type="presParOf" srcId="{FDBC5D7B-3CD7-4DD0-9F99-4C7DBFBE73DD}" destId="{A6DC6B12-BDA4-4E34-A9D3-EE769B720236}" srcOrd="1" destOrd="0" presId="urn:microsoft.com/office/officeart/2005/8/layout/venn2"/>
    <dgm:cxn modelId="{552E5BC3-E042-4F7B-93E4-AFB7BF1BCBAE}" type="presParOf" srcId="{A6DC6B12-BDA4-4E34-A9D3-EE769B720236}" destId="{A89116C5-D20F-4D2A-AE26-6A232C25C5E3}" srcOrd="0" destOrd="0" presId="urn:microsoft.com/office/officeart/2005/8/layout/venn2"/>
    <dgm:cxn modelId="{7D37984B-B473-4E05-97BA-22E5FD897FC3}" type="presParOf" srcId="{A6DC6B12-BDA4-4E34-A9D3-EE769B720236}" destId="{9A2657C4-6DFD-484F-AF12-78153D021601}" srcOrd="1" destOrd="0" presId="urn:microsoft.com/office/officeart/2005/8/layout/venn2"/>
    <dgm:cxn modelId="{7596F4AA-4B66-4730-BC5B-690CA29CB6BC}" type="presParOf" srcId="{FDBC5D7B-3CD7-4DD0-9F99-4C7DBFBE73DD}" destId="{5A9226EA-A08F-43D6-93F2-F64CC68389F9}" srcOrd="2" destOrd="0" presId="urn:microsoft.com/office/officeart/2005/8/layout/venn2"/>
    <dgm:cxn modelId="{E9C92D9E-1539-4E1D-BE80-60C66DFF57E4}" type="presParOf" srcId="{5A9226EA-A08F-43D6-93F2-F64CC68389F9}" destId="{B42E536D-F1F5-4AFC-A72E-AA3E1E93AB15}" srcOrd="0" destOrd="0" presId="urn:microsoft.com/office/officeart/2005/8/layout/venn2"/>
    <dgm:cxn modelId="{5711B581-A5C4-42EB-BC30-EB46CCCE8D04}" type="presParOf" srcId="{5A9226EA-A08F-43D6-93F2-F64CC68389F9}" destId="{368CDB06-43C5-4FCF-AA65-37EDAA1C27EF}"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9E6D44-4C0B-4BC2-81D4-955D82B6DCC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5CCCD843-E705-45BB-8D6D-75200FAE937E}">
      <dgm:prSet phldrT="[Text]" custT="1"/>
      <dgm:spPr/>
      <dgm:t>
        <a:bodyPr/>
        <a:lstStyle/>
        <a:p>
          <a:r>
            <a:rPr lang="cs-CZ" sz="4000" b="1" dirty="0" err="1"/>
            <a:t>Philosophy</a:t>
          </a:r>
          <a:endParaRPr lang="cs-CZ" sz="4000" b="1" dirty="0"/>
        </a:p>
      </dgm:t>
    </dgm:pt>
    <dgm:pt modelId="{DA6B67BF-9B96-479E-A351-7909656CA279}" type="parTrans" cxnId="{F4B46F3E-0CA0-4CD7-B011-0742CA8766C3}">
      <dgm:prSet/>
      <dgm:spPr/>
      <dgm:t>
        <a:bodyPr/>
        <a:lstStyle/>
        <a:p>
          <a:endParaRPr lang="cs-CZ"/>
        </a:p>
      </dgm:t>
    </dgm:pt>
    <dgm:pt modelId="{85FB104E-69E6-40BD-A049-66B22E1DCB8B}" type="sibTrans" cxnId="{F4B46F3E-0CA0-4CD7-B011-0742CA8766C3}">
      <dgm:prSet/>
      <dgm:spPr/>
      <dgm:t>
        <a:bodyPr/>
        <a:lstStyle/>
        <a:p>
          <a:endParaRPr lang="cs-CZ"/>
        </a:p>
      </dgm:t>
    </dgm:pt>
    <dgm:pt modelId="{D3D1700C-C807-4C01-81C1-10E8CD3CE70F}">
      <dgm:prSet phldrT="[Text]" custT="1"/>
      <dgm:spPr/>
      <dgm:t>
        <a:bodyPr/>
        <a:lstStyle/>
        <a:p>
          <a:r>
            <a:rPr lang="cs-CZ" sz="2800" dirty="0" err="1"/>
            <a:t>Theoretical</a:t>
          </a:r>
          <a:r>
            <a:rPr lang="cs-CZ" sz="2800" dirty="0"/>
            <a:t> </a:t>
          </a:r>
          <a:r>
            <a:rPr lang="cs-CZ" sz="2800" dirty="0" err="1"/>
            <a:t>philosophy</a:t>
          </a:r>
          <a:endParaRPr lang="cs-CZ" sz="2800" dirty="0"/>
        </a:p>
      </dgm:t>
    </dgm:pt>
    <dgm:pt modelId="{9B3E39A7-854C-427E-8C9C-65B927D33857}" type="parTrans" cxnId="{F731FA09-DD4D-4712-A63F-DB3A79934D0D}">
      <dgm:prSet/>
      <dgm:spPr/>
      <dgm:t>
        <a:bodyPr/>
        <a:lstStyle/>
        <a:p>
          <a:endParaRPr lang="cs-CZ"/>
        </a:p>
      </dgm:t>
    </dgm:pt>
    <dgm:pt modelId="{6C3DAF77-0BAC-4D1D-ABD8-8A8D25F006E3}" type="sibTrans" cxnId="{F731FA09-DD4D-4712-A63F-DB3A79934D0D}">
      <dgm:prSet/>
      <dgm:spPr/>
      <dgm:t>
        <a:bodyPr/>
        <a:lstStyle/>
        <a:p>
          <a:endParaRPr lang="cs-CZ"/>
        </a:p>
      </dgm:t>
    </dgm:pt>
    <dgm:pt modelId="{747032AF-B43F-40C2-B571-9BE05FF5C76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cs-CZ" sz="2400" dirty="0" err="1"/>
            <a:t>Aristotle</a:t>
          </a:r>
          <a:r>
            <a:rPr lang="cs-CZ" sz="2400" dirty="0"/>
            <a:t>: </a:t>
          </a:r>
          <a:r>
            <a:rPr lang="cs-CZ" sz="2400" dirty="0" err="1"/>
            <a:t>Maths</a:t>
          </a:r>
          <a:r>
            <a:rPr lang="cs-CZ" sz="2400" dirty="0"/>
            <a:t>, </a:t>
          </a:r>
          <a:r>
            <a:rPr lang="cs-CZ" sz="2400" dirty="0" err="1"/>
            <a:t>Physics</a:t>
          </a:r>
          <a:r>
            <a:rPr lang="cs-CZ" sz="2400" dirty="0"/>
            <a:t>, </a:t>
          </a:r>
          <a:r>
            <a:rPr lang="cs-CZ" sz="2400" dirty="0" err="1"/>
            <a:t>Theology</a:t>
          </a:r>
          <a:r>
            <a:rPr lang="cs-CZ" sz="2400" dirty="0"/>
            <a:t> (</a:t>
          </a:r>
          <a:r>
            <a:rPr lang="cs-CZ" sz="2400" dirty="0" err="1"/>
            <a:t>Metaph</a:t>
          </a:r>
          <a:r>
            <a:rPr lang="cs-CZ" sz="2400" dirty="0"/>
            <a:t>. 1026a)</a:t>
          </a:r>
        </a:p>
        <a:p>
          <a:pPr marL="0" marR="0" indent="0" defTabSz="914400" eaLnBrk="1" fontAlgn="auto" latinLnBrk="0" hangingPunct="1">
            <a:lnSpc>
              <a:spcPct val="100000"/>
            </a:lnSpc>
            <a:spcBef>
              <a:spcPts val="0"/>
            </a:spcBef>
            <a:spcAft>
              <a:spcPts val="0"/>
            </a:spcAft>
            <a:buClrTx/>
            <a:buSzTx/>
            <a:buFontTx/>
            <a:buNone/>
            <a:tabLst/>
            <a:defRPr/>
          </a:pPr>
          <a:r>
            <a:rPr lang="cs-CZ" sz="2400" dirty="0"/>
            <a:t>Ontology</a:t>
          </a:r>
        </a:p>
        <a:p>
          <a:pPr marL="0" marR="0" indent="0" defTabSz="914400" eaLnBrk="1" fontAlgn="auto" latinLnBrk="0" hangingPunct="1">
            <a:lnSpc>
              <a:spcPct val="100000"/>
            </a:lnSpc>
            <a:spcBef>
              <a:spcPts val="0"/>
            </a:spcBef>
            <a:spcAft>
              <a:spcPts val="0"/>
            </a:spcAft>
            <a:buClrTx/>
            <a:buSzTx/>
            <a:buFontTx/>
            <a:buNone/>
            <a:tabLst/>
            <a:defRPr/>
          </a:pPr>
          <a:r>
            <a:rPr lang="cs-CZ" sz="2400" dirty="0" err="1"/>
            <a:t>Metaphysics</a:t>
          </a:r>
          <a:endParaRPr lang="cs-CZ" sz="2400" dirty="0"/>
        </a:p>
        <a:p>
          <a:pPr defTabSz="533400">
            <a:lnSpc>
              <a:spcPct val="90000"/>
            </a:lnSpc>
            <a:spcBef>
              <a:spcPct val="0"/>
            </a:spcBef>
            <a:spcAft>
              <a:spcPct val="35000"/>
            </a:spcAft>
          </a:pPr>
          <a:r>
            <a:rPr lang="cs-CZ" sz="2400" dirty="0"/>
            <a:t>Epistemology – </a:t>
          </a:r>
          <a:r>
            <a:rPr lang="cs-CZ" sz="2400" dirty="0" err="1"/>
            <a:t>Noology</a:t>
          </a:r>
          <a:r>
            <a:rPr lang="cs-CZ" sz="2400" dirty="0"/>
            <a:t> - </a:t>
          </a:r>
          <a:r>
            <a:rPr lang="cs-CZ" sz="2400" dirty="0" err="1"/>
            <a:t>Noethics</a:t>
          </a:r>
          <a:endParaRPr lang="cs-CZ" sz="2400" dirty="0"/>
        </a:p>
        <a:p>
          <a:pPr defTabSz="533400">
            <a:lnSpc>
              <a:spcPct val="90000"/>
            </a:lnSpc>
            <a:spcBef>
              <a:spcPct val="0"/>
            </a:spcBef>
            <a:spcAft>
              <a:spcPct val="35000"/>
            </a:spcAft>
          </a:pPr>
          <a:r>
            <a:rPr lang="cs-CZ" sz="2400" dirty="0" err="1"/>
            <a:t>Logic</a:t>
          </a:r>
          <a:r>
            <a:rPr lang="cs-CZ" sz="2400" dirty="0"/>
            <a:t>…</a:t>
          </a:r>
        </a:p>
      </dgm:t>
    </dgm:pt>
    <dgm:pt modelId="{7D06C4A5-7BF2-43C1-833D-92B3631C6E37}" type="parTrans" cxnId="{56F580BE-C64F-42C4-B9E4-3183FC91F256}">
      <dgm:prSet/>
      <dgm:spPr/>
      <dgm:t>
        <a:bodyPr/>
        <a:lstStyle/>
        <a:p>
          <a:endParaRPr lang="cs-CZ"/>
        </a:p>
      </dgm:t>
    </dgm:pt>
    <dgm:pt modelId="{07A6B59E-A79B-45A4-A21F-C92A5481B488}" type="sibTrans" cxnId="{56F580BE-C64F-42C4-B9E4-3183FC91F256}">
      <dgm:prSet/>
      <dgm:spPr/>
      <dgm:t>
        <a:bodyPr/>
        <a:lstStyle/>
        <a:p>
          <a:endParaRPr lang="cs-CZ"/>
        </a:p>
      </dgm:t>
    </dgm:pt>
    <dgm:pt modelId="{2BB3FA4F-11B1-4AF7-A349-EF6633C8DF24}">
      <dgm:prSet phldrT="[Text]" custT="1"/>
      <dgm:spPr/>
      <dgm:t>
        <a:bodyPr/>
        <a:lstStyle/>
        <a:p>
          <a:r>
            <a:rPr lang="cs-CZ" sz="2800" dirty="0" err="1"/>
            <a:t>Practical</a:t>
          </a:r>
          <a:r>
            <a:rPr lang="cs-CZ" sz="2800" dirty="0"/>
            <a:t> </a:t>
          </a:r>
          <a:r>
            <a:rPr lang="cs-CZ" sz="2800" dirty="0" err="1"/>
            <a:t>philosophy</a:t>
          </a:r>
          <a:endParaRPr lang="cs-CZ" sz="2800" dirty="0"/>
        </a:p>
      </dgm:t>
    </dgm:pt>
    <dgm:pt modelId="{EE2228B7-5BFA-4E58-9DBA-B97AC393FB2C}" type="parTrans" cxnId="{1E85CEF5-84D6-4670-AAC7-35832118CA99}">
      <dgm:prSet/>
      <dgm:spPr/>
      <dgm:t>
        <a:bodyPr/>
        <a:lstStyle/>
        <a:p>
          <a:endParaRPr lang="cs-CZ"/>
        </a:p>
      </dgm:t>
    </dgm:pt>
    <dgm:pt modelId="{479C9449-FE89-4DAC-839A-3B76DF3FBEA2}" type="sibTrans" cxnId="{1E85CEF5-84D6-4670-AAC7-35832118CA99}">
      <dgm:prSet/>
      <dgm:spPr/>
      <dgm:t>
        <a:bodyPr/>
        <a:lstStyle/>
        <a:p>
          <a:endParaRPr lang="cs-CZ"/>
        </a:p>
      </dgm:t>
    </dgm:pt>
    <dgm:pt modelId="{F57298D0-9627-4A16-9B3A-E1E6C13A5A6F}">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cs-CZ" sz="2400" i="0" dirty="0" err="1"/>
            <a:t>Politics</a:t>
          </a:r>
          <a:endParaRPr lang="cs-CZ" sz="2400" i="0" dirty="0"/>
        </a:p>
        <a:p>
          <a:pPr algn="ctr" defTabSz="1244600">
            <a:lnSpc>
              <a:spcPct val="90000"/>
            </a:lnSpc>
            <a:spcBef>
              <a:spcPct val="0"/>
            </a:spcBef>
            <a:spcAft>
              <a:spcPct val="35000"/>
            </a:spcAft>
          </a:pPr>
          <a:r>
            <a:rPr lang="cs-CZ" sz="2400" b="1" dirty="0" err="1"/>
            <a:t>Ethics</a:t>
          </a:r>
          <a:endParaRPr lang="cs-CZ" sz="2400" b="1" dirty="0"/>
        </a:p>
        <a:p>
          <a:pPr algn="ctr" defTabSz="1244600">
            <a:lnSpc>
              <a:spcPct val="90000"/>
            </a:lnSpc>
            <a:spcBef>
              <a:spcPct val="0"/>
            </a:spcBef>
            <a:spcAft>
              <a:spcPct val="35000"/>
            </a:spcAft>
          </a:pPr>
          <a:r>
            <a:rPr lang="cs-CZ" sz="2400" dirty="0" err="1"/>
            <a:t>Aesthetics</a:t>
          </a:r>
          <a:endParaRPr lang="cs-CZ" sz="2400" dirty="0"/>
        </a:p>
        <a:p>
          <a:pPr algn="l" defTabSz="1244600">
            <a:lnSpc>
              <a:spcPct val="90000"/>
            </a:lnSpc>
            <a:spcBef>
              <a:spcPct val="0"/>
            </a:spcBef>
            <a:spcAft>
              <a:spcPct val="35000"/>
            </a:spcAft>
          </a:pPr>
          <a:r>
            <a:rPr lang="cs-CZ" sz="2400" i="1" dirty="0" err="1"/>
            <a:t>Decision</a:t>
          </a:r>
          <a:r>
            <a:rPr lang="cs-CZ" sz="2400" i="1" dirty="0"/>
            <a:t> </a:t>
          </a:r>
          <a:r>
            <a:rPr lang="cs-CZ" sz="2400" i="1" dirty="0" err="1"/>
            <a:t>theory</a:t>
          </a:r>
          <a:endParaRPr lang="cs-CZ" sz="2400" i="1" dirty="0"/>
        </a:p>
        <a:p>
          <a:pPr algn="l" defTabSz="1244600">
            <a:lnSpc>
              <a:spcPct val="90000"/>
            </a:lnSpc>
            <a:spcBef>
              <a:spcPct val="0"/>
            </a:spcBef>
            <a:spcAft>
              <a:spcPct val="35000"/>
            </a:spcAft>
          </a:pPr>
          <a:r>
            <a:rPr lang="cs-CZ" sz="2400" i="1" dirty="0" err="1"/>
            <a:t>Value</a:t>
          </a:r>
          <a:r>
            <a:rPr lang="cs-CZ" sz="2400" i="1" dirty="0"/>
            <a:t> </a:t>
          </a:r>
          <a:r>
            <a:rPr lang="cs-CZ" sz="2400" i="1" dirty="0" err="1"/>
            <a:t>theory</a:t>
          </a:r>
          <a:endParaRPr lang="cs-CZ" sz="2400" i="1" dirty="0"/>
        </a:p>
        <a:p>
          <a:pPr algn="l" defTabSz="1244600">
            <a:lnSpc>
              <a:spcPct val="90000"/>
            </a:lnSpc>
            <a:spcBef>
              <a:spcPct val="0"/>
            </a:spcBef>
            <a:spcAft>
              <a:spcPct val="35000"/>
            </a:spcAft>
          </a:pPr>
          <a:r>
            <a:rPr lang="cs-CZ" sz="2400" i="1" dirty="0" err="1"/>
            <a:t>Reflective</a:t>
          </a:r>
          <a:r>
            <a:rPr lang="cs-CZ" sz="2400" i="1" dirty="0"/>
            <a:t> </a:t>
          </a:r>
          <a:r>
            <a:rPr lang="cs-CZ" sz="2400" i="1" dirty="0" err="1"/>
            <a:t>practice</a:t>
          </a:r>
          <a:endParaRPr lang="cs-CZ" sz="2400" i="1" dirty="0"/>
        </a:p>
        <a:p>
          <a:pPr algn="ctr" defTabSz="1244600">
            <a:lnSpc>
              <a:spcPct val="90000"/>
            </a:lnSpc>
            <a:spcBef>
              <a:spcPct val="0"/>
            </a:spcBef>
            <a:spcAft>
              <a:spcPct val="35000"/>
            </a:spcAft>
          </a:pPr>
          <a:r>
            <a:rPr lang="cs-CZ" sz="1900" dirty="0"/>
            <a:t>…</a:t>
          </a:r>
        </a:p>
      </dgm:t>
    </dgm:pt>
    <dgm:pt modelId="{416934E1-D88E-4958-BB43-6BBCDB919739}" type="parTrans" cxnId="{01351336-2152-47FC-8928-F67FE312DF6A}">
      <dgm:prSet/>
      <dgm:spPr/>
      <dgm:t>
        <a:bodyPr/>
        <a:lstStyle/>
        <a:p>
          <a:endParaRPr lang="cs-CZ"/>
        </a:p>
      </dgm:t>
    </dgm:pt>
    <dgm:pt modelId="{00A12EC9-F490-418B-865A-B80E0596E631}" type="sibTrans" cxnId="{01351336-2152-47FC-8928-F67FE312DF6A}">
      <dgm:prSet/>
      <dgm:spPr/>
      <dgm:t>
        <a:bodyPr/>
        <a:lstStyle/>
        <a:p>
          <a:endParaRPr lang="cs-CZ"/>
        </a:p>
      </dgm:t>
    </dgm:pt>
    <dgm:pt modelId="{F75160F4-317A-4CCD-8D63-4445BCCAAB94}" type="pres">
      <dgm:prSet presAssocID="{EC9E6D44-4C0B-4BC2-81D4-955D82B6DCC9}" presName="hierChild1" presStyleCnt="0">
        <dgm:presLayoutVars>
          <dgm:chPref val="1"/>
          <dgm:dir/>
          <dgm:animOne val="branch"/>
          <dgm:animLvl val="lvl"/>
          <dgm:resizeHandles/>
        </dgm:presLayoutVars>
      </dgm:prSet>
      <dgm:spPr/>
    </dgm:pt>
    <dgm:pt modelId="{3B1B6653-1847-4846-B0C7-A02F6CC3823D}" type="pres">
      <dgm:prSet presAssocID="{5CCCD843-E705-45BB-8D6D-75200FAE937E}" presName="hierRoot1" presStyleCnt="0"/>
      <dgm:spPr/>
    </dgm:pt>
    <dgm:pt modelId="{5036BA07-1EC0-4428-BA15-A0E8E3403504}" type="pres">
      <dgm:prSet presAssocID="{5CCCD843-E705-45BB-8D6D-75200FAE937E}" presName="composite" presStyleCnt="0"/>
      <dgm:spPr/>
    </dgm:pt>
    <dgm:pt modelId="{CC9DA3EF-BF7F-44F4-B350-B368792B435F}" type="pres">
      <dgm:prSet presAssocID="{5CCCD843-E705-45BB-8D6D-75200FAE937E}" presName="background" presStyleLbl="node0" presStyleIdx="0" presStyleCnt="1"/>
      <dgm:spPr/>
    </dgm:pt>
    <dgm:pt modelId="{47349F56-FDF8-40AF-A2B7-FCFA9C3B297B}" type="pres">
      <dgm:prSet presAssocID="{5CCCD843-E705-45BB-8D6D-75200FAE937E}" presName="text" presStyleLbl="fgAcc0" presStyleIdx="0" presStyleCnt="1" custScaleX="241379" custScaleY="136513">
        <dgm:presLayoutVars>
          <dgm:chPref val="3"/>
        </dgm:presLayoutVars>
      </dgm:prSet>
      <dgm:spPr/>
    </dgm:pt>
    <dgm:pt modelId="{F027E8CB-3197-41B4-AC75-64161F66373E}" type="pres">
      <dgm:prSet presAssocID="{5CCCD843-E705-45BB-8D6D-75200FAE937E}" presName="hierChild2" presStyleCnt="0"/>
      <dgm:spPr/>
    </dgm:pt>
    <dgm:pt modelId="{4465F2FF-EF4E-4584-B8F1-65319B4FD4C8}" type="pres">
      <dgm:prSet presAssocID="{9B3E39A7-854C-427E-8C9C-65B927D33857}" presName="Name10" presStyleLbl="parChTrans1D2" presStyleIdx="0" presStyleCnt="2"/>
      <dgm:spPr/>
    </dgm:pt>
    <dgm:pt modelId="{EC99FB5E-5321-4666-8729-A4B0944FC84F}" type="pres">
      <dgm:prSet presAssocID="{D3D1700C-C807-4C01-81C1-10E8CD3CE70F}" presName="hierRoot2" presStyleCnt="0"/>
      <dgm:spPr/>
    </dgm:pt>
    <dgm:pt modelId="{6BA80A34-FFE7-4133-AF30-C62777BA18BA}" type="pres">
      <dgm:prSet presAssocID="{D3D1700C-C807-4C01-81C1-10E8CD3CE70F}" presName="composite2" presStyleCnt="0"/>
      <dgm:spPr/>
    </dgm:pt>
    <dgm:pt modelId="{9FD51684-8EFC-404B-9CE1-2BE66789389A}" type="pres">
      <dgm:prSet presAssocID="{D3D1700C-C807-4C01-81C1-10E8CD3CE70F}" presName="background2" presStyleLbl="node2" presStyleIdx="0" presStyleCnt="2"/>
      <dgm:spPr/>
    </dgm:pt>
    <dgm:pt modelId="{94837F94-0201-47F6-91D0-57FFCAF582CC}" type="pres">
      <dgm:prSet presAssocID="{D3D1700C-C807-4C01-81C1-10E8CD3CE70F}" presName="text2" presStyleLbl="fgAcc2" presStyleIdx="0" presStyleCnt="2" custScaleX="215870">
        <dgm:presLayoutVars>
          <dgm:chPref val="3"/>
        </dgm:presLayoutVars>
      </dgm:prSet>
      <dgm:spPr/>
    </dgm:pt>
    <dgm:pt modelId="{D75AC4D2-07FF-4A4B-B4C5-D75077F7F4DA}" type="pres">
      <dgm:prSet presAssocID="{D3D1700C-C807-4C01-81C1-10E8CD3CE70F}" presName="hierChild3" presStyleCnt="0"/>
      <dgm:spPr/>
    </dgm:pt>
    <dgm:pt modelId="{FCB4F790-7A14-4292-BA3A-07BC87FC3456}" type="pres">
      <dgm:prSet presAssocID="{7D06C4A5-7BF2-43C1-833D-92B3631C6E37}" presName="Name17" presStyleLbl="parChTrans1D3" presStyleIdx="0" presStyleCnt="2"/>
      <dgm:spPr/>
    </dgm:pt>
    <dgm:pt modelId="{EEEF0C0E-CDEB-4F67-BA71-7ACB7890FFC0}" type="pres">
      <dgm:prSet presAssocID="{747032AF-B43F-40C2-B571-9BE05FF5C769}" presName="hierRoot3" presStyleCnt="0"/>
      <dgm:spPr/>
    </dgm:pt>
    <dgm:pt modelId="{999E35B7-45CD-46D3-A955-8DA9C705F1BA}" type="pres">
      <dgm:prSet presAssocID="{747032AF-B43F-40C2-B571-9BE05FF5C769}" presName="composite3" presStyleCnt="0"/>
      <dgm:spPr/>
    </dgm:pt>
    <dgm:pt modelId="{3929760D-02FD-42A5-9326-7EE23A47AD62}" type="pres">
      <dgm:prSet presAssocID="{747032AF-B43F-40C2-B571-9BE05FF5C769}" presName="background3" presStyleLbl="node3" presStyleIdx="0" presStyleCnt="2"/>
      <dgm:spPr/>
    </dgm:pt>
    <dgm:pt modelId="{4059EBAF-35BA-4071-9CF2-986A4BB45545}" type="pres">
      <dgm:prSet presAssocID="{747032AF-B43F-40C2-B571-9BE05FF5C769}" presName="text3" presStyleLbl="fgAcc3" presStyleIdx="0" presStyleCnt="2" custScaleX="336219" custScaleY="464124">
        <dgm:presLayoutVars>
          <dgm:chPref val="3"/>
        </dgm:presLayoutVars>
      </dgm:prSet>
      <dgm:spPr/>
    </dgm:pt>
    <dgm:pt modelId="{24F4EA52-3B10-4C1A-86EB-F2380088C384}" type="pres">
      <dgm:prSet presAssocID="{747032AF-B43F-40C2-B571-9BE05FF5C769}" presName="hierChild4" presStyleCnt="0"/>
      <dgm:spPr/>
    </dgm:pt>
    <dgm:pt modelId="{F6990E37-53A3-476F-9290-D303407E61A2}" type="pres">
      <dgm:prSet presAssocID="{EE2228B7-5BFA-4E58-9DBA-B97AC393FB2C}" presName="Name10" presStyleLbl="parChTrans1D2" presStyleIdx="1" presStyleCnt="2"/>
      <dgm:spPr/>
    </dgm:pt>
    <dgm:pt modelId="{16FDFB13-309D-41A6-8422-8724180F1B5A}" type="pres">
      <dgm:prSet presAssocID="{2BB3FA4F-11B1-4AF7-A349-EF6633C8DF24}" presName="hierRoot2" presStyleCnt="0"/>
      <dgm:spPr/>
    </dgm:pt>
    <dgm:pt modelId="{7BB63B1D-98EC-4DD8-AC34-AE212744EDDA}" type="pres">
      <dgm:prSet presAssocID="{2BB3FA4F-11B1-4AF7-A349-EF6633C8DF24}" presName="composite2" presStyleCnt="0"/>
      <dgm:spPr/>
    </dgm:pt>
    <dgm:pt modelId="{93C207E3-D47C-400A-90C2-F0FC92AE3950}" type="pres">
      <dgm:prSet presAssocID="{2BB3FA4F-11B1-4AF7-A349-EF6633C8DF24}" presName="background2" presStyleLbl="node2" presStyleIdx="1" presStyleCnt="2"/>
      <dgm:spPr/>
    </dgm:pt>
    <dgm:pt modelId="{A91E50AC-3B32-4C87-B177-C3749D3E6A5F}" type="pres">
      <dgm:prSet presAssocID="{2BB3FA4F-11B1-4AF7-A349-EF6633C8DF24}" presName="text2" presStyleLbl="fgAcc2" presStyleIdx="1" presStyleCnt="2" custScaleX="217913">
        <dgm:presLayoutVars>
          <dgm:chPref val="3"/>
        </dgm:presLayoutVars>
      </dgm:prSet>
      <dgm:spPr/>
    </dgm:pt>
    <dgm:pt modelId="{4099EA97-33BF-4B08-9E43-27B0D10AB058}" type="pres">
      <dgm:prSet presAssocID="{2BB3FA4F-11B1-4AF7-A349-EF6633C8DF24}" presName="hierChild3" presStyleCnt="0"/>
      <dgm:spPr/>
    </dgm:pt>
    <dgm:pt modelId="{6EA81BE2-DDA3-44A9-82F7-DACA157DDB0D}" type="pres">
      <dgm:prSet presAssocID="{416934E1-D88E-4958-BB43-6BBCDB919739}" presName="Name17" presStyleLbl="parChTrans1D3" presStyleIdx="1" presStyleCnt="2"/>
      <dgm:spPr/>
    </dgm:pt>
    <dgm:pt modelId="{545EC14C-6D01-4A7B-8E34-EE3887CC8FF4}" type="pres">
      <dgm:prSet presAssocID="{F57298D0-9627-4A16-9B3A-E1E6C13A5A6F}" presName="hierRoot3" presStyleCnt="0"/>
      <dgm:spPr/>
    </dgm:pt>
    <dgm:pt modelId="{8D8ED857-C995-4F43-AC3D-F42492180395}" type="pres">
      <dgm:prSet presAssocID="{F57298D0-9627-4A16-9B3A-E1E6C13A5A6F}" presName="composite3" presStyleCnt="0"/>
      <dgm:spPr/>
    </dgm:pt>
    <dgm:pt modelId="{CE674C5D-569A-4F1C-9D51-265B88E9F5BE}" type="pres">
      <dgm:prSet presAssocID="{F57298D0-9627-4A16-9B3A-E1E6C13A5A6F}" presName="background3" presStyleLbl="node3" presStyleIdx="1" presStyleCnt="2"/>
      <dgm:spPr/>
    </dgm:pt>
    <dgm:pt modelId="{1EEFF192-E70D-479B-A531-10FA9654F114}" type="pres">
      <dgm:prSet presAssocID="{F57298D0-9627-4A16-9B3A-E1E6C13A5A6F}" presName="text3" presStyleLbl="fgAcc3" presStyleIdx="1" presStyleCnt="2" custScaleX="286468" custScaleY="450134" custLinFactNeighborX="16050" custLinFactNeighborY="12613">
        <dgm:presLayoutVars>
          <dgm:chPref val="3"/>
        </dgm:presLayoutVars>
      </dgm:prSet>
      <dgm:spPr/>
    </dgm:pt>
    <dgm:pt modelId="{A240D230-6F82-4692-B837-C8B993009838}" type="pres">
      <dgm:prSet presAssocID="{F57298D0-9627-4A16-9B3A-E1E6C13A5A6F}" presName="hierChild4" presStyleCnt="0"/>
      <dgm:spPr/>
    </dgm:pt>
  </dgm:ptLst>
  <dgm:cxnLst>
    <dgm:cxn modelId="{F731FA09-DD4D-4712-A63F-DB3A79934D0D}" srcId="{5CCCD843-E705-45BB-8D6D-75200FAE937E}" destId="{D3D1700C-C807-4C01-81C1-10E8CD3CE70F}" srcOrd="0" destOrd="0" parTransId="{9B3E39A7-854C-427E-8C9C-65B927D33857}" sibTransId="{6C3DAF77-0BAC-4D1D-ABD8-8A8D25F006E3}"/>
    <dgm:cxn modelId="{6BC9F735-FDF2-4DE8-830D-FDD3556C6D98}" type="presOf" srcId="{9B3E39A7-854C-427E-8C9C-65B927D33857}" destId="{4465F2FF-EF4E-4584-B8F1-65319B4FD4C8}" srcOrd="0" destOrd="0" presId="urn:microsoft.com/office/officeart/2005/8/layout/hierarchy1"/>
    <dgm:cxn modelId="{01351336-2152-47FC-8928-F67FE312DF6A}" srcId="{2BB3FA4F-11B1-4AF7-A349-EF6633C8DF24}" destId="{F57298D0-9627-4A16-9B3A-E1E6C13A5A6F}" srcOrd="0" destOrd="0" parTransId="{416934E1-D88E-4958-BB43-6BBCDB919739}" sibTransId="{00A12EC9-F490-418B-865A-B80E0596E631}"/>
    <dgm:cxn modelId="{F4B46F3E-0CA0-4CD7-B011-0742CA8766C3}" srcId="{EC9E6D44-4C0B-4BC2-81D4-955D82B6DCC9}" destId="{5CCCD843-E705-45BB-8D6D-75200FAE937E}" srcOrd="0" destOrd="0" parTransId="{DA6B67BF-9B96-479E-A351-7909656CA279}" sibTransId="{85FB104E-69E6-40BD-A049-66B22E1DCB8B}"/>
    <dgm:cxn modelId="{F66A017C-17BD-4C16-B7B7-41FC099A1A1F}" type="presOf" srcId="{EC9E6D44-4C0B-4BC2-81D4-955D82B6DCC9}" destId="{F75160F4-317A-4CCD-8D63-4445BCCAAB94}" srcOrd="0" destOrd="0" presId="urn:microsoft.com/office/officeart/2005/8/layout/hierarchy1"/>
    <dgm:cxn modelId="{7653257E-066C-420F-B5A9-E27B8817291D}" type="presOf" srcId="{F57298D0-9627-4A16-9B3A-E1E6C13A5A6F}" destId="{1EEFF192-E70D-479B-A531-10FA9654F114}" srcOrd="0" destOrd="0" presId="urn:microsoft.com/office/officeart/2005/8/layout/hierarchy1"/>
    <dgm:cxn modelId="{C19C3088-9BD7-44DB-90B8-08316A0CB38A}" type="presOf" srcId="{2BB3FA4F-11B1-4AF7-A349-EF6633C8DF24}" destId="{A91E50AC-3B32-4C87-B177-C3749D3E6A5F}" srcOrd="0" destOrd="0" presId="urn:microsoft.com/office/officeart/2005/8/layout/hierarchy1"/>
    <dgm:cxn modelId="{C0C1738B-7978-44A2-980E-CA5F79173C2D}" type="presOf" srcId="{416934E1-D88E-4958-BB43-6BBCDB919739}" destId="{6EA81BE2-DDA3-44A9-82F7-DACA157DDB0D}" srcOrd="0" destOrd="0" presId="urn:microsoft.com/office/officeart/2005/8/layout/hierarchy1"/>
    <dgm:cxn modelId="{F8D7A79A-6DAC-4479-9621-F28189622FC4}" type="presOf" srcId="{D3D1700C-C807-4C01-81C1-10E8CD3CE70F}" destId="{94837F94-0201-47F6-91D0-57FFCAF582CC}" srcOrd="0" destOrd="0" presId="urn:microsoft.com/office/officeart/2005/8/layout/hierarchy1"/>
    <dgm:cxn modelId="{55D7A89B-E921-4BCD-AF76-91DEE56800E8}" type="presOf" srcId="{747032AF-B43F-40C2-B571-9BE05FF5C769}" destId="{4059EBAF-35BA-4071-9CF2-986A4BB45545}" srcOrd="0" destOrd="0" presId="urn:microsoft.com/office/officeart/2005/8/layout/hierarchy1"/>
    <dgm:cxn modelId="{2B62D29E-BF83-47EE-A7B1-2888D60A2868}" type="presOf" srcId="{EE2228B7-5BFA-4E58-9DBA-B97AC393FB2C}" destId="{F6990E37-53A3-476F-9290-D303407E61A2}" srcOrd="0" destOrd="0" presId="urn:microsoft.com/office/officeart/2005/8/layout/hierarchy1"/>
    <dgm:cxn modelId="{56F580BE-C64F-42C4-B9E4-3183FC91F256}" srcId="{D3D1700C-C807-4C01-81C1-10E8CD3CE70F}" destId="{747032AF-B43F-40C2-B571-9BE05FF5C769}" srcOrd="0" destOrd="0" parTransId="{7D06C4A5-7BF2-43C1-833D-92B3631C6E37}" sibTransId="{07A6B59E-A79B-45A4-A21F-C92A5481B488}"/>
    <dgm:cxn modelId="{CBFDFDC2-62BF-4663-8915-5B05C573520F}" type="presOf" srcId="{7D06C4A5-7BF2-43C1-833D-92B3631C6E37}" destId="{FCB4F790-7A14-4292-BA3A-07BC87FC3456}" srcOrd="0" destOrd="0" presId="urn:microsoft.com/office/officeart/2005/8/layout/hierarchy1"/>
    <dgm:cxn modelId="{4FA34BCA-3AF0-441C-B5CA-F8DE1C5215EC}" type="presOf" srcId="{5CCCD843-E705-45BB-8D6D-75200FAE937E}" destId="{47349F56-FDF8-40AF-A2B7-FCFA9C3B297B}" srcOrd="0" destOrd="0" presId="urn:microsoft.com/office/officeart/2005/8/layout/hierarchy1"/>
    <dgm:cxn modelId="{1E85CEF5-84D6-4670-AAC7-35832118CA99}" srcId="{5CCCD843-E705-45BB-8D6D-75200FAE937E}" destId="{2BB3FA4F-11B1-4AF7-A349-EF6633C8DF24}" srcOrd="1" destOrd="0" parTransId="{EE2228B7-5BFA-4E58-9DBA-B97AC393FB2C}" sibTransId="{479C9449-FE89-4DAC-839A-3B76DF3FBEA2}"/>
    <dgm:cxn modelId="{538C87A9-B315-420B-B5B0-386CCE72ABF1}" type="presParOf" srcId="{F75160F4-317A-4CCD-8D63-4445BCCAAB94}" destId="{3B1B6653-1847-4846-B0C7-A02F6CC3823D}" srcOrd="0" destOrd="0" presId="urn:microsoft.com/office/officeart/2005/8/layout/hierarchy1"/>
    <dgm:cxn modelId="{03E981BE-21C9-4299-A982-4BA033FE6D2F}" type="presParOf" srcId="{3B1B6653-1847-4846-B0C7-A02F6CC3823D}" destId="{5036BA07-1EC0-4428-BA15-A0E8E3403504}" srcOrd="0" destOrd="0" presId="urn:microsoft.com/office/officeart/2005/8/layout/hierarchy1"/>
    <dgm:cxn modelId="{89DBA1C6-5D49-478A-95CE-63DC80B717CD}" type="presParOf" srcId="{5036BA07-1EC0-4428-BA15-A0E8E3403504}" destId="{CC9DA3EF-BF7F-44F4-B350-B368792B435F}" srcOrd="0" destOrd="0" presId="urn:microsoft.com/office/officeart/2005/8/layout/hierarchy1"/>
    <dgm:cxn modelId="{FB8FFB4F-57DF-4264-A611-F50EC540A35C}" type="presParOf" srcId="{5036BA07-1EC0-4428-BA15-A0E8E3403504}" destId="{47349F56-FDF8-40AF-A2B7-FCFA9C3B297B}" srcOrd="1" destOrd="0" presId="urn:microsoft.com/office/officeart/2005/8/layout/hierarchy1"/>
    <dgm:cxn modelId="{EC96E4FA-CCD9-4DB7-A215-2BD3577ACAB3}" type="presParOf" srcId="{3B1B6653-1847-4846-B0C7-A02F6CC3823D}" destId="{F027E8CB-3197-41B4-AC75-64161F66373E}" srcOrd="1" destOrd="0" presId="urn:microsoft.com/office/officeart/2005/8/layout/hierarchy1"/>
    <dgm:cxn modelId="{21EF022A-C7A3-442A-A0B0-4E015C7197B1}" type="presParOf" srcId="{F027E8CB-3197-41B4-AC75-64161F66373E}" destId="{4465F2FF-EF4E-4584-B8F1-65319B4FD4C8}" srcOrd="0" destOrd="0" presId="urn:microsoft.com/office/officeart/2005/8/layout/hierarchy1"/>
    <dgm:cxn modelId="{64CF7895-8897-46B2-BDB9-10F17D90878B}" type="presParOf" srcId="{F027E8CB-3197-41B4-AC75-64161F66373E}" destId="{EC99FB5E-5321-4666-8729-A4B0944FC84F}" srcOrd="1" destOrd="0" presId="urn:microsoft.com/office/officeart/2005/8/layout/hierarchy1"/>
    <dgm:cxn modelId="{0A136A26-9DE5-4446-B6E3-64E1EA7452A8}" type="presParOf" srcId="{EC99FB5E-5321-4666-8729-A4B0944FC84F}" destId="{6BA80A34-FFE7-4133-AF30-C62777BA18BA}" srcOrd="0" destOrd="0" presId="urn:microsoft.com/office/officeart/2005/8/layout/hierarchy1"/>
    <dgm:cxn modelId="{2E06A9DD-E427-4C41-894C-6ED388EEEB4A}" type="presParOf" srcId="{6BA80A34-FFE7-4133-AF30-C62777BA18BA}" destId="{9FD51684-8EFC-404B-9CE1-2BE66789389A}" srcOrd="0" destOrd="0" presId="urn:microsoft.com/office/officeart/2005/8/layout/hierarchy1"/>
    <dgm:cxn modelId="{90DD7A75-1A04-4D0B-BE3B-8E92C17C61C6}" type="presParOf" srcId="{6BA80A34-FFE7-4133-AF30-C62777BA18BA}" destId="{94837F94-0201-47F6-91D0-57FFCAF582CC}" srcOrd="1" destOrd="0" presId="urn:microsoft.com/office/officeart/2005/8/layout/hierarchy1"/>
    <dgm:cxn modelId="{5DE6D560-9100-4584-9F38-46F2F1C4CDF2}" type="presParOf" srcId="{EC99FB5E-5321-4666-8729-A4B0944FC84F}" destId="{D75AC4D2-07FF-4A4B-B4C5-D75077F7F4DA}" srcOrd="1" destOrd="0" presId="urn:microsoft.com/office/officeart/2005/8/layout/hierarchy1"/>
    <dgm:cxn modelId="{F5DA5E9A-EADB-49D1-A6C2-3FE63F4A9BA3}" type="presParOf" srcId="{D75AC4D2-07FF-4A4B-B4C5-D75077F7F4DA}" destId="{FCB4F790-7A14-4292-BA3A-07BC87FC3456}" srcOrd="0" destOrd="0" presId="urn:microsoft.com/office/officeart/2005/8/layout/hierarchy1"/>
    <dgm:cxn modelId="{817B200D-0554-45E2-8C80-B52B14A3B0E2}" type="presParOf" srcId="{D75AC4D2-07FF-4A4B-B4C5-D75077F7F4DA}" destId="{EEEF0C0E-CDEB-4F67-BA71-7ACB7890FFC0}" srcOrd="1" destOrd="0" presId="urn:microsoft.com/office/officeart/2005/8/layout/hierarchy1"/>
    <dgm:cxn modelId="{B9F5A002-DFB7-4A5F-98E8-4B56B023CE02}" type="presParOf" srcId="{EEEF0C0E-CDEB-4F67-BA71-7ACB7890FFC0}" destId="{999E35B7-45CD-46D3-A955-8DA9C705F1BA}" srcOrd="0" destOrd="0" presId="urn:microsoft.com/office/officeart/2005/8/layout/hierarchy1"/>
    <dgm:cxn modelId="{948080C9-9BA9-4FF3-BC7E-690F8144D7F0}" type="presParOf" srcId="{999E35B7-45CD-46D3-A955-8DA9C705F1BA}" destId="{3929760D-02FD-42A5-9326-7EE23A47AD62}" srcOrd="0" destOrd="0" presId="urn:microsoft.com/office/officeart/2005/8/layout/hierarchy1"/>
    <dgm:cxn modelId="{C68E669E-BEDC-4A45-9773-613234C16305}" type="presParOf" srcId="{999E35B7-45CD-46D3-A955-8DA9C705F1BA}" destId="{4059EBAF-35BA-4071-9CF2-986A4BB45545}" srcOrd="1" destOrd="0" presId="urn:microsoft.com/office/officeart/2005/8/layout/hierarchy1"/>
    <dgm:cxn modelId="{558902B6-ED10-4867-9C71-CD5FE7172644}" type="presParOf" srcId="{EEEF0C0E-CDEB-4F67-BA71-7ACB7890FFC0}" destId="{24F4EA52-3B10-4C1A-86EB-F2380088C384}" srcOrd="1" destOrd="0" presId="urn:microsoft.com/office/officeart/2005/8/layout/hierarchy1"/>
    <dgm:cxn modelId="{9A2E79A2-A91E-43C1-AECB-A5165160D22F}" type="presParOf" srcId="{F027E8CB-3197-41B4-AC75-64161F66373E}" destId="{F6990E37-53A3-476F-9290-D303407E61A2}" srcOrd="2" destOrd="0" presId="urn:microsoft.com/office/officeart/2005/8/layout/hierarchy1"/>
    <dgm:cxn modelId="{86C38105-8885-43B2-AEC5-321AF74FEE11}" type="presParOf" srcId="{F027E8CB-3197-41B4-AC75-64161F66373E}" destId="{16FDFB13-309D-41A6-8422-8724180F1B5A}" srcOrd="3" destOrd="0" presId="urn:microsoft.com/office/officeart/2005/8/layout/hierarchy1"/>
    <dgm:cxn modelId="{C6CA96E0-BB47-4524-917E-E6D8844E0138}" type="presParOf" srcId="{16FDFB13-309D-41A6-8422-8724180F1B5A}" destId="{7BB63B1D-98EC-4DD8-AC34-AE212744EDDA}" srcOrd="0" destOrd="0" presId="urn:microsoft.com/office/officeart/2005/8/layout/hierarchy1"/>
    <dgm:cxn modelId="{FE2524C2-070E-43CD-8E76-9B54ABFA2B09}" type="presParOf" srcId="{7BB63B1D-98EC-4DD8-AC34-AE212744EDDA}" destId="{93C207E3-D47C-400A-90C2-F0FC92AE3950}" srcOrd="0" destOrd="0" presId="urn:microsoft.com/office/officeart/2005/8/layout/hierarchy1"/>
    <dgm:cxn modelId="{62F97837-EAB5-4884-88D7-2BB815C4B537}" type="presParOf" srcId="{7BB63B1D-98EC-4DD8-AC34-AE212744EDDA}" destId="{A91E50AC-3B32-4C87-B177-C3749D3E6A5F}" srcOrd="1" destOrd="0" presId="urn:microsoft.com/office/officeart/2005/8/layout/hierarchy1"/>
    <dgm:cxn modelId="{53272921-E1BE-41D8-A4E2-4888FEFC5841}" type="presParOf" srcId="{16FDFB13-309D-41A6-8422-8724180F1B5A}" destId="{4099EA97-33BF-4B08-9E43-27B0D10AB058}" srcOrd="1" destOrd="0" presId="urn:microsoft.com/office/officeart/2005/8/layout/hierarchy1"/>
    <dgm:cxn modelId="{377B8384-A41C-4ED0-9D2E-E49546F1D519}" type="presParOf" srcId="{4099EA97-33BF-4B08-9E43-27B0D10AB058}" destId="{6EA81BE2-DDA3-44A9-82F7-DACA157DDB0D}" srcOrd="0" destOrd="0" presId="urn:microsoft.com/office/officeart/2005/8/layout/hierarchy1"/>
    <dgm:cxn modelId="{0923E8C6-FEE0-4528-BF84-2D3DCDADFAB6}" type="presParOf" srcId="{4099EA97-33BF-4B08-9E43-27B0D10AB058}" destId="{545EC14C-6D01-4A7B-8E34-EE3887CC8FF4}" srcOrd="1" destOrd="0" presId="urn:microsoft.com/office/officeart/2005/8/layout/hierarchy1"/>
    <dgm:cxn modelId="{8EFE8039-4F4C-42DD-8A32-927308E7BC29}" type="presParOf" srcId="{545EC14C-6D01-4A7B-8E34-EE3887CC8FF4}" destId="{8D8ED857-C995-4F43-AC3D-F42492180395}" srcOrd="0" destOrd="0" presId="urn:microsoft.com/office/officeart/2005/8/layout/hierarchy1"/>
    <dgm:cxn modelId="{2CA59BB4-9A2D-482F-B0B6-D6AD035BAB97}" type="presParOf" srcId="{8D8ED857-C995-4F43-AC3D-F42492180395}" destId="{CE674C5D-569A-4F1C-9D51-265B88E9F5BE}" srcOrd="0" destOrd="0" presId="urn:microsoft.com/office/officeart/2005/8/layout/hierarchy1"/>
    <dgm:cxn modelId="{F8043421-C65D-4659-873B-BB6A69CFB6D5}" type="presParOf" srcId="{8D8ED857-C995-4F43-AC3D-F42492180395}" destId="{1EEFF192-E70D-479B-A531-10FA9654F114}" srcOrd="1" destOrd="0" presId="urn:microsoft.com/office/officeart/2005/8/layout/hierarchy1"/>
    <dgm:cxn modelId="{DE848F71-5016-46B9-802A-B5197F110DC0}" type="presParOf" srcId="{545EC14C-6D01-4A7B-8E34-EE3887CC8FF4}" destId="{A240D230-6F82-4692-B837-C8B99300983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AC92E-B285-40A8-9BDC-761B7C145123}">
      <dsp:nvSpPr>
        <dsp:cNvPr id="0" name=""/>
        <dsp:cNvSpPr/>
      </dsp:nvSpPr>
      <dsp:spPr>
        <a:xfrm>
          <a:off x="288040" y="0"/>
          <a:ext cx="7385068" cy="645333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endParaRPr lang="cs-CZ" sz="3400" b="1" kern="1200" dirty="0"/>
        </a:p>
      </dsp:txBody>
      <dsp:txXfrm>
        <a:off x="2690033" y="322666"/>
        <a:ext cx="2581081" cy="968000"/>
      </dsp:txXfrm>
    </dsp:sp>
    <dsp:sp modelId="{A89116C5-D20F-4D2A-AE26-6A232C25C5E3}">
      <dsp:nvSpPr>
        <dsp:cNvPr id="0" name=""/>
        <dsp:cNvSpPr/>
      </dsp:nvSpPr>
      <dsp:spPr>
        <a:xfrm>
          <a:off x="288015" y="1728187"/>
          <a:ext cx="7417351" cy="46002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cs-CZ" sz="4800" kern="1200" dirty="0" err="1"/>
            <a:t>Philosophy</a:t>
          </a:r>
          <a:endParaRPr lang="cs-CZ" sz="4800" kern="1200" dirty="0"/>
        </a:p>
      </dsp:txBody>
      <dsp:txXfrm>
        <a:off x="2268448" y="2015701"/>
        <a:ext cx="3456485" cy="862542"/>
      </dsp:txXfrm>
    </dsp:sp>
    <dsp:sp modelId="{B42E536D-F1F5-4AFC-A72E-AA3E1E93AB15}">
      <dsp:nvSpPr>
        <dsp:cNvPr id="0" name=""/>
        <dsp:cNvSpPr/>
      </dsp:nvSpPr>
      <dsp:spPr>
        <a:xfrm>
          <a:off x="2376275" y="3226668"/>
          <a:ext cx="3226668" cy="322666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cs-CZ" sz="4400" kern="1200" dirty="0" err="1"/>
            <a:t>Ethics</a:t>
          </a:r>
          <a:endParaRPr lang="cs-CZ" sz="4400" kern="1200" dirty="0"/>
        </a:p>
      </dsp:txBody>
      <dsp:txXfrm>
        <a:off x="2848809" y="4033335"/>
        <a:ext cx="2281598" cy="1613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81BE2-DDA3-44A9-82F7-DACA157DDB0D}">
      <dsp:nvSpPr>
        <dsp:cNvPr id="0" name=""/>
        <dsp:cNvSpPr/>
      </dsp:nvSpPr>
      <dsp:spPr>
        <a:xfrm>
          <a:off x="6206252" y="2162476"/>
          <a:ext cx="164566" cy="446706"/>
        </a:xfrm>
        <a:custGeom>
          <a:avLst/>
          <a:gdLst/>
          <a:ahLst/>
          <a:cxnLst/>
          <a:rect l="0" t="0" r="0" b="0"/>
          <a:pathLst>
            <a:path>
              <a:moveTo>
                <a:pt x="0" y="0"/>
              </a:moveTo>
              <a:lnTo>
                <a:pt x="0" y="335141"/>
              </a:lnTo>
              <a:lnTo>
                <a:pt x="164566" y="335141"/>
              </a:lnTo>
              <a:lnTo>
                <a:pt x="164566" y="4467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990E37-53A3-476F-9290-D303407E61A2}">
      <dsp:nvSpPr>
        <dsp:cNvPr id="0" name=""/>
        <dsp:cNvSpPr/>
      </dsp:nvSpPr>
      <dsp:spPr>
        <a:xfrm>
          <a:off x="4203833" y="1047493"/>
          <a:ext cx="2002418" cy="350251"/>
        </a:xfrm>
        <a:custGeom>
          <a:avLst/>
          <a:gdLst/>
          <a:ahLst/>
          <a:cxnLst/>
          <a:rect l="0" t="0" r="0" b="0"/>
          <a:pathLst>
            <a:path>
              <a:moveTo>
                <a:pt x="0" y="0"/>
              </a:moveTo>
              <a:lnTo>
                <a:pt x="0" y="238686"/>
              </a:lnTo>
              <a:lnTo>
                <a:pt x="2002418" y="238686"/>
              </a:lnTo>
              <a:lnTo>
                <a:pt x="2002418" y="3502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B4F790-7A14-4292-BA3A-07BC87FC3456}">
      <dsp:nvSpPr>
        <dsp:cNvPr id="0" name=""/>
        <dsp:cNvSpPr/>
      </dsp:nvSpPr>
      <dsp:spPr>
        <a:xfrm>
          <a:off x="2143392" y="2162476"/>
          <a:ext cx="91440" cy="350251"/>
        </a:xfrm>
        <a:custGeom>
          <a:avLst/>
          <a:gdLst/>
          <a:ahLst/>
          <a:cxnLst/>
          <a:rect l="0" t="0" r="0" b="0"/>
          <a:pathLst>
            <a:path>
              <a:moveTo>
                <a:pt x="45720" y="0"/>
              </a:moveTo>
              <a:lnTo>
                <a:pt x="45720" y="3502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65F2FF-EF4E-4584-B8F1-65319B4FD4C8}">
      <dsp:nvSpPr>
        <dsp:cNvPr id="0" name=""/>
        <dsp:cNvSpPr/>
      </dsp:nvSpPr>
      <dsp:spPr>
        <a:xfrm>
          <a:off x="2189112" y="1047493"/>
          <a:ext cx="2014720" cy="350251"/>
        </a:xfrm>
        <a:custGeom>
          <a:avLst/>
          <a:gdLst/>
          <a:ahLst/>
          <a:cxnLst/>
          <a:rect l="0" t="0" r="0" b="0"/>
          <a:pathLst>
            <a:path>
              <a:moveTo>
                <a:pt x="2014720" y="0"/>
              </a:moveTo>
              <a:lnTo>
                <a:pt x="2014720" y="238686"/>
              </a:lnTo>
              <a:lnTo>
                <a:pt x="0" y="238686"/>
              </a:lnTo>
              <a:lnTo>
                <a:pt x="0" y="3502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9DA3EF-BF7F-44F4-B350-B368792B435F}">
      <dsp:nvSpPr>
        <dsp:cNvPr id="0" name=""/>
        <dsp:cNvSpPr/>
      </dsp:nvSpPr>
      <dsp:spPr>
        <a:xfrm>
          <a:off x="2750366" y="3534"/>
          <a:ext cx="2906932" cy="10439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349F56-FDF8-40AF-A2B7-FCFA9C3B297B}">
      <dsp:nvSpPr>
        <dsp:cNvPr id="0" name=""/>
        <dsp:cNvSpPr/>
      </dsp:nvSpPr>
      <dsp:spPr>
        <a:xfrm>
          <a:off x="2884178" y="130655"/>
          <a:ext cx="2906932" cy="1043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cs-CZ" sz="4000" b="1" kern="1200" dirty="0" err="1"/>
            <a:t>Philosophy</a:t>
          </a:r>
          <a:endParaRPr lang="cs-CZ" sz="4000" b="1" kern="1200" dirty="0"/>
        </a:p>
      </dsp:txBody>
      <dsp:txXfrm>
        <a:off x="2914754" y="161231"/>
        <a:ext cx="2845780" cy="982806"/>
      </dsp:txXfrm>
    </dsp:sp>
    <dsp:sp modelId="{9FD51684-8EFC-404B-9CE1-2BE66789389A}">
      <dsp:nvSpPr>
        <dsp:cNvPr id="0" name=""/>
        <dsp:cNvSpPr/>
      </dsp:nvSpPr>
      <dsp:spPr>
        <a:xfrm>
          <a:off x="889248" y="1397744"/>
          <a:ext cx="2599727" cy="7647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837F94-0201-47F6-91D0-57FFCAF582CC}">
      <dsp:nvSpPr>
        <dsp:cNvPr id="0" name=""/>
        <dsp:cNvSpPr/>
      </dsp:nvSpPr>
      <dsp:spPr>
        <a:xfrm>
          <a:off x="1023060" y="1524865"/>
          <a:ext cx="2599727" cy="764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err="1"/>
            <a:t>Theoretical</a:t>
          </a:r>
          <a:r>
            <a:rPr lang="cs-CZ" sz="2800" kern="1200" dirty="0"/>
            <a:t> </a:t>
          </a:r>
          <a:r>
            <a:rPr lang="cs-CZ" sz="2800" kern="1200" dirty="0" err="1"/>
            <a:t>philosophy</a:t>
          </a:r>
          <a:endParaRPr lang="cs-CZ" sz="2800" kern="1200" dirty="0"/>
        </a:p>
      </dsp:txBody>
      <dsp:txXfrm>
        <a:off x="1045458" y="1547263"/>
        <a:ext cx="2554931" cy="719935"/>
      </dsp:txXfrm>
    </dsp:sp>
    <dsp:sp modelId="{3929760D-02FD-42A5-9326-7EE23A47AD62}">
      <dsp:nvSpPr>
        <dsp:cNvPr id="0" name=""/>
        <dsp:cNvSpPr/>
      </dsp:nvSpPr>
      <dsp:spPr>
        <a:xfrm>
          <a:off x="164566" y="2512727"/>
          <a:ext cx="4049093" cy="3549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9EBAF-35BA-4071-9CF2-986A4BB45545}">
      <dsp:nvSpPr>
        <dsp:cNvPr id="0" name=""/>
        <dsp:cNvSpPr/>
      </dsp:nvSpPr>
      <dsp:spPr>
        <a:xfrm>
          <a:off x="298377" y="2639848"/>
          <a:ext cx="4049093" cy="35493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cs-CZ" sz="2400" kern="1200" dirty="0" err="1"/>
            <a:t>Aristotle</a:t>
          </a:r>
          <a:r>
            <a:rPr lang="cs-CZ" sz="2400" kern="1200" dirty="0"/>
            <a:t>: </a:t>
          </a:r>
          <a:r>
            <a:rPr lang="cs-CZ" sz="2400" kern="1200" dirty="0" err="1"/>
            <a:t>Maths</a:t>
          </a:r>
          <a:r>
            <a:rPr lang="cs-CZ" sz="2400" kern="1200" dirty="0"/>
            <a:t>, </a:t>
          </a:r>
          <a:r>
            <a:rPr lang="cs-CZ" sz="2400" kern="1200" dirty="0" err="1"/>
            <a:t>Physics</a:t>
          </a:r>
          <a:r>
            <a:rPr lang="cs-CZ" sz="2400" kern="1200" dirty="0"/>
            <a:t>, </a:t>
          </a:r>
          <a:r>
            <a:rPr lang="cs-CZ" sz="2400" kern="1200" dirty="0" err="1"/>
            <a:t>Theology</a:t>
          </a:r>
          <a:r>
            <a:rPr lang="cs-CZ" sz="2400" kern="1200" dirty="0"/>
            <a:t> (</a:t>
          </a:r>
          <a:r>
            <a:rPr lang="cs-CZ" sz="2400" kern="1200" dirty="0" err="1"/>
            <a:t>Metaph</a:t>
          </a:r>
          <a:r>
            <a:rPr lang="cs-CZ" sz="2400" kern="1200" dirty="0"/>
            <a:t>. 1026a)</a:t>
          </a:r>
        </a:p>
        <a:p>
          <a:pPr marL="0" marR="0" lvl="0" indent="0" algn="ctr" defTabSz="914400" eaLnBrk="1" fontAlgn="auto" latinLnBrk="0" hangingPunct="1">
            <a:lnSpc>
              <a:spcPct val="100000"/>
            </a:lnSpc>
            <a:spcBef>
              <a:spcPct val="0"/>
            </a:spcBef>
            <a:spcAft>
              <a:spcPts val="0"/>
            </a:spcAft>
            <a:buClrTx/>
            <a:buSzTx/>
            <a:buFontTx/>
            <a:buNone/>
            <a:tabLst/>
            <a:defRPr/>
          </a:pPr>
          <a:r>
            <a:rPr lang="cs-CZ" sz="2400" kern="1200" dirty="0"/>
            <a:t>Ontology</a:t>
          </a:r>
        </a:p>
        <a:p>
          <a:pPr marL="0" marR="0" lvl="0" indent="0" algn="ctr" defTabSz="914400" eaLnBrk="1" fontAlgn="auto" latinLnBrk="0" hangingPunct="1">
            <a:lnSpc>
              <a:spcPct val="100000"/>
            </a:lnSpc>
            <a:spcBef>
              <a:spcPct val="0"/>
            </a:spcBef>
            <a:spcAft>
              <a:spcPts val="0"/>
            </a:spcAft>
            <a:buClrTx/>
            <a:buSzTx/>
            <a:buFontTx/>
            <a:buNone/>
            <a:tabLst/>
            <a:defRPr/>
          </a:pPr>
          <a:r>
            <a:rPr lang="cs-CZ" sz="2400" kern="1200" dirty="0" err="1"/>
            <a:t>Metaphysics</a:t>
          </a:r>
          <a:endParaRPr lang="cs-CZ" sz="2400" kern="1200" dirty="0"/>
        </a:p>
        <a:p>
          <a:pPr lvl="0" algn="ctr" defTabSz="533400">
            <a:lnSpc>
              <a:spcPct val="90000"/>
            </a:lnSpc>
            <a:spcBef>
              <a:spcPct val="0"/>
            </a:spcBef>
            <a:spcAft>
              <a:spcPct val="35000"/>
            </a:spcAft>
            <a:buNone/>
          </a:pPr>
          <a:r>
            <a:rPr lang="cs-CZ" sz="2400" kern="1200" dirty="0"/>
            <a:t>Epistemology – </a:t>
          </a:r>
          <a:r>
            <a:rPr lang="cs-CZ" sz="2400" kern="1200" dirty="0" err="1"/>
            <a:t>Noology</a:t>
          </a:r>
          <a:r>
            <a:rPr lang="cs-CZ" sz="2400" kern="1200" dirty="0"/>
            <a:t> - </a:t>
          </a:r>
          <a:r>
            <a:rPr lang="cs-CZ" sz="2400" kern="1200" dirty="0" err="1"/>
            <a:t>Noethics</a:t>
          </a:r>
          <a:endParaRPr lang="cs-CZ" sz="2400" kern="1200" dirty="0"/>
        </a:p>
        <a:p>
          <a:pPr lvl="0" algn="ctr" defTabSz="533400">
            <a:lnSpc>
              <a:spcPct val="90000"/>
            </a:lnSpc>
            <a:spcBef>
              <a:spcPct val="0"/>
            </a:spcBef>
            <a:spcAft>
              <a:spcPct val="35000"/>
            </a:spcAft>
            <a:buNone/>
          </a:pPr>
          <a:r>
            <a:rPr lang="cs-CZ" sz="2400" kern="1200" dirty="0" err="1"/>
            <a:t>Logic</a:t>
          </a:r>
          <a:r>
            <a:rPr lang="cs-CZ" sz="2400" kern="1200" dirty="0"/>
            <a:t>…</a:t>
          </a:r>
        </a:p>
      </dsp:txBody>
      <dsp:txXfrm>
        <a:off x="402333" y="2743804"/>
        <a:ext cx="3841181" cy="3341392"/>
      </dsp:txXfrm>
    </dsp:sp>
    <dsp:sp modelId="{93C207E3-D47C-400A-90C2-F0FC92AE3950}">
      <dsp:nvSpPr>
        <dsp:cNvPr id="0" name=""/>
        <dsp:cNvSpPr/>
      </dsp:nvSpPr>
      <dsp:spPr>
        <a:xfrm>
          <a:off x="4894086" y="1397744"/>
          <a:ext cx="2624331" cy="7647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1E50AC-3B32-4C87-B177-C3749D3E6A5F}">
      <dsp:nvSpPr>
        <dsp:cNvPr id="0" name=""/>
        <dsp:cNvSpPr/>
      </dsp:nvSpPr>
      <dsp:spPr>
        <a:xfrm>
          <a:off x="5027897" y="1524865"/>
          <a:ext cx="2624331" cy="764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err="1"/>
            <a:t>Practical</a:t>
          </a:r>
          <a:r>
            <a:rPr lang="cs-CZ" sz="2800" kern="1200" dirty="0"/>
            <a:t> </a:t>
          </a:r>
          <a:r>
            <a:rPr lang="cs-CZ" sz="2800" kern="1200" dirty="0" err="1"/>
            <a:t>philosophy</a:t>
          </a:r>
          <a:endParaRPr lang="cs-CZ" sz="2800" kern="1200" dirty="0"/>
        </a:p>
      </dsp:txBody>
      <dsp:txXfrm>
        <a:off x="5050295" y="1547263"/>
        <a:ext cx="2579535" cy="719935"/>
      </dsp:txXfrm>
    </dsp:sp>
    <dsp:sp modelId="{CE674C5D-569A-4F1C-9D51-265B88E9F5BE}">
      <dsp:nvSpPr>
        <dsp:cNvPr id="0" name=""/>
        <dsp:cNvSpPr/>
      </dsp:nvSpPr>
      <dsp:spPr>
        <a:xfrm>
          <a:off x="4645847" y="2609183"/>
          <a:ext cx="3449940" cy="34423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FF192-E70D-479B-A531-10FA9654F114}">
      <dsp:nvSpPr>
        <dsp:cNvPr id="0" name=""/>
        <dsp:cNvSpPr/>
      </dsp:nvSpPr>
      <dsp:spPr>
        <a:xfrm>
          <a:off x="4779659" y="2736304"/>
          <a:ext cx="3449940" cy="34423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cs-CZ" sz="2400" i="0" kern="1200" dirty="0" err="1"/>
            <a:t>Politics</a:t>
          </a:r>
          <a:endParaRPr lang="cs-CZ" sz="2400" i="0" kern="1200" dirty="0"/>
        </a:p>
        <a:p>
          <a:pPr lvl="0" algn="ctr" defTabSz="1244600">
            <a:lnSpc>
              <a:spcPct val="90000"/>
            </a:lnSpc>
            <a:spcBef>
              <a:spcPct val="0"/>
            </a:spcBef>
            <a:spcAft>
              <a:spcPct val="35000"/>
            </a:spcAft>
            <a:buNone/>
          </a:pPr>
          <a:r>
            <a:rPr lang="cs-CZ" sz="2400" b="1" kern="1200" dirty="0" err="1"/>
            <a:t>Ethics</a:t>
          </a:r>
          <a:endParaRPr lang="cs-CZ" sz="2400" b="1" kern="1200" dirty="0"/>
        </a:p>
        <a:p>
          <a:pPr lvl="0" algn="ctr" defTabSz="1244600">
            <a:lnSpc>
              <a:spcPct val="90000"/>
            </a:lnSpc>
            <a:spcBef>
              <a:spcPct val="0"/>
            </a:spcBef>
            <a:spcAft>
              <a:spcPct val="35000"/>
            </a:spcAft>
            <a:buNone/>
          </a:pPr>
          <a:r>
            <a:rPr lang="cs-CZ" sz="2400" kern="1200" dirty="0" err="1"/>
            <a:t>Aesthetics</a:t>
          </a:r>
          <a:endParaRPr lang="cs-CZ" sz="2400" kern="1200" dirty="0"/>
        </a:p>
        <a:p>
          <a:pPr lvl="0" algn="l" defTabSz="1244600">
            <a:lnSpc>
              <a:spcPct val="90000"/>
            </a:lnSpc>
            <a:spcBef>
              <a:spcPct val="0"/>
            </a:spcBef>
            <a:spcAft>
              <a:spcPct val="35000"/>
            </a:spcAft>
            <a:buNone/>
          </a:pPr>
          <a:r>
            <a:rPr lang="cs-CZ" sz="2400" i="1" kern="1200" dirty="0" err="1"/>
            <a:t>Decision</a:t>
          </a:r>
          <a:r>
            <a:rPr lang="cs-CZ" sz="2400" i="1" kern="1200" dirty="0"/>
            <a:t> </a:t>
          </a:r>
          <a:r>
            <a:rPr lang="cs-CZ" sz="2400" i="1" kern="1200" dirty="0" err="1"/>
            <a:t>theory</a:t>
          </a:r>
          <a:endParaRPr lang="cs-CZ" sz="2400" i="1" kern="1200" dirty="0"/>
        </a:p>
        <a:p>
          <a:pPr lvl="0" algn="l" defTabSz="1244600">
            <a:lnSpc>
              <a:spcPct val="90000"/>
            </a:lnSpc>
            <a:spcBef>
              <a:spcPct val="0"/>
            </a:spcBef>
            <a:spcAft>
              <a:spcPct val="35000"/>
            </a:spcAft>
            <a:buNone/>
          </a:pPr>
          <a:r>
            <a:rPr lang="cs-CZ" sz="2400" i="1" kern="1200" dirty="0" err="1"/>
            <a:t>Value</a:t>
          </a:r>
          <a:r>
            <a:rPr lang="cs-CZ" sz="2400" i="1" kern="1200" dirty="0"/>
            <a:t> </a:t>
          </a:r>
          <a:r>
            <a:rPr lang="cs-CZ" sz="2400" i="1" kern="1200" dirty="0" err="1"/>
            <a:t>theory</a:t>
          </a:r>
          <a:endParaRPr lang="cs-CZ" sz="2400" i="1" kern="1200" dirty="0"/>
        </a:p>
        <a:p>
          <a:pPr lvl="0" algn="l" defTabSz="1244600">
            <a:lnSpc>
              <a:spcPct val="90000"/>
            </a:lnSpc>
            <a:spcBef>
              <a:spcPct val="0"/>
            </a:spcBef>
            <a:spcAft>
              <a:spcPct val="35000"/>
            </a:spcAft>
            <a:buNone/>
          </a:pPr>
          <a:r>
            <a:rPr lang="cs-CZ" sz="2400" i="1" kern="1200" dirty="0" err="1"/>
            <a:t>Reflective</a:t>
          </a:r>
          <a:r>
            <a:rPr lang="cs-CZ" sz="2400" i="1" kern="1200" dirty="0"/>
            <a:t> </a:t>
          </a:r>
          <a:r>
            <a:rPr lang="cs-CZ" sz="2400" i="1" kern="1200" dirty="0" err="1"/>
            <a:t>practice</a:t>
          </a:r>
          <a:endParaRPr lang="cs-CZ" sz="2400" i="1" kern="1200" dirty="0"/>
        </a:p>
        <a:p>
          <a:pPr lvl="0" algn="ctr" defTabSz="1244600">
            <a:lnSpc>
              <a:spcPct val="90000"/>
            </a:lnSpc>
            <a:spcBef>
              <a:spcPct val="0"/>
            </a:spcBef>
            <a:spcAft>
              <a:spcPct val="35000"/>
            </a:spcAft>
            <a:buNone/>
          </a:pPr>
          <a:r>
            <a:rPr lang="cs-CZ" sz="1900" kern="1200" dirty="0"/>
            <a:t>…</a:t>
          </a:r>
        </a:p>
      </dsp:txBody>
      <dsp:txXfrm>
        <a:off x="4880481" y="2837126"/>
        <a:ext cx="3248296" cy="324067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0812D45E-9241-477A-9FBA-1FFDD0318B8E}" type="datetimeFigureOut">
              <a:rPr lang="cs-CZ" smtClean="0"/>
              <a:pPr/>
              <a:t>07.03.2023</a:t>
            </a:fld>
            <a:endParaRPr lang="cs-CZ"/>
          </a:p>
        </p:txBody>
      </p:sp>
      <p:sp>
        <p:nvSpPr>
          <p:cNvPr id="4" name="Zástupný symbol pro obrázek snímku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422246CD-943A-416B-9E45-CA331D09CDA3}"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b1fc82e3e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b1fc82e3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a:t>When we speak about ethics, we should know that for Greeks existed two different words: ethos with epsilon with the meaning habit, custom etc. and éthos with éta with the meaning of science </a:t>
            </a:r>
            <a:r>
              <a:rPr lang="en-GB"/>
              <a:t>seek</a:t>
            </a:r>
            <a:r>
              <a:rPr lang="cs-CZ"/>
              <a:t>ing</a:t>
            </a:r>
            <a:r>
              <a:rPr lang="en-GB"/>
              <a:t> to resolve questions of human morality</a:t>
            </a:r>
            <a:r>
              <a:rPr lang="cs-CZ"/>
              <a:t>, distinguishing between </a:t>
            </a:r>
            <a:r>
              <a:rPr lang="en-GB" b="0" i="0">
                <a:solidFill>
                  <a:srgbClr val="202122"/>
                </a:solidFill>
                <a:effectLst/>
                <a:latin typeface="Arial" panose="020B0604020202020204" pitchFamily="34" charset="0"/>
              </a:rPr>
              <a:t>right and </a:t>
            </a:r>
            <a:r>
              <a:rPr lang="cs-CZ" b="0" i="0">
                <a:solidFill>
                  <a:srgbClr val="202122"/>
                </a:solidFill>
                <a:effectLst/>
                <a:latin typeface="Arial" panose="020B0604020202020204" pitchFamily="34" charset="0"/>
              </a:rPr>
              <a:t>wrong, asking for living rightly, it means life with excellence, virtue, in Greek: areté. According to Aristotle, such a life is attained by practice – it means: not only by the theory, but also: by practice.</a:t>
            </a:r>
            <a:endParaRPr/>
          </a:p>
        </p:txBody>
      </p:sp>
    </p:spTree>
    <p:extLst>
      <p:ext uri="{BB962C8B-B14F-4D97-AF65-F5344CB8AC3E}">
        <p14:creationId xmlns:p14="http://schemas.microsoft.com/office/powerpoint/2010/main" val="4125024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cs-CZ" dirty="0"/>
              <a:t>„Septem-</a:t>
            </a:r>
            <a:r>
              <a:rPr lang="cs-CZ" dirty="0" err="1"/>
              <a:t>artes</a:t>
            </a:r>
            <a:r>
              <a:rPr lang="cs-CZ" dirty="0"/>
              <a:t>-</a:t>
            </a:r>
            <a:r>
              <a:rPr lang="cs-CZ" dirty="0" err="1"/>
              <a:t>liberales</a:t>
            </a:r>
            <a:r>
              <a:rPr lang="cs-CZ" dirty="0"/>
              <a:t> </a:t>
            </a:r>
            <a:r>
              <a:rPr lang="cs-CZ" dirty="0" err="1"/>
              <a:t>Herrad</a:t>
            </a:r>
            <a:r>
              <a:rPr lang="cs-CZ" dirty="0"/>
              <a:t>-</a:t>
            </a:r>
            <a:r>
              <a:rPr lang="cs-CZ" dirty="0" err="1"/>
              <a:t>von</a:t>
            </a:r>
            <a:r>
              <a:rPr lang="cs-CZ" dirty="0"/>
              <a:t>-</a:t>
            </a:r>
            <a:r>
              <a:rPr lang="cs-CZ" dirty="0" err="1"/>
              <a:t>Landsberg</a:t>
            </a:r>
            <a:r>
              <a:rPr lang="cs-CZ" dirty="0"/>
              <a:t> </a:t>
            </a:r>
            <a:r>
              <a:rPr lang="cs-CZ" dirty="0" err="1"/>
              <a:t>Hortus</a:t>
            </a:r>
            <a:r>
              <a:rPr lang="cs-CZ" dirty="0"/>
              <a:t>-</a:t>
            </a:r>
            <a:r>
              <a:rPr lang="cs-CZ" dirty="0" err="1"/>
              <a:t>deliciarum</a:t>
            </a:r>
            <a:r>
              <a:rPr lang="cs-CZ" dirty="0"/>
              <a:t> 1180“ od </a:t>
            </a:r>
            <a:r>
              <a:rPr lang="cs-CZ" dirty="0" err="1"/>
              <a:t>Herrad</a:t>
            </a:r>
            <a:r>
              <a:rPr lang="cs-CZ" dirty="0"/>
              <a:t> </a:t>
            </a:r>
            <a:r>
              <a:rPr lang="cs-CZ" dirty="0" err="1"/>
              <a:t>von</a:t>
            </a:r>
            <a:r>
              <a:rPr lang="cs-CZ" dirty="0"/>
              <a:t> </a:t>
            </a:r>
            <a:r>
              <a:rPr lang="cs-CZ" dirty="0" err="1"/>
              <a:t>Landsberg</a:t>
            </a:r>
            <a:r>
              <a:rPr lang="cs-CZ" dirty="0"/>
              <a:t> – </a:t>
            </a:r>
            <a:r>
              <a:rPr lang="cs-CZ" dirty="0" err="1"/>
              <a:t>Hortus</a:t>
            </a:r>
            <a:r>
              <a:rPr lang="cs-CZ" dirty="0"/>
              <a:t> </a:t>
            </a:r>
            <a:r>
              <a:rPr lang="cs-CZ" dirty="0" err="1"/>
              <a:t>Deliciarum</a:t>
            </a:r>
            <a:r>
              <a:rPr lang="cs-CZ" dirty="0"/>
              <a:t>. Licencováno pod Volné dílo via </a:t>
            </a:r>
            <a:r>
              <a:rPr lang="cs-CZ" dirty="0" err="1"/>
              <a:t>Wikimedia</a:t>
            </a:r>
            <a:r>
              <a:rPr lang="cs-CZ" dirty="0"/>
              <a:t> </a:t>
            </a:r>
            <a:r>
              <a:rPr lang="cs-CZ" dirty="0" err="1"/>
              <a:t>Commons</a:t>
            </a:r>
            <a:r>
              <a:rPr lang="cs-CZ" dirty="0"/>
              <a:t> - http://commons.wikimedia.org/wiki/File:Septem-artes-liberales_Herrad-von-Landsberg_Hortus-deliciarum_1180.jpg#mediaviewer/File:Septem-artes-liberales_Herrad-von-Landsberg_Hortus-deliciarum_1180.jpg</a:t>
            </a:r>
          </a:p>
          <a:p>
            <a:endParaRPr lang="cs-CZ" dirty="0"/>
          </a:p>
          <a:p>
            <a:r>
              <a:rPr lang="cs-CZ" dirty="0"/>
              <a:t>https://www2.naz.edu/dept/philosophy/liberal-arts-resources/</a:t>
            </a:r>
          </a:p>
          <a:p>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13</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14</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3</a:t>
            </a:fld>
            <a:endParaRPr lang="cs-CZ"/>
          </a:p>
        </p:txBody>
      </p:sp>
    </p:spTree>
    <p:extLst>
      <p:ext uri="{BB962C8B-B14F-4D97-AF65-F5344CB8AC3E}">
        <p14:creationId xmlns:p14="http://schemas.microsoft.com/office/powerpoint/2010/main" val="277643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synonyms</a:t>
            </a:r>
            <a:r>
              <a:rPr lang="cs-CZ" dirty="0"/>
              <a:t>: </a:t>
            </a:r>
            <a:r>
              <a:rPr lang="en-US" dirty="0"/>
              <a:t>thinking, reasoning, thought, wisdom, knowledge</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Middle English: from Old French </a:t>
            </a:r>
            <a:r>
              <a:rPr lang="en-US" i="1" dirty="0" err="1"/>
              <a:t>philosophie</a:t>
            </a:r>
            <a:r>
              <a:rPr lang="en-US" dirty="0"/>
              <a:t>, via Latin from Greek</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b="0" dirty="0"/>
              <a:t>Statue </a:t>
            </a:r>
            <a:r>
              <a:rPr lang="cs-CZ" b="0" dirty="0" err="1"/>
              <a:t>of</a:t>
            </a:r>
            <a:r>
              <a:rPr lang="cs-CZ" b="0" dirty="0"/>
              <a:t> Liberty (not </a:t>
            </a:r>
            <a:r>
              <a:rPr lang="cs-CZ" b="0" dirty="0" err="1"/>
              <a:t>of</a:t>
            </a:r>
            <a:r>
              <a:rPr lang="cs-CZ" b="0" dirty="0"/>
              <a:t> </a:t>
            </a:r>
            <a:r>
              <a:rPr lang="cs-CZ" b="0" dirty="0" err="1"/>
              <a:t>freedom</a:t>
            </a:r>
            <a:r>
              <a:rPr lang="cs-CZ" b="0" dirty="0"/>
              <a:t>!)</a:t>
            </a:r>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cs-CZ" dirty="0" err="1"/>
              <a:t>Acc</a:t>
            </a:r>
            <a:r>
              <a:rPr lang="cs-CZ" dirty="0"/>
              <a:t>.</a:t>
            </a:r>
            <a:r>
              <a:rPr lang="cs-CZ" baseline="0" dirty="0"/>
              <a:t> to </a:t>
            </a:r>
            <a:r>
              <a:rPr lang="cs-CZ" baseline="0" dirty="0" err="1"/>
              <a:t>Aristotle</a:t>
            </a: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a:t>
            </a:r>
            <a:r>
              <a:rPr lang="en-US" dirty="0"/>
              <a:t>The classic epistemic question was posed by René Descartes: How do I know that I am not now dreaming? </a:t>
            </a:r>
            <a:r>
              <a:rPr lang="cs-CZ" dirty="0"/>
              <a:t>“ </a:t>
            </a:r>
            <a:r>
              <a:rPr lang="cs-CZ" b="0" dirty="0"/>
              <a:t>(</a:t>
            </a:r>
            <a:r>
              <a:rPr lang="cs-CZ" b="0" dirty="0" err="1"/>
              <a:t>Joel</a:t>
            </a:r>
            <a:r>
              <a:rPr lang="cs-CZ" b="0" dirty="0"/>
              <a:t> </a:t>
            </a:r>
            <a:r>
              <a:rPr lang="cs-CZ" b="0" dirty="0" err="1"/>
              <a:t>Marks</a:t>
            </a:r>
            <a:r>
              <a:rPr lang="cs-CZ" b="0" dirty="0"/>
              <a:t>:</a:t>
            </a:r>
            <a:r>
              <a:rPr lang="cs-CZ" b="0" baseline="0" dirty="0"/>
              <a:t> „</a:t>
            </a:r>
            <a:r>
              <a:rPr lang="en-US" b="0" dirty="0"/>
              <a:t>Real Epistemology, or On Being Your Own Scientist</a:t>
            </a:r>
            <a:r>
              <a:rPr lang="cs-CZ" b="0" dirty="0"/>
              <a:t>“</a:t>
            </a:r>
            <a:r>
              <a:rPr lang="cs-CZ" b="0" baseline="0" dirty="0"/>
              <a:t> in: </a:t>
            </a:r>
            <a:r>
              <a:rPr lang="en-US" i="1" dirty="0" err="1"/>
              <a:t>Philos</a:t>
            </a:r>
            <a:r>
              <a:rPr lang="cs-CZ" i="1" dirty="0" err="1"/>
              <a:t>ophy</a:t>
            </a:r>
            <a:r>
              <a:rPr lang="en-US" i="1" dirty="0"/>
              <a:t> Now</a:t>
            </a:r>
            <a:r>
              <a:rPr lang="en-US" dirty="0"/>
              <a:t>  2006</a:t>
            </a:r>
            <a:r>
              <a:rPr lang="cs-CZ" dirty="0"/>
              <a:t> </a:t>
            </a:r>
            <a:r>
              <a:rPr lang="en-US" dirty="0"/>
              <a:t>Feb. 50/1</a:t>
            </a:r>
            <a:r>
              <a:rPr lang="cs-CZ" dirty="0"/>
              <a:t>: https://philosophynow.org/issues/54/Real_Epistemology_or_On_Being_Your_Own_Scientist)</a:t>
            </a:r>
          </a:p>
          <a:p>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5</a:t>
            </a:fld>
            <a:endParaRPr lang="cs-CZ"/>
          </a:p>
        </p:txBody>
      </p:sp>
    </p:spTree>
    <p:extLst>
      <p:ext uri="{BB962C8B-B14F-4D97-AF65-F5344CB8AC3E}">
        <p14:creationId xmlns:p14="http://schemas.microsoft.com/office/powerpoint/2010/main" val="3889245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b1fc82e3e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b1fc82e3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err="1"/>
              <a:t>We</a:t>
            </a:r>
            <a:r>
              <a:rPr lang="cs-CZ" dirty="0"/>
              <a:t> </a:t>
            </a:r>
            <a:r>
              <a:rPr lang="cs-CZ" dirty="0" err="1"/>
              <a:t>can</a:t>
            </a:r>
            <a:r>
              <a:rPr lang="cs-CZ" dirty="0"/>
              <a:t> </a:t>
            </a:r>
            <a:r>
              <a:rPr lang="cs-CZ" dirty="0" err="1"/>
              <a:t>see</a:t>
            </a:r>
            <a:r>
              <a:rPr lang="cs-CZ" dirty="0"/>
              <a:t> on </a:t>
            </a:r>
            <a:r>
              <a:rPr lang="cs-CZ" dirty="0" err="1"/>
              <a:t>the</a:t>
            </a:r>
            <a:r>
              <a:rPr lang="cs-CZ" dirty="0"/>
              <a:t> </a:t>
            </a:r>
            <a:r>
              <a:rPr lang="cs-CZ" dirty="0" err="1"/>
              <a:t>dress</a:t>
            </a:r>
            <a:r>
              <a:rPr lang="cs-CZ" dirty="0"/>
              <a:t> </a:t>
            </a:r>
            <a:r>
              <a:rPr lang="cs-CZ" dirty="0" err="1"/>
              <a:t>of</a:t>
            </a:r>
            <a:r>
              <a:rPr lang="cs-CZ" dirty="0"/>
              <a:t> </a:t>
            </a:r>
            <a:r>
              <a:rPr lang="cs-CZ" dirty="0" err="1"/>
              <a:t>philosophy</a:t>
            </a:r>
            <a:r>
              <a:rPr lang="cs-CZ" dirty="0"/>
              <a:t> a </a:t>
            </a:r>
            <a:r>
              <a:rPr lang="cs-CZ" dirty="0" err="1"/>
              <a:t>ladder</a:t>
            </a:r>
            <a:r>
              <a:rPr lang="cs-CZ" dirty="0"/>
              <a:t>. A </a:t>
            </a:r>
            <a:r>
              <a:rPr lang="cs-CZ" dirty="0" err="1"/>
              <a:t>ladder</a:t>
            </a:r>
            <a:r>
              <a:rPr lang="cs-CZ" dirty="0"/>
              <a:t> </a:t>
            </a:r>
            <a:r>
              <a:rPr lang="cs-CZ" dirty="0" err="1"/>
              <a:t>form</a:t>
            </a:r>
            <a:r>
              <a:rPr lang="cs-CZ" dirty="0"/>
              <a:t> pí – as </a:t>
            </a:r>
            <a:r>
              <a:rPr lang="cs-CZ" dirty="0" err="1"/>
              <a:t>praxis</a:t>
            </a:r>
            <a:r>
              <a:rPr lang="cs-CZ" dirty="0"/>
              <a:t> to théta – as </a:t>
            </a:r>
            <a:r>
              <a:rPr lang="cs-CZ" dirty="0" err="1"/>
              <a:t>theory</a:t>
            </a:r>
            <a:r>
              <a:rPr lang="cs-CZ" dirty="0"/>
              <a:t>. </a:t>
            </a:r>
            <a:r>
              <a:rPr lang="cs-CZ" dirty="0" err="1"/>
              <a:t>Philosophy</a:t>
            </a:r>
            <a:r>
              <a:rPr lang="cs-CZ" dirty="0"/>
              <a:t> </a:t>
            </a:r>
            <a:r>
              <a:rPr lang="cs-CZ" dirty="0" err="1"/>
              <a:t>connects</a:t>
            </a:r>
            <a:r>
              <a:rPr lang="cs-CZ" dirty="0"/>
              <a:t> </a:t>
            </a:r>
            <a:r>
              <a:rPr lang="cs-CZ" dirty="0" err="1"/>
              <a:t>practice</a:t>
            </a:r>
            <a:r>
              <a:rPr lang="cs-CZ" dirty="0"/>
              <a:t> and </a:t>
            </a:r>
            <a:r>
              <a:rPr lang="cs-CZ" dirty="0" err="1"/>
              <a:t>theory</a:t>
            </a:r>
            <a:r>
              <a:rPr lang="cs-CZ" dirty="0"/>
              <a:t> as </a:t>
            </a:r>
            <a:r>
              <a:rPr lang="cs-CZ" dirty="0" err="1"/>
              <a:t>well</a:t>
            </a:r>
            <a:r>
              <a:rPr lang="cs-CZ" dirty="0"/>
              <a:t> as </a:t>
            </a:r>
            <a:r>
              <a:rPr lang="cs-CZ" dirty="0" err="1"/>
              <a:t>logic</a:t>
            </a:r>
            <a:r>
              <a:rPr lang="cs-CZ" dirty="0"/>
              <a:t>, </a:t>
            </a:r>
            <a:r>
              <a:rPr lang="cs-CZ" dirty="0" err="1"/>
              <a:t>physics</a:t>
            </a:r>
            <a:r>
              <a:rPr lang="cs-CZ" dirty="0"/>
              <a:t> and </a:t>
            </a:r>
            <a:r>
              <a:rPr lang="cs-CZ" dirty="0" err="1"/>
              <a:t>ethics</a:t>
            </a:r>
            <a:r>
              <a:rPr lang="cs-CZ" dirty="0"/>
              <a:t>.</a:t>
            </a:r>
            <a:endParaRPr dirty="0"/>
          </a:p>
        </p:txBody>
      </p:sp>
    </p:spTree>
    <p:extLst>
      <p:ext uri="{BB962C8B-B14F-4D97-AF65-F5344CB8AC3E}">
        <p14:creationId xmlns:p14="http://schemas.microsoft.com/office/powerpoint/2010/main" val="4063743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cs-CZ" i="1" dirty="0" err="1"/>
              <a:t>Hephaestus</a:t>
            </a:r>
            <a:r>
              <a:rPr lang="cs-CZ" i="1" baseline="0" dirty="0"/>
              <a:t> </a:t>
            </a:r>
            <a:r>
              <a:rPr lang="cs-CZ" i="0" baseline="0" dirty="0"/>
              <a:t>(</a:t>
            </a:r>
            <a:r>
              <a:rPr lang="cs-CZ" dirty="0" err="1"/>
              <a:t>strength</a:t>
            </a:r>
            <a:r>
              <a:rPr lang="cs-CZ" dirty="0"/>
              <a:t>, </a:t>
            </a:r>
            <a:r>
              <a:rPr lang="cs-CZ" dirty="0" err="1"/>
              <a:t>experience</a:t>
            </a:r>
            <a:r>
              <a:rPr lang="cs-CZ" dirty="0"/>
              <a:t>) </a:t>
            </a:r>
            <a:r>
              <a:rPr lang="en-US" i="1" dirty="0"/>
              <a:t>assisting Zeus in the birth of Athena. </a:t>
            </a:r>
            <a:r>
              <a:rPr lang="en-US" dirty="0"/>
              <a:t>Vase painting, ca. </a:t>
            </a:r>
            <a:r>
              <a:rPr lang="cs-CZ" dirty="0"/>
              <a:t>570</a:t>
            </a:r>
            <a:r>
              <a:rPr lang="en-US" dirty="0"/>
              <a:t> B.C.</a:t>
            </a:r>
            <a:endParaRPr lang="cs-CZ" i="1"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8</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en-US" i="1" dirty="0" err="1"/>
              <a:t>Eileithyia</a:t>
            </a:r>
            <a:r>
              <a:rPr lang="en-US" i="1" dirty="0"/>
              <a:t> </a:t>
            </a:r>
            <a:r>
              <a:rPr lang="cs-CZ" i="1" dirty="0"/>
              <a:t> </a:t>
            </a:r>
            <a:r>
              <a:rPr lang="cs-CZ" i="0" dirty="0"/>
              <a:t>(</a:t>
            </a:r>
            <a:r>
              <a:rPr lang="cs-CZ" dirty="0" err="1"/>
              <a:t>innocence</a:t>
            </a:r>
            <a:r>
              <a:rPr lang="cs-CZ" dirty="0"/>
              <a:t>, </a:t>
            </a:r>
            <a:r>
              <a:rPr lang="cs-CZ" dirty="0" err="1"/>
              <a:t>purity</a:t>
            </a:r>
            <a:r>
              <a:rPr lang="cs-CZ" dirty="0"/>
              <a:t>) </a:t>
            </a:r>
            <a:r>
              <a:rPr lang="en-US" i="1" dirty="0"/>
              <a:t>and Hera </a:t>
            </a:r>
            <a:r>
              <a:rPr lang="cs-CZ" i="1" dirty="0"/>
              <a:t> </a:t>
            </a:r>
            <a:r>
              <a:rPr lang="cs-CZ" dirty="0"/>
              <a:t>(</a:t>
            </a:r>
            <a:r>
              <a:rPr lang="cs-CZ" dirty="0" err="1"/>
              <a:t>beauty</a:t>
            </a:r>
            <a:r>
              <a:rPr lang="cs-CZ" dirty="0"/>
              <a:t>) </a:t>
            </a:r>
            <a:r>
              <a:rPr lang="en-US" i="1" dirty="0"/>
              <a:t>assisting Zeus in the birth of Athena.</a:t>
            </a:r>
            <a:r>
              <a:rPr lang="en-US" dirty="0"/>
              <a:t> Vase painting, ca. 500 B.C. (Louvre CA616; photograph by Maria Daniels)</a:t>
            </a:r>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9</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CE5D942-86AD-4DFE-B2E8-B87A14E5E47A}" type="slidenum">
              <a:rPr lang="cs-CZ"/>
              <a:pPr/>
              <a:t>10</a:t>
            </a:fld>
            <a:endParaRPr lang="cs-CZ"/>
          </a:p>
        </p:txBody>
      </p:sp>
      <p:sp>
        <p:nvSpPr>
          <p:cNvPr id="78851" name="Rectangle 2"/>
          <p:cNvSpPr>
            <a:spLocks noGrp="1" noRot="1" noChangeAspect="1" noChangeArrowheads="1" noTextEdit="1"/>
          </p:cNvSpPr>
          <p:nvPr>
            <p:ph type="sldImg"/>
          </p:nvPr>
        </p:nvSpPr>
        <p:spPr>
          <a:xfrm>
            <a:off x="114300" y="746125"/>
            <a:ext cx="6629400" cy="3729038"/>
          </a:xfrm>
          <a:ln/>
        </p:spPr>
      </p:sp>
      <p:sp>
        <p:nvSpPr>
          <p:cNvPr id="78852" name="Rectangle 3"/>
          <p:cNvSpPr>
            <a:spLocks noGrp="1" noChangeArrowheads="1"/>
          </p:cNvSpPr>
          <p:nvPr>
            <p:ph type="body" idx="1"/>
          </p:nvPr>
        </p:nvSpPr>
        <p:spPr>
          <a:noFill/>
          <a:ln/>
        </p:spPr>
        <p:txBody>
          <a:bodyPr/>
          <a:lstStyle/>
          <a:p>
            <a:pPr eaLnBrk="1" hangingPunct="1"/>
            <a:r>
              <a:rPr lang="cs-CZ" dirty="0" err="1"/>
              <a:t>Athena</a:t>
            </a:r>
            <a:r>
              <a:rPr lang="cs-CZ" dirty="0"/>
              <a:t> / Minerva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b1fc82e3e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b1fc82e3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cs-CZ"/>
              <a:t>The distinction between three parts of philosophy dialectical or logical, physical and ethical – probably dates back to the ancient Academy: </a:t>
            </a:r>
            <a:r>
              <a:rPr lang="en-GB"/>
              <a:t>Xenocrates (Greek: Ξενοκράτης) of Chalcedon, scholarch of the Academy from 339/8 to </a:t>
            </a:r>
            <a:r>
              <a:rPr lang="cs-CZ"/>
              <a:t>his death in </a:t>
            </a:r>
            <a:r>
              <a:rPr lang="en-GB"/>
              <a:t>314/3 BC</a:t>
            </a:r>
            <a:r>
              <a:rPr lang="cs-CZ"/>
              <a:t>,</a:t>
            </a:r>
            <a:r>
              <a:rPr lang="en-GB"/>
              <a:t> is said to have made more explicit the division of philosophy into the three parts of Physics, Dialectic and Ethics.</a:t>
            </a:r>
            <a:r>
              <a:rPr lang="cs-CZ"/>
              <a:t> According to some historiens of philosophy, the tripartition of philosophy in logic, physics and ethics perhaps existed even before Plato, the founder of Academy.</a:t>
            </a:r>
            <a:endParaRPr lang="en-GB"/>
          </a:p>
          <a:p>
            <a:pPr marL="0" lvl="0" indent="0" algn="l" rtl="0">
              <a:spcBef>
                <a:spcPts val="0"/>
              </a:spcBef>
              <a:spcAft>
                <a:spcPts val="0"/>
              </a:spcAft>
              <a:buNone/>
            </a:pPr>
            <a:r>
              <a:rPr lang="cs-CZ"/>
              <a:t>In any case, it plays a considerable role in the Stoics, who had been the first to employ the word „logic“ (to logicon meros) to designate a part of philosophy. Either way, for the Stoics, ethics was the most important part of philosophy. However, it is good to see this three as three faces of one, non-divided philosophy.</a:t>
            </a:r>
            <a:endParaRPr/>
          </a:p>
        </p:txBody>
      </p:sp>
    </p:spTree>
    <p:extLst>
      <p:ext uri="{BB962C8B-B14F-4D97-AF65-F5344CB8AC3E}">
        <p14:creationId xmlns:p14="http://schemas.microsoft.com/office/powerpoint/2010/main" val="1721213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F7E16976-7487-4FFC-BBEC-CA8D16810EBD}" type="datetimeFigureOut">
              <a:rPr lang="cs-CZ" smtClean="0"/>
              <a:pPr/>
              <a:t>07.03.2023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7E16976-7487-4FFC-BBEC-CA8D16810EBD}" type="datetimeFigureOut">
              <a:rPr lang="cs-CZ" smtClean="0"/>
              <a:pPr/>
              <a:t>07.03.2023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7E16976-7487-4FFC-BBEC-CA8D16810EBD}" type="datetimeFigureOut">
              <a:rPr lang="cs-CZ" smtClean="0"/>
              <a:pPr/>
              <a:t>07.03.2023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9082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7E16976-7487-4FFC-BBEC-CA8D16810EBD}" type="datetimeFigureOut">
              <a:rPr lang="cs-CZ" smtClean="0"/>
              <a:pPr/>
              <a:t>07.03.2023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F7E16976-7487-4FFC-BBEC-CA8D16810EBD}" type="datetimeFigureOut">
              <a:rPr lang="cs-CZ" smtClean="0"/>
              <a:pPr/>
              <a:t>07.03.2023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7E16976-7487-4FFC-BBEC-CA8D16810EBD}" type="datetimeFigureOut">
              <a:rPr lang="cs-CZ" smtClean="0"/>
              <a:pPr/>
              <a:t>07.03.2023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7E16976-7487-4FFC-BBEC-CA8D16810EBD}" type="datetimeFigureOut">
              <a:rPr lang="cs-CZ" smtClean="0"/>
              <a:pPr/>
              <a:t>07.03.2023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F7E16976-7487-4FFC-BBEC-CA8D16810EBD}" type="datetimeFigureOut">
              <a:rPr lang="cs-CZ" smtClean="0"/>
              <a:pPr/>
              <a:t>07.03.2023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7E16976-7487-4FFC-BBEC-CA8D16810EBD}" type="datetimeFigureOut">
              <a:rPr lang="cs-CZ" smtClean="0"/>
              <a:pPr/>
              <a:t>07.03.2023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F7E16976-7487-4FFC-BBEC-CA8D16810EBD}" type="datetimeFigureOut">
              <a:rPr lang="cs-CZ" smtClean="0"/>
              <a:pPr/>
              <a:t>07.03.2023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F7E16976-7487-4FFC-BBEC-CA8D16810EBD}" type="datetimeFigureOut">
              <a:rPr lang="cs-CZ" smtClean="0"/>
              <a:pPr/>
              <a:t>07.03.2023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F4F8"/>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16976-7487-4FFC-BBEC-CA8D16810EBD}" type="datetimeFigureOut">
              <a:rPr lang="cs-CZ" smtClean="0"/>
              <a:pPr/>
              <a:t>07.03.2023</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781BC-1637-4C5A-844B-0E34E126F3F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uzana.svobodova@lf3.c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quadriformisratio.wordpress.com/2013/07/01/to-the-tetrapharmacon/" TargetMode="External"/><Relationship Id="rId3" Type="http://schemas.openxmlformats.org/officeDocument/2006/relationships/hyperlink" Target="http://medhum.med.nyu.edu/" TargetMode="External"/><Relationship Id="rId7" Type="http://schemas.openxmlformats.org/officeDocument/2006/relationships/hyperlink" Target="http://en.wikisource.org/wiki/Works_of_Aristotle" TargetMode="External"/><Relationship Id="rId12" Type="http://schemas.openxmlformats.org/officeDocument/2006/relationships/hyperlink" Target="http://www.academia.edu/learn/ZuzanaSvobodov&#22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en.wikisource.org/wiki/1911_Encyclop%C3%A6dia_Britannica/Ethics" TargetMode="External"/><Relationship Id="rId11" Type="http://schemas.openxmlformats.org/officeDocument/2006/relationships/hyperlink" Target="http://data.perseus.org/citations/urn:cts:greekLit:tlg0086.tlg025.perseus-eng1:1.980a" TargetMode="External"/><Relationship Id="rId5" Type="http://schemas.openxmlformats.org/officeDocument/2006/relationships/hyperlink" Target="http://www.nyitcomsga.org/sga-initiatives/humanities-in-medicine/" TargetMode="External"/><Relationship Id="rId10" Type="http://schemas.openxmlformats.org/officeDocument/2006/relationships/hyperlink" Target="http://www.archive.org/download/platos_republic_0902_librivox1/republic_27_plato_64kb.mp3" TargetMode="External"/><Relationship Id="rId4" Type="http://schemas.openxmlformats.org/officeDocument/2006/relationships/hyperlink" Target="http://www.artsci.uc.edu/programs-degrees/minors.html?cid=15CERT2-MEDH" TargetMode="External"/><Relationship Id="rId9" Type="http://schemas.openxmlformats.org/officeDocument/2006/relationships/hyperlink" Target="https://www2.naz.edu/dept/philosophy/liberal-arts-resources/classical-images-galler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data.perseus.org/texts/urn:cts:greekLit:tlg0086.tlg035.perseus-eng1" TargetMode="External"/><Relationship Id="rId2" Type="http://schemas.openxmlformats.org/officeDocument/2006/relationships/hyperlink" Target="https://archive.org/details/p2workstranslat09aris" TargetMode="External"/><Relationship Id="rId1" Type="http://schemas.openxmlformats.org/officeDocument/2006/relationships/slideLayout" Target="../slideLayouts/slideLayout2.xml"/><Relationship Id="rId5" Type="http://schemas.openxmlformats.org/officeDocument/2006/relationships/hyperlink" Target="http://assets.cambridge.org/052185/4385/excerpt/0521854385_excerpt.pdf" TargetMode="External"/><Relationship Id="rId4" Type="http://schemas.openxmlformats.org/officeDocument/2006/relationships/hyperlink" Target="https://archive.org/details/meno_cc_librivo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err="1"/>
              <a:t>Ethics</a:t>
            </a:r>
            <a:r>
              <a:rPr lang="cs-CZ" dirty="0"/>
              <a:t> </a:t>
            </a:r>
            <a:r>
              <a:rPr lang="cs-CZ" dirty="0" err="1"/>
              <a:t>for</a:t>
            </a:r>
            <a:r>
              <a:rPr lang="cs-CZ" dirty="0"/>
              <a:t> </a:t>
            </a:r>
            <a:r>
              <a:rPr lang="cs-CZ" dirty="0" err="1"/>
              <a:t>Social</a:t>
            </a:r>
            <a:r>
              <a:rPr lang="cs-CZ" dirty="0"/>
              <a:t> </a:t>
            </a:r>
            <a:r>
              <a:rPr lang="cs-CZ" dirty="0" err="1"/>
              <a:t>Work</a:t>
            </a:r>
            <a:br>
              <a:rPr lang="cs-CZ" dirty="0"/>
            </a:br>
            <a:r>
              <a:rPr lang="cs-CZ" dirty="0" err="1"/>
              <a:t>Seminar</a:t>
            </a:r>
            <a:r>
              <a:rPr lang="cs-CZ" dirty="0"/>
              <a:t> 1</a:t>
            </a:r>
            <a:endParaRPr lang="en-US" b="1" dirty="0">
              <a:solidFill>
                <a:schemeClr val="tx2"/>
              </a:solidFill>
            </a:endParaRPr>
          </a:p>
        </p:txBody>
      </p:sp>
      <p:sp>
        <p:nvSpPr>
          <p:cNvPr id="3" name="Podnadpis 2"/>
          <p:cNvSpPr>
            <a:spLocks noGrp="1"/>
          </p:cNvSpPr>
          <p:nvPr>
            <p:ph type="subTitle" idx="1"/>
          </p:nvPr>
        </p:nvSpPr>
        <p:spPr/>
        <p:txBody>
          <a:bodyPr/>
          <a:lstStyle/>
          <a:p>
            <a:pPr algn="r"/>
            <a:endParaRPr lang="cs-CZ" dirty="0"/>
          </a:p>
          <a:p>
            <a:pPr algn="r"/>
            <a:endParaRPr lang="cs-CZ" dirty="0"/>
          </a:p>
          <a:p>
            <a:pPr algn="r"/>
            <a:r>
              <a:rPr lang="cs-CZ" dirty="0">
                <a:hlinkClick r:id="rId3"/>
              </a:rPr>
              <a:t>Zuzana Svobodová</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srcRect/>
          <a:stretch>
            <a:fillRect/>
          </a:stretch>
        </p:blipFill>
        <p:spPr bwMode="auto">
          <a:xfrm>
            <a:off x="1524000" y="0"/>
            <a:ext cx="6769100" cy="6769100"/>
          </a:xfrm>
          <a:prstGeom prst="rect">
            <a:avLst/>
          </a:prstGeom>
          <a:noFill/>
          <a:ln w="9525">
            <a:noFill/>
            <a:miter lim="800000"/>
            <a:headEnd/>
            <a:tailEnd/>
          </a:ln>
        </p:spPr>
      </p:pic>
      <p:pic>
        <p:nvPicPr>
          <p:cNvPr id="21507" name="Picture 5"/>
          <p:cNvPicPr>
            <a:picLocks noChangeAspect="1" noChangeArrowheads="1"/>
          </p:cNvPicPr>
          <p:nvPr/>
        </p:nvPicPr>
        <p:blipFill>
          <a:blip r:embed="rId4" cstate="print"/>
          <a:srcRect/>
          <a:stretch>
            <a:fillRect/>
          </a:stretch>
        </p:blipFill>
        <p:spPr bwMode="auto">
          <a:xfrm>
            <a:off x="7339014" y="0"/>
            <a:ext cx="3328987" cy="6858000"/>
          </a:xfrm>
          <a:prstGeom prst="rect">
            <a:avLst/>
          </a:prstGeom>
          <a:noFill/>
          <a:ln w="9525">
            <a:noFill/>
            <a:miter lim="800000"/>
            <a:headEnd/>
            <a:tailEnd/>
          </a:ln>
        </p:spPr>
      </p:pic>
      <p:sp>
        <p:nvSpPr>
          <p:cNvPr id="2" name="TextovéPole 1">
            <a:extLst>
              <a:ext uri="{FF2B5EF4-FFF2-40B4-BE49-F238E27FC236}">
                <a16:creationId xmlns:a16="http://schemas.microsoft.com/office/drawing/2014/main" id="{4B0D41A4-F6BD-43B7-8EC9-C762DF44138A}"/>
              </a:ext>
            </a:extLst>
          </p:cNvPr>
          <p:cNvSpPr txBox="1"/>
          <p:nvPr/>
        </p:nvSpPr>
        <p:spPr>
          <a:xfrm>
            <a:off x="47328" y="116632"/>
            <a:ext cx="1584176" cy="923330"/>
          </a:xfrm>
          <a:prstGeom prst="rect">
            <a:avLst/>
          </a:prstGeom>
          <a:noFill/>
        </p:spPr>
        <p:txBody>
          <a:bodyPr wrap="square" rtlCol="0">
            <a:spAutoFit/>
          </a:bodyPr>
          <a:lstStyle/>
          <a:p>
            <a:r>
              <a:rPr lang="cs-CZ" dirty="0" err="1"/>
              <a:t>Athena</a:t>
            </a:r>
            <a:r>
              <a:rPr lang="cs-CZ" dirty="0"/>
              <a:t> / Minerva</a:t>
            </a:r>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589518" y="396352"/>
            <a:ext cx="1328533" cy="763600"/>
          </a:xfrm>
          <a:prstGeom prst="rect">
            <a:avLst/>
          </a:prstGeom>
        </p:spPr>
        <p:txBody>
          <a:bodyPr spcFirstLastPara="1" vert="horz" wrap="square" lIns="121900" tIns="121900" rIns="121900" bIns="121900" rtlCol="0" anchor="t" anchorCtr="0">
            <a:normAutofit fontScale="90000"/>
          </a:bodyPr>
          <a:lstStyle/>
          <a:p>
            <a:pPr algn="l"/>
            <a:r>
              <a:rPr lang="cs-CZ">
                <a:latin typeface="Calibri"/>
                <a:ea typeface="Calibri"/>
                <a:cs typeface="Calibri"/>
                <a:sym typeface="Calibri"/>
              </a:rPr>
              <a:t> </a:t>
            </a:r>
            <a:endParaRPr>
              <a:latin typeface="Calibri"/>
              <a:ea typeface="Calibri"/>
              <a:cs typeface="Calibri"/>
              <a:sym typeface="Calibri"/>
            </a:endParaRPr>
          </a:p>
        </p:txBody>
      </p:sp>
      <p:sp>
        <p:nvSpPr>
          <p:cNvPr id="61" name="Google Shape;61;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cs-CZ">
                <a:latin typeface="Calibri"/>
                <a:ea typeface="Calibri"/>
                <a:cs typeface="Calibri"/>
                <a:sym typeface="Calibri"/>
              </a:rPr>
              <a:t> </a:t>
            </a:r>
          </a:p>
        </p:txBody>
      </p:sp>
      <p:cxnSp>
        <p:nvCxnSpPr>
          <p:cNvPr id="63" name="Google Shape;63;p14"/>
          <p:cNvCxnSpPr/>
          <p:nvPr/>
        </p:nvCxnSpPr>
        <p:spPr>
          <a:xfrm>
            <a:off x="409167" y="6537467"/>
            <a:ext cx="11373600" cy="0"/>
          </a:xfrm>
          <a:prstGeom prst="straightConnector1">
            <a:avLst/>
          </a:prstGeom>
          <a:noFill/>
          <a:ln w="9525" cap="flat" cmpd="sng">
            <a:solidFill>
              <a:srgbClr val="B7B7B7"/>
            </a:solidFill>
            <a:prstDash val="solid"/>
            <a:round/>
            <a:headEnd type="none" w="med" len="med"/>
            <a:tailEnd type="none" w="med" len="med"/>
          </a:ln>
        </p:spPr>
      </p:cxnSp>
      <p:pic>
        <p:nvPicPr>
          <p:cNvPr id="3" name="Obrázek 2">
            <a:extLst>
              <a:ext uri="{FF2B5EF4-FFF2-40B4-BE49-F238E27FC236}">
                <a16:creationId xmlns:a16="http://schemas.microsoft.com/office/drawing/2014/main" id="{9CC2E6A5-2B9E-4258-8AED-7EF543CE4F38}"/>
              </a:ext>
            </a:extLst>
          </p:cNvPr>
          <p:cNvPicPr>
            <a:picLocks noChangeAspect="1"/>
          </p:cNvPicPr>
          <p:nvPr/>
        </p:nvPicPr>
        <p:blipFill rotWithShape="1">
          <a:blip r:embed="rId3"/>
          <a:srcRect l="51325" t="75512" r="1092"/>
          <a:stretch/>
        </p:blipFill>
        <p:spPr>
          <a:xfrm>
            <a:off x="1786978" y="3417162"/>
            <a:ext cx="4670833" cy="3023265"/>
          </a:xfrm>
          <a:prstGeom prst="rect">
            <a:avLst/>
          </a:prstGeom>
        </p:spPr>
      </p:pic>
      <p:pic>
        <p:nvPicPr>
          <p:cNvPr id="4" name="Obrázek 3">
            <a:extLst>
              <a:ext uri="{FF2B5EF4-FFF2-40B4-BE49-F238E27FC236}">
                <a16:creationId xmlns:a16="http://schemas.microsoft.com/office/drawing/2014/main" id="{A15914DB-5967-4476-8506-821C691516BF}"/>
              </a:ext>
            </a:extLst>
          </p:cNvPr>
          <p:cNvPicPr>
            <a:picLocks noChangeAspect="1"/>
          </p:cNvPicPr>
          <p:nvPr/>
        </p:nvPicPr>
        <p:blipFill rotWithShape="1">
          <a:blip r:embed="rId4"/>
          <a:srcRect l="6602" t="6978" r="3115" b="5618"/>
          <a:stretch/>
        </p:blipFill>
        <p:spPr>
          <a:xfrm>
            <a:off x="6746439" y="16661"/>
            <a:ext cx="4741333" cy="6480128"/>
          </a:xfrm>
          <a:prstGeom prst="rect">
            <a:avLst/>
          </a:prstGeom>
        </p:spPr>
      </p:pic>
      <p:sp>
        <p:nvSpPr>
          <p:cNvPr id="5" name="Ovál 4">
            <a:extLst>
              <a:ext uri="{FF2B5EF4-FFF2-40B4-BE49-F238E27FC236}">
                <a16:creationId xmlns:a16="http://schemas.microsoft.com/office/drawing/2014/main" id="{565B3570-1713-4C43-9EDB-35B7DA688BCB}"/>
              </a:ext>
            </a:extLst>
          </p:cNvPr>
          <p:cNvSpPr/>
          <p:nvPr/>
        </p:nvSpPr>
        <p:spPr>
          <a:xfrm>
            <a:off x="9139677" y="4524872"/>
            <a:ext cx="2782351" cy="2295328"/>
          </a:xfrm>
          <a:prstGeom prst="ellipse">
            <a:avLst/>
          </a:prstGeom>
          <a:solidFill>
            <a:srgbClr val="00D05E">
              <a:alpha val="42000"/>
            </a:srgbClr>
          </a:solidFill>
          <a:ln w="5080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6" name="Obrázek 5">
            <a:extLst>
              <a:ext uri="{FF2B5EF4-FFF2-40B4-BE49-F238E27FC236}">
                <a16:creationId xmlns:a16="http://schemas.microsoft.com/office/drawing/2014/main" id="{29BC5A17-8B89-482B-A6EA-1A24ACD94BBA}"/>
              </a:ext>
            </a:extLst>
          </p:cNvPr>
          <p:cNvPicPr>
            <a:picLocks noChangeAspect="1"/>
          </p:cNvPicPr>
          <p:nvPr/>
        </p:nvPicPr>
        <p:blipFill rotWithShape="1">
          <a:blip r:embed="rId5"/>
          <a:srcRect l="12871" t="10796" r="12463" b="13755"/>
          <a:stretch/>
        </p:blipFill>
        <p:spPr>
          <a:xfrm rot="4007309">
            <a:off x="241071" y="3615267"/>
            <a:ext cx="2767184" cy="1867848"/>
          </a:xfrm>
          <a:prstGeom prst="rect">
            <a:avLst/>
          </a:prstGeom>
        </p:spPr>
      </p:pic>
      <p:sp>
        <p:nvSpPr>
          <p:cNvPr id="7" name="Řečová bublina: oválný bublinový popisek 6">
            <a:extLst>
              <a:ext uri="{FF2B5EF4-FFF2-40B4-BE49-F238E27FC236}">
                <a16:creationId xmlns:a16="http://schemas.microsoft.com/office/drawing/2014/main" id="{4340548D-D2FB-4E2A-AA92-9C73B009BDE6}"/>
              </a:ext>
            </a:extLst>
          </p:cNvPr>
          <p:cNvSpPr/>
          <p:nvPr/>
        </p:nvSpPr>
        <p:spPr>
          <a:xfrm>
            <a:off x="2207348" y="3032078"/>
            <a:ext cx="3238216" cy="2089279"/>
          </a:xfrm>
          <a:prstGeom prst="wedgeEllipseCallout">
            <a:avLst>
              <a:gd name="adj1" fmla="val 40490"/>
              <a:gd name="adj2" fmla="val 51726"/>
            </a:avLst>
          </a:prstGeom>
          <a:solidFill>
            <a:srgbClr val="00D05E"/>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a:t>According to the Stoics: </a:t>
            </a:r>
          </a:p>
          <a:p>
            <a:pPr algn="ctr"/>
            <a:r>
              <a:rPr lang="cs-CZ" sz="2400">
                <a:solidFill>
                  <a:srgbClr val="0000FF"/>
                </a:solidFill>
              </a:rPr>
              <a:t>logic</a:t>
            </a:r>
          </a:p>
          <a:p>
            <a:pPr algn="ctr"/>
            <a:r>
              <a:rPr lang="cs-CZ" sz="2400">
                <a:solidFill>
                  <a:srgbClr val="FF0000"/>
                </a:solidFill>
              </a:rPr>
              <a:t>physics</a:t>
            </a:r>
          </a:p>
          <a:p>
            <a:pPr algn="ctr"/>
            <a:r>
              <a:rPr lang="cs-CZ" sz="2400"/>
              <a:t>ethics</a:t>
            </a:r>
            <a:endParaRPr lang="en-GB" sz="2400"/>
          </a:p>
        </p:txBody>
      </p:sp>
      <p:cxnSp>
        <p:nvCxnSpPr>
          <p:cNvPr id="9" name="Přímá spojnice se šipkou 8">
            <a:extLst>
              <a:ext uri="{FF2B5EF4-FFF2-40B4-BE49-F238E27FC236}">
                <a16:creationId xmlns:a16="http://schemas.microsoft.com/office/drawing/2014/main" id="{F61C1A77-E2D3-4D0F-8DA7-46397B805EC6}"/>
              </a:ext>
            </a:extLst>
          </p:cNvPr>
          <p:cNvCxnSpPr/>
          <p:nvPr/>
        </p:nvCxnSpPr>
        <p:spPr>
          <a:xfrm flipH="1" flipV="1">
            <a:off x="1710427" y="4012860"/>
            <a:ext cx="1824000" cy="638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1CA1FCA6-0A9D-4097-B4E6-8F8EF274A2DF}"/>
              </a:ext>
            </a:extLst>
          </p:cNvPr>
          <p:cNvCxnSpPr>
            <a:cxnSpLocks/>
          </p:cNvCxnSpPr>
          <p:nvPr/>
        </p:nvCxnSpPr>
        <p:spPr>
          <a:xfrm flipH="1">
            <a:off x="2008502" y="4392604"/>
            <a:ext cx="1361884" cy="2356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A4F4C0FE-1D24-4AAE-AC40-98D8067AD238}"/>
              </a:ext>
            </a:extLst>
          </p:cNvPr>
          <p:cNvCxnSpPr>
            <a:cxnSpLocks/>
          </p:cNvCxnSpPr>
          <p:nvPr/>
        </p:nvCxnSpPr>
        <p:spPr>
          <a:xfrm flipH="1">
            <a:off x="2207348" y="4715625"/>
            <a:ext cx="1299331" cy="5154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ovéPole 7">
            <a:extLst>
              <a:ext uri="{FF2B5EF4-FFF2-40B4-BE49-F238E27FC236}">
                <a16:creationId xmlns:a16="http://schemas.microsoft.com/office/drawing/2014/main" id="{5DAAF72C-44FD-49BA-888B-F279CF7FB8C0}"/>
              </a:ext>
            </a:extLst>
          </p:cNvPr>
          <p:cNvSpPr txBox="1"/>
          <p:nvPr/>
        </p:nvSpPr>
        <p:spPr>
          <a:xfrm>
            <a:off x="2689443" y="429932"/>
            <a:ext cx="4239064" cy="461665"/>
          </a:xfrm>
          <a:prstGeom prst="rect">
            <a:avLst/>
          </a:prstGeom>
          <a:noFill/>
        </p:spPr>
        <p:txBody>
          <a:bodyPr wrap="square" rtlCol="0">
            <a:spAutoFit/>
          </a:bodyPr>
          <a:lstStyle/>
          <a:p>
            <a:r>
              <a:rPr lang="cs-CZ" sz="2400"/>
              <a:t> </a:t>
            </a:r>
            <a:endParaRPr lang="en-GB" sz="2400"/>
          </a:p>
        </p:txBody>
      </p:sp>
      <p:pic>
        <p:nvPicPr>
          <p:cNvPr id="13" name="Obrázek 12">
            <a:extLst>
              <a:ext uri="{FF2B5EF4-FFF2-40B4-BE49-F238E27FC236}">
                <a16:creationId xmlns:a16="http://schemas.microsoft.com/office/drawing/2014/main" id="{3FC3FD83-A3E7-4254-B931-AC50F210E399}"/>
              </a:ext>
            </a:extLst>
          </p:cNvPr>
          <p:cNvPicPr>
            <a:picLocks noChangeAspect="1"/>
          </p:cNvPicPr>
          <p:nvPr/>
        </p:nvPicPr>
        <p:blipFill rotWithShape="1">
          <a:blip r:embed="rId6"/>
          <a:srcRect l="16180" t="15069" r="17804" b="7989"/>
          <a:stretch/>
        </p:blipFill>
        <p:spPr>
          <a:xfrm>
            <a:off x="589517" y="134714"/>
            <a:ext cx="1662828" cy="2727597"/>
          </a:xfrm>
          <a:prstGeom prst="rect">
            <a:avLst/>
          </a:prstGeom>
        </p:spPr>
      </p:pic>
      <p:sp>
        <p:nvSpPr>
          <p:cNvPr id="20" name="Řečová bublina: oválný bublinový popisek 19">
            <a:extLst>
              <a:ext uri="{FF2B5EF4-FFF2-40B4-BE49-F238E27FC236}">
                <a16:creationId xmlns:a16="http://schemas.microsoft.com/office/drawing/2014/main" id="{2D6CF97B-C947-475F-BB36-1C5FF13A8DA3}"/>
              </a:ext>
            </a:extLst>
          </p:cNvPr>
          <p:cNvSpPr/>
          <p:nvPr/>
        </p:nvSpPr>
        <p:spPr>
          <a:xfrm>
            <a:off x="2092931" y="350197"/>
            <a:ext cx="2807280" cy="1920401"/>
          </a:xfrm>
          <a:prstGeom prst="wedgeEllipseCallout">
            <a:avLst>
              <a:gd name="adj1" fmla="val -54795"/>
              <a:gd name="adj2" fmla="val -44100"/>
            </a:avLst>
          </a:prstGeom>
          <a:solidFill>
            <a:srgbClr val="00D05E"/>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cs-CZ" sz="2400">
                <a:solidFill>
                  <a:srgbClr val="0000FF"/>
                </a:solidFill>
              </a:rPr>
              <a:t>dialectic</a:t>
            </a:r>
          </a:p>
          <a:p>
            <a:pPr algn="r"/>
            <a:r>
              <a:rPr lang="cs-CZ" sz="2400">
                <a:solidFill>
                  <a:srgbClr val="FF0000"/>
                </a:solidFill>
              </a:rPr>
              <a:t>physics</a:t>
            </a:r>
          </a:p>
          <a:p>
            <a:pPr algn="r"/>
            <a:r>
              <a:rPr lang="cs-CZ" sz="2400"/>
              <a:t>ethics</a:t>
            </a:r>
            <a:endParaRPr lang="en-GB" sz="2400"/>
          </a:p>
        </p:txBody>
      </p:sp>
      <p:pic>
        <p:nvPicPr>
          <p:cNvPr id="15" name="Obrázek 14">
            <a:extLst>
              <a:ext uri="{FF2B5EF4-FFF2-40B4-BE49-F238E27FC236}">
                <a16:creationId xmlns:a16="http://schemas.microsoft.com/office/drawing/2014/main" id="{1D1CBEB3-B020-42F0-B9BE-45BBF0B437A5}"/>
              </a:ext>
            </a:extLst>
          </p:cNvPr>
          <p:cNvPicPr>
            <a:picLocks noChangeAspect="1"/>
          </p:cNvPicPr>
          <p:nvPr/>
        </p:nvPicPr>
        <p:blipFill rotWithShape="1">
          <a:blip r:embed="rId7"/>
          <a:srcRect l="41288" t="25263" r="40751" b="61507"/>
          <a:stretch/>
        </p:blipFill>
        <p:spPr>
          <a:xfrm>
            <a:off x="2426262" y="906154"/>
            <a:ext cx="851196" cy="857120"/>
          </a:xfrm>
          <a:prstGeom prst="rect">
            <a:avLst/>
          </a:prstGeom>
        </p:spPr>
      </p:pic>
    </p:spTree>
    <p:extLst>
      <p:ext uri="{BB962C8B-B14F-4D97-AF65-F5344CB8AC3E}">
        <p14:creationId xmlns:p14="http://schemas.microsoft.com/office/powerpoint/2010/main" val="370778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589518" y="396352"/>
            <a:ext cx="1328533" cy="763600"/>
          </a:xfrm>
          <a:prstGeom prst="rect">
            <a:avLst/>
          </a:prstGeom>
        </p:spPr>
        <p:txBody>
          <a:bodyPr spcFirstLastPara="1" vert="horz" wrap="square" lIns="121900" tIns="121900" rIns="121900" bIns="121900" rtlCol="0" anchor="t" anchorCtr="0">
            <a:normAutofit fontScale="90000"/>
          </a:bodyPr>
          <a:lstStyle/>
          <a:p>
            <a:pPr algn="l"/>
            <a:r>
              <a:rPr lang="cs-CZ">
                <a:latin typeface="Calibri"/>
                <a:ea typeface="Calibri"/>
                <a:cs typeface="Calibri"/>
                <a:sym typeface="Calibri"/>
              </a:rPr>
              <a:t> </a:t>
            </a:r>
            <a:endParaRPr>
              <a:latin typeface="Calibri"/>
              <a:ea typeface="Calibri"/>
              <a:cs typeface="Calibri"/>
              <a:sym typeface="Calibri"/>
            </a:endParaRPr>
          </a:p>
        </p:txBody>
      </p:sp>
      <p:sp>
        <p:nvSpPr>
          <p:cNvPr id="61" name="Google Shape;61;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cs-CZ">
                <a:latin typeface="Calibri"/>
                <a:ea typeface="Calibri"/>
                <a:cs typeface="Calibri"/>
                <a:sym typeface="Calibri"/>
              </a:rPr>
              <a:t> </a:t>
            </a:r>
          </a:p>
        </p:txBody>
      </p:sp>
      <p:cxnSp>
        <p:nvCxnSpPr>
          <p:cNvPr id="63" name="Google Shape;63;p14"/>
          <p:cNvCxnSpPr/>
          <p:nvPr/>
        </p:nvCxnSpPr>
        <p:spPr>
          <a:xfrm>
            <a:off x="409167" y="6537467"/>
            <a:ext cx="11373600" cy="0"/>
          </a:xfrm>
          <a:prstGeom prst="straightConnector1">
            <a:avLst/>
          </a:prstGeom>
          <a:noFill/>
          <a:ln w="9525" cap="flat" cmpd="sng">
            <a:solidFill>
              <a:srgbClr val="B7B7B7"/>
            </a:solidFill>
            <a:prstDash val="solid"/>
            <a:round/>
            <a:headEnd type="none" w="med" len="med"/>
            <a:tailEnd type="none" w="med" len="med"/>
          </a:ln>
        </p:spPr>
      </p:cxnSp>
      <p:sp>
        <p:nvSpPr>
          <p:cNvPr id="10" name="TextovéPole 9">
            <a:extLst>
              <a:ext uri="{FF2B5EF4-FFF2-40B4-BE49-F238E27FC236}">
                <a16:creationId xmlns:a16="http://schemas.microsoft.com/office/drawing/2014/main" id="{8369FF27-7E16-4069-A97E-474ADECE3B0F}"/>
              </a:ext>
            </a:extLst>
          </p:cNvPr>
          <p:cNvSpPr txBox="1"/>
          <p:nvPr/>
        </p:nvSpPr>
        <p:spPr>
          <a:xfrm>
            <a:off x="382134" y="192930"/>
            <a:ext cx="6248439" cy="5673604"/>
          </a:xfrm>
          <a:prstGeom prst="rect">
            <a:avLst/>
          </a:prstGeom>
          <a:noFill/>
        </p:spPr>
        <p:txBody>
          <a:bodyPr wrap="square" rtlCol="0">
            <a:spAutoFit/>
          </a:bodyPr>
          <a:lstStyle/>
          <a:p>
            <a:r>
              <a:rPr lang="cs-CZ" sz="2667">
                <a:latin typeface="Brush Script MT" panose="03060802040406070304" pitchFamily="66" charset="0"/>
              </a:rPr>
              <a:t>Philosophia divinitur tres partes que sunt</a:t>
            </a:r>
          </a:p>
          <a:p>
            <a:pPr algn="ctr"/>
            <a:r>
              <a:rPr lang="cs-CZ" sz="2667">
                <a:solidFill>
                  <a:srgbClr val="0000FF"/>
                </a:solidFill>
                <a:latin typeface="Brush Script MT" panose="03060802040406070304" pitchFamily="66" charset="0"/>
              </a:rPr>
              <a:t>physica</a:t>
            </a:r>
            <a:r>
              <a:rPr lang="cs-CZ" sz="2667">
                <a:latin typeface="Brush Script MT" panose="03060802040406070304" pitchFamily="66" charset="0"/>
              </a:rPr>
              <a:t>,</a:t>
            </a:r>
            <a:r>
              <a:rPr lang="cs-CZ" sz="2667">
                <a:solidFill>
                  <a:srgbClr val="FF0000"/>
                </a:solidFill>
                <a:latin typeface="Brush Script MT" panose="03060802040406070304" pitchFamily="66" charset="0"/>
              </a:rPr>
              <a:t>logica</a:t>
            </a:r>
            <a:r>
              <a:rPr lang="cs-CZ" sz="2667">
                <a:latin typeface="Brush Script MT" panose="03060802040406070304" pitchFamily="66" charset="0"/>
              </a:rPr>
              <a:t>,</a:t>
            </a:r>
            <a:r>
              <a:rPr lang="cs-CZ" sz="2667">
                <a:solidFill>
                  <a:srgbClr val="00823B"/>
                </a:solidFill>
                <a:latin typeface="Brush Script MT" panose="03060802040406070304" pitchFamily="66" charset="0"/>
              </a:rPr>
              <a:t>ethica</a:t>
            </a:r>
            <a:r>
              <a:rPr lang="cs-CZ" sz="2133">
                <a:solidFill>
                  <a:srgbClr val="00823B"/>
                </a:solidFill>
                <a:latin typeface="Brush Script MT" panose="03060802040406070304" pitchFamily="66" charset="0"/>
              </a:rPr>
              <a:t>         </a:t>
            </a:r>
            <a:r>
              <a:rPr lang="cs-CZ" sz="4267">
                <a:solidFill>
                  <a:srgbClr val="00823B"/>
                </a:solidFill>
                <a:latin typeface="Calibri"/>
                <a:ea typeface="Calibri"/>
                <a:cs typeface="Calibri"/>
                <a:sym typeface="Calibri"/>
              </a:rPr>
              <a:t>Ethics</a:t>
            </a:r>
          </a:p>
          <a:p>
            <a:pPr algn="ctr"/>
            <a:endParaRPr lang="cs-CZ" sz="4267">
              <a:solidFill>
                <a:srgbClr val="00823B"/>
              </a:solidFill>
              <a:latin typeface="Calibri"/>
              <a:cs typeface="Calibri"/>
              <a:sym typeface="Calibri"/>
            </a:endParaRPr>
          </a:p>
          <a:p>
            <a:pPr algn="l"/>
            <a:r>
              <a:rPr lang="en-US" sz="2400">
                <a:latin typeface="Calibri" panose="020F0502020204030204" pitchFamily="34" charset="0"/>
                <a:cs typeface="Calibri" panose="020F0502020204030204" pitchFamily="34" charset="0"/>
              </a:rPr>
              <a:t>”</a:t>
            </a:r>
            <a:r>
              <a:rPr lang="en-GB" sz="2400">
                <a:latin typeface="Calibri" panose="020F0502020204030204" pitchFamily="34" charset="0"/>
                <a:cs typeface="Calibri" panose="020F0502020204030204" pitchFamily="34" charset="0"/>
              </a:rPr>
              <a:t>From </a:t>
            </a:r>
            <a:r>
              <a:rPr lang="en-GB" sz="2400" i="1">
                <a:solidFill>
                  <a:schemeClr val="accent6">
                    <a:lumMod val="50000"/>
                  </a:schemeClr>
                </a:solidFill>
                <a:latin typeface="Calibri" panose="020F0502020204030204" pitchFamily="34" charset="0"/>
                <a:cs typeface="Calibri" panose="020F0502020204030204" pitchFamily="34" charset="0"/>
              </a:rPr>
              <a:t>ĕthos</a:t>
            </a:r>
            <a:r>
              <a:rPr lang="en-GB" sz="2400">
                <a:latin typeface="Calibri" panose="020F0502020204030204" pitchFamily="34" charset="0"/>
                <a:cs typeface="Calibri" panose="020F0502020204030204" pitchFamily="34" charset="0"/>
              </a:rPr>
              <a:t> comes </a:t>
            </a:r>
            <a:r>
              <a:rPr lang="en-GB" sz="2400" i="1">
                <a:solidFill>
                  <a:srgbClr val="00823B"/>
                </a:solidFill>
                <a:latin typeface="Calibri" panose="020F0502020204030204" pitchFamily="34" charset="0"/>
                <a:cs typeface="Calibri" panose="020F0502020204030204" pitchFamily="34" charset="0"/>
              </a:rPr>
              <a:t>ēthos</a:t>
            </a:r>
            <a:r>
              <a:rPr lang="en-GB" sz="2400">
                <a:latin typeface="Calibri" panose="020F0502020204030204" pitchFamily="34" charset="0"/>
                <a:cs typeface="Calibri" panose="020F0502020204030204" pitchFamily="34" charset="0"/>
              </a:rPr>
              <a:t>, and so </a:t>
            </a:r>
            <a:r>
              <a:rPr lang="en-GB" sz="2400">
                <a:solidFill>
                  <a:srgbClr val="00823B"/>
                </a:solidFill>
                <a:latin typeface="Calibri" panose="020F0502020204030204" pitchFamily="34" charset="0"/>
                <a:cs typeface="Calibri" panose="020F0502020204030204" pitchFamily="34" charset="0"/>
              </a:rPr>
              <a:t>moral virtue</a:t>
            </a:r>
            <a:r>
              <a:rPr lang="en-GB" sz="2400">
                <a:latin typeface="Calibri" panose="020F0502020204030204" pitchFamily="34" charset="0"/>
                <a:cs typeface="Calibri" panose="020F0502020204030204" pitchFamily="34" charset="0"/>
              </a:rPr>
              <a:t> is</a:t>
            </a:r>
          </a:p>
          <a:p>
            <a:pPr algn="l"/>
            <a:r>
              <a:rPr lang="en-GB" sz="2400">
                <a:latin typeface="Calibri" panose="020F0502020204030204" pitchFamily="34" charset="0"/>
                <a:cs typeface="Calibri" panose="020F0502020204030204" pitchFamily="34" charset="0"/>
              </a:rPr>
              <a:t>called '</a:t>
            </a:r>
            <a:r>
              <a:rPr lang="en-GB" sz="2400">
                <a:solidFill>
                  <a:srgbClr val="00823B"/>
                </a:solidFill>
                <a:latin typeface="Calibri" panose="020F0502020204030204" pitchFamily="34" charset="0"/>
                <a:cs typeface="Calibri" panose="020F0502020204030204" pitchFamily="34" charset="0"/>
              </a:rPr>
              <a:t>ethical</a:t>
            </a:r>
            <a:r>
              <a:rPr lang="en-GB" sz="2400">
                <a:latin typeface="Calibri" panose="020F0502020204030204" pitchFamily="34" charset="0"/>
                <a:cs typeface="Calibri" panose="020F0502020204030204" pitchFamily="34" charset="0"/>
              </a:rPr>
              <a:t>', as being attained </a:t>
            </a:r>
            <a:r>
              <a:rPr lang="en-GB" sz="2400">
                <a:solidFill>
                  <a:schemeClr val="accent6">
                    <a:lumMod val="50000"/>
                  </a:schemeClr>
                </a:solidFill>
                <a:latin typeface="Calibri" panose="020F0502020204030204" pitchFamily="34" charset="0"/>
                <a:cs typeface="Calibri" panose="020F0502020204030204" pitchFamily="34" charset="0"/>
              </a:rPr>
              <a:t>by practice</a:t>
            </a:r>
            <a:r>
              <a:rPr lang="en-GB" sz="2400">
                <a:latin typeface="Calibri" panose="020F0502020204030204" pitchFamily="34" charset="0"/>
                <a:cs typeface="Calibri" panose="020F0502020204030204" pitchFamily="34" charset="0"/>
              </a:rPr>
              <a:t>.”</a:t>
            </a:r>
            <a:endParaRPr lang="cs-CZ" sz="2400">
              <a:latin typeface="Calibri" panose="020F0502020204030204" pitchFamily="34" charset="0"/>
              <a:cs typeface="Calibri" panose="020F0502020204030204" pitchFamily="34" charset="0"/>
            </a:endParaRPr>
          </a:p>
          <a:p>
            <a:r>
              <a:rPr lang="el-GR" sz="2400">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a:t>
            </a:r>
            <a:r>
              <a:rPr lang="el-GR" sz="2400">
                <a:solidFill>
                  <a:srgbClr val="00823B"/>
                </a:solidFill>
                <a:latin typeface="Calibri" panose="020F0502020204030204" pitchFamily="34" charset="0"/>
                <a:cs typeface="Calibri" panose="020F0502020204030204" pitchFamily="34" charset="0"/>
              </a:rPr>
              <a:t>ἦθος</a:t>
            </a:r>
            <a:r>
              <a:rPr lang="el-GR" sz="2400">
                <a:latin typeface="Calibri" panose="020F0502020204030204" pitchFamily="34" charset="0"/>
                <a:cs typeface="Calibri" panose="020F0502020204030204" pitchFamily="34" charset="0"/>
              </a:rPr>
              <a:t> ἀπὸ τοῦ </a:t>
            </a:r>
            <a:r>
              <a:rPr lang="el-GR" sz="2400">
                <a:solidFill>
                  <a:schemeClr val="accent6">
                    <a:lumMod val="50000"/>
                  </a:schemeClr>
                </a:solidFill>
                <a:latin typeface="Calibri" panose="020F0502020204030204" pitchFamily="34" charset="0"/>
                <a:cs typeface="Calibri" panose="020F0502020204030204" pitchFamily="34" charset="0"/>
              </a:rPr>
              <a:t>ἔθους</a:t>
            </a:r>
            <a:r>
              <a:rPr lang="el-GR" sz="2400">
                <a:latin typeface="Calibri" panose="020F0502020204030204" pitchFamily="34" charset="0"/>
                <a:cs typeface="Calibri" panose="020F0502020204030204" pitchFamily="34" charset="0"/>
              </a:rPr>
              <a:t> ἔχει τῆν ἐπωνυμίαν·</a:t>
            </a:r>
          </a:p>
          <a:p>
            <a:r>
              <a:rPr lang="el-GR" sz="2400">
                <a:solidFill>
                  <a:srgbClr val="00823B"/>
                </a:solidFill>
                <a:latin typeface="Calibri" panose="020F0502020204030204" pitchFamily="34" charset="0"/>
                <a:cs typeface="Calibri" panose="020F0502020204030204" pitchFamily="34" charset="0"/>
              </a:rPr>
              <a:t>ἠθικὴ</a:t>
            </a:r>
            <a:r>
              <a:rPr lang="el-GR" sz="2400">
                <a:latin typeface="Calibri" panose="020F0502020204030204" pitchFamily="34" charset="0"/>
                <a:cs typeface="Calibri" panose="020F0502020204030204" pitchFamily="34" charset="0"/>
              </a:rPr>
              <a:t> γὰρ καλεῖται </a:t>
            </a:r>
            <a:r>
              <a:rPr lang="el-GR" sz="2400">
                <a:solidFill>
                  <a:schemeClr val="accent6">
                    <a:lumMod val="50000"/>
                  </a:schemeClr>
                </a:solidFill>
                <a:latin typeface="Calibri" panose="020F0502020204030204" pitchFamily="34" charset="0"/>
                <a:cs typeface="Calibri" panose="020F0502020204030204" pitchFamily="34" charset="0"/>
              </a:rPr>
              <a:t>διὰ τὸ ἐθίζεσθαι</a:t>
            </a:r>
            <a:r>
              <a:rPr lang="el-GR" sz="2400">
                <a:latin typeface="Calibri" panose="020F0502020204030204" pitchFamily="34" charset="0"/>
                <a:cs typeface="Calibri" panose="020F0502020204030204" pitchFamily="34" charset="0"/>
              </a:rPr>
              <a:t>.</a:t>
            </a:r>
            <a:r>
              <a:rPr lang="en-GB" sz="2400">
                <a:latin typeface="Calibri" panose="020F0502020204030204" pitchFamily="34" charset="0"/>
                <a:cs typeface="Calibri" panose="020F0502020204030204" pitchFamily="34" charset="0"/>
              </a:rPr>
              <a:t> ”</a:t>
            </a:r>
            <a:endParaRPr lang="cs-CZ" sz="2400">
              <a:latin typeface="Calibri" panose="020F0502020204030204" pitchFamily="34" charset="0"/>
              <a:cs typeface="Calibri" panose="020F0502020204030204" pitchFamily="34" charset="0"/>
            </a:endParaRPr>
          </a:p>
          <a:p>
            <a:pPr algn="r"/>
            <a:r>
              <a:rPr lang="cs-CZ" sz="2133">
                <a:latin typeface="Calibri" panose="020F0502020204030204" pitchFamily="34" charset="0"/>
                <a:cs typeface="Calibri" panose="020F0502020204030204" pitchFamily="34" charset="0"/>
                <a:sym typeface="Calibri"/>
              </a:rPr>
              <a:t>Aristotle, </a:t>
            </a:r>
            <a:r>
              <a:rPr lang="cs-CZ" sz="2133" i="1">
                <a:latin typeface="Calibri" panose="020F0502020204030204" pitchFamily="34" charset="0"/>
                <a:cs typeface="Calibri" panose="020F0502020204030204" pitchFamily="34" charset="0"/>
                <a:sym typeface="Calibri"/>
              </a:rPr>
              <a:t>Magna Moralia</a:t>
            </a:r>
            <a:r>
              <a:rPr lang="cs-CZ" sz="2133">
                <a:latin typeface="Calibri" panose="020F0502020204030204" pitchFamily="34" charset="0"/>
                <a:cs typeface="Calibri" panose="020F0502020204030204" pitchFamily="34" charset="0"/>
                <a:sym typeface="Calibri"/>
              </a:rPr>
              <a:t>, 1186a</a:t>
            </a:r>
          </a:p>
          <a:p>
            <a:pPr algn="ctr"/>
            <a:endParaRPr lang="cs-CZ" sz="4267">
              <a:solidFill>
                <a:srgbClr val="00823B"/>
              </a:solidFill>
              <a:latin typeface="Calibri"/>
              <a:cs typeface="Calibri"/>
              <a:sym typeface="Calibri"/>
            </a:endParaRPr>
          </a:p>
          <a:p>
            <a:r>
              <a:rPr lang="cs-CZ" sz="2667">
                <a:latin typeface="Brush Script MT" panose="03060802040406070304" pitchFamily="66" charset="0"/>
              </a:rPr>
              <a:t>Philosophia </a:t>
            </a:r>
            <a:r>
              <a:rPr lang="cs-CZ" sz="2667">
                <a:solidFill>
                  <a:srgbClr val="0000FF"/>
                </a:solidFill>
                <a:latin typeface="Brush Script MT" panose="03060802040406070304" pitchFamily="66" charset="0"/>
              </a:rPr>
              <a:t>naturalis</a:t>
            </a:r>
            <a:r>
              <a:rPr lang="cs-CZ" sz="2667">
                <a:latin typeface="Brush Script MT" panose="03060802040406070304" pitchFamily="66" charset="0"/>
              </a:rPr>
              <a:t>,</a:t>
            </a:r>
            <a:r>
              <a:rPr lang="cs-CZ" sz="2667">
                <a:solidFill>
                  <a:srgbClr val="FF0000"/>
                </a:solidFill>
                <a:latin typeface="Brush Script MT" panose="03060802040406070304" pitchFamily="66" charset="0"/>
              </a:rPr>
              <a:t>rationalis</a:t>
            </a:r>
            <a:r>
              <a:rPr lang="cs-CZ" sz="2667">
                <a:latin typeface="Brush Script MT" panose="03060802040406070304" pitchFamily="66" charset="0"/>
              </a:rPr>
              <a:t>,</a:t>
            </a:r>
            <a:r>
              <a:rPr lang="cs-CZ" sz="2667">
                <a:solidFill>
                  <a:srgbClr val="00823B"/>
                </a:solidFill>
                <a:latin typeface="Brush Script MT" panose="03060802040406070304" pitchFamily="66" charset="0"/>
              </a:rPr>
              <a:t>moralis </a:t>
            </a:r>
          </a:p>
          <a:p>
            <a:pPr algn="ctr"/>
            <a:r>
              <a:rPr lang="cs-CZ" sz="4267" kern="0">
                <a:solidFill>
                  <a:srgbClr val="000000"/>
                </a:solidFill>
                <a:latin typeface="Calibri"/>
                <a:ea typeface="Calibri"/>
                <a:cs typeface="Calibri"/>
                <a:sym typeface="Calibri"/>
              </a:rPr>
              <a:t>       </a:t>
            </a:r>
            <a:r>
              <a:rPr lang="cs-CZ" sz="4267" kern="0">
                <a:solidFill>
                  <a:srgbClr val="00823B"/>
                </a:solidFill>
                <a:latin typeface="Calibri"/>
                <a:ea typeface="Calibri"/>
                <a:cs typeface="Calibri"/>
                <a:sym typeface="Calibri"/>
              </a:rPr>
              <a:t>Moral</a:t>
            </a:r>
            <a:r>
              <a:rPr lang="cs-CZ" sz="4267" kern="0">
                <a:solidFill>
                  <a:srgbClr val="000000"/>
                </a:solidFill>
                <a:latin typeface="Calibri"/>
                <a:ea typeface="Calibri"/>
                <a:cs typeface="Calibri"/>
                <a:sym typeface="Calibri"/>
              </a:rPr>
              <a:t> philosophy</a:t>
            </a:r>
            <a:endParaRPr lang="cs-CZ" sz="4267">
              <a:latin typeface="Brush Script MT" panose="03060802040406070304" pitchFamily="66" charset="0"/>
            </a:endParaRPr>
          </a:p>
          <a:p>
            <a:pPr algn="ctr"/>
            <a:endParaRPr lang="en-GB" sz="2133">
              <a:latin typeface="Brush Script MT" panose="03060802040406070304" pitchFamily="66" charset="0"/>
            </a:endParaRPr>
          </a:p>
        </p:txBody>
      </p:sp>
      <p:pic>
        <p:nvPicPr>
          <p:cNvPr id="4" name="Obrázek 3">
            <a:extLst>
              <a:ext uri="{FF2B5EF4-FFF2-40B4-BE49-F238E27FC236}">
                <a16:creationId xmlns:a16="http://schemas.microsoft.com/office/drawing/2014/main" id="{A15914DB-5967-4476-8506-821C691516BF}"/>
              </a:ext>
            </a:extLst>
          </p:cNvPr>
          <p:cNvPicPr>
            <a:picLocks noChangeAspect="1"/>
          </p:cNvPicPr>
          <p:nvPr/>
        </p:nvPicPr>
        <p:blipFill rotWithShape="1">
          <a:blip r:embed="rId3"/>
          <a:srcRect l="6602" t="6978" r="3115" b="5618"/>
          <a:stretch/>
        </p:blipFill>
        <p:spPr>
          <a:xfrm>
            <a:off x="6746439" y="16661"/>
            <a:ext cx="4741333" cy="6480128"/>
          </a:xfrm>
          <a:prstGeom prst="rect">
            <a:avLst/>
          </a:prstGeom>
        </p:spPr>
      </p:pic>
      <p:sp>
        <p:nvSpPr>
          <p:cNvPr id="2" name="Šipka: doprava 1">
            <a:extLst>
              <a:ext uri="{FF2B5EF4-FFF2-40B4-BE49-F238E27FC236}">
                <a16:creationId xmlns:a16="http://schemas.microsoft.com/office/drawing/2014/main" id="{2E5A74E9-14B0-47BA-831F-A70797D362F2}"/>
              </a:ext>
            </a:extLst>
          </p:cNvPr>
          <p:cNvSpPr/>
          <p:nvPr/>
        </p:nvSpPr>
        <p:spPr>
          <a:xfrm>
            <a:off x="3745394" y="1005836"/>
            <a:ext cx="528917" cy="170329"/>
          </a:xfrm>
          <a:prstGeom prst="rightArrow">
            <a:avLst/>
          </a:prstGeom>
          <a:solidFill>
            <a:srgbClr val="00D05E"/>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Šipka: doprava 10">
            <a:extLst>
              <a:ext uri="{FF2B5EF4-FFF2-40B4-BE49-F238E27FC236}">
                <a16:creationId xmlns:a16="http://schemas.microsoft.com/office/drawing/2014/main" id="{FF870D70-FD48-417C-9263-A6428985512A}"/>
              </a:ext>
            </a:extLst>
          </p:cNvPr>
          <p:cNvSpPr/>
          <p:nvPr/>
        </p:nvSpPr>
        <p:spPr>
          <a:xfrm rot="10073838">
            <a:off x="3375044" y="4798009"/>
            <a:ext cx="740696" cy="122959"/>
          </a:xfrm>
          <a:prstGeom prst="rightArrow">
            <a:avLst/>
          </a:prstGeom>
          <a:solidFill>
            <a:srgbClr val="00D05E"/>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Ovál 11">
            <a:extLst>
              <a:ext uri="{FF2B5EF4-FFF2-40B4-BE49-F238E27FC236}">
                <a16:creationId xmlns:a16="http://schemas.microsoft.com/office/drawing/2014/main" id="{DEA01290-FC90-4390-93A6-6B16E3723F26}"/>
              </a:ext>
            </a:extLst>
          </p:cNvPr>
          <p:cNvSpPr/>
          <p:nvPr/>
        </p:nvSpPr>
        <p:spPr>
          <a:xfrm>
            <a:off x="9557381" y="1410575"/>
            <a:ext cx="973471" cy="710948"/>
          </a:xfrm>
          <a:prstGeom prst="ellipse">
            <a:avLst/>
          </a:prstGeom>
          <a:solidFill>
            <a:srgbClr val="00D05E">
              <a:alpha val="42000"/>
            </a:srgbClr>
          </a:solidFill>
          <a:ln w="5080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8" name="Ovál 17">
            <a:extLst>
              <a:ext uri="{FF2B5EF4-FFF2-40B4-BE49-F238E27FC236}">
                <a16:creationId xmlns:a16="http://schemas.microsoft.com/office/drawing/2014/main" id="{461C8B45-34AC-4ACD-86D7-DDD44CD3B237}"/>
              </a:ext>
            </a:extLst>
          </p:cNvPr>
          <p:cNvSpPr/>
          <p:nvPr/>
        </p:nvSpPr>
        <p:spPr>
          <a:xfrm>
            <a:off x="9256541" y="5857373"/>
            <a:ext cx="877289" cy="629035"/>
          </a:xfrm>
          <a:prstGeom prst="ellipse">
            <a:avLst/>
          </a:prstGeom>
          <a:solidFill>
            <a:srgbClr val="00D05E">
              <a:alpha val="42000"/>
            </a:srgbClr>
          </a:solidFill>
          <a:ln w="5080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465305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7/71/Septem-artes-liberales_Herrad-von-Landsberg_Hortus-deliciarum_1180.jpg/640px-Septem-artes-liberales_Herrad-von-Landsberg_Hortus-deliciarum_1180.jpg"/>
          <p:cNvPicPr>
            <a:picLocks noChangeAspect="1" noChangeArrowheads="1"/>
          </p:cNvPicPr>
          <p:nvPr/>
        </p:nvPicPr>
        <p:blipFill>
          <a:blip r:embed="rId3" cstate="print"/>
          <a:srcRect/>
          <a:stretch>
            <a:fillRect/>
          </a:stretch>
        </p:blipFill>
        <p:spPr bwMode="auto">
          <a:xfrm>
            <a:off x="3575720" y="0"/>
            <a:ext cx="5231358" cy="6858000"/>
          </a:xfrm>
          <a:prstGeom prst="rect">
            <a:avLst/>
          </a:prstGeom>
          <a:noFill/>
        </p:spPr>
      </p:pic>
      <p:sp>
        <p:nvSpPr>
          <p:cNvPr id="2" name="Ovál 1">
            <a:extLst>
              <a:ext uri="{FF2B5EF4-FFF2-40B4-BE49-F238E27FC236}">
                <a16:creationId xmlns:a16="http://schemas.microsoft.com/office/drawing/2014/main" id="{9278C5CB-11EC-4CA0-822C-AEFDDAFE78FA}"/>
              </a:ext>
            </a:extLst>
          </p:cNvPr>
          <p:cNvSpPr/>
          <p:nvPr/>
        </p:nvSpPr>
        <p:spPr>
          <a:xfrm>
            <a:off x="4007768" y="116632"/>
            <a:ext cx="108012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t>Reference</a:t>
            </a:r>
          </a:p>
        </p:txBody>
      </p:sp>
      <p:sp>
        <p:nvSpPr>
          <p:cNvPr id="3" name="Zástupný symbol pro obsah 2"/>
          <p:cNvSpPr>
            <a:spLocks noGrp="1"/>
          </p:cNvSpPr>
          <p:nvPr>
            <p:ph idx="1"/>
          </p:nvPr>
        </p:nvSpPr>
        <p:spPr/>
        <p:txBody>
          <a:bodyPr>
            <a:normAutofit fontScale="70000" lnSpcReduction="20000"/>
          </a:bodyPr>
          <a:lstStyle/>
          <a:p>
            <a:r>
              <a:rPr lang="cs-CZ" dirty="0" err="1"/>
              <a:t>Aull</a:t>
            </a:r>
            <a:r>
              <a:rPr lang="cs-CZ" dirty="0"/>
              <a:t> F. New York University </a:t>
            </a:r>
            <a:r>
              <a:rPr lang="cs-CZ" dirty="0" err="1"/>
              <a:t>School</a:t>
            </a:r>
            <a:r>
              <a:rPr lang="cs-CZ" dirty="0"/>
              <a:t> </a:t>
            </a:r>
            <a:r>
              <a:rPr lang="cs-CZ" dirty="0" err="1"/>
              <a:t>of</a:t>
            </a:r>
            <a:r>
              <a:rPr lang="cs-CZ" dirty="0"/>
              <a:t> </a:t>
            </a:r>
            <a:r>
              <a:rPr lang="cs-CZ" dirty="0" err="1"/>
              <a:t>Medicine</a:t>
            </a:r>
            <a:r>
              <a:rPr lang="cs-CZ" dirty="0"/>
              <a:t> </a:t>
            </a:r>
            <a:r>
              <a:rPr lang="cs-CZ" dirty="0" err="1"/>
              <a:t>medical</a:t>
            </a:r>
            <a:r>
              <a:rPr lang="cs-CZ" dirty="0"/>
              <a:t> </a:t>
            </a:r>
            <a:r>
              <a:rPr lang="cs-CZ" dirty="0" err="1"/>
              <a:t>humanities</a:t>
            </a:r>
            <a:r>
              <a:rPr lang="cs-CZ" dirty="0"/>
              <a:t> </a:t>
            </a:r>
            <a:r>
              <a:rPr lang="cs-CZ" dirty="0" err="1"/>
              <a:t>mission</a:t>
            </a:r>
            <a:r>
              <a:rPr lang="cs-CZ" dirty="0"/>
              <a:t> </a:t>
            </a:r>
            <a:r>
              <a:rPr lang="cs-CZ" dirty="0" err="1"/>
              <a:t>statement</a:t>
            </a:r>
            <a:r>
              <a:rPr lang="cs-CZ" dirty="0"/>
              <a:t>. </a:t>
            </a:r>
            <a:r>
              <a:rPr lang="cs-CZ" dirty="0" err="1"/>
              <a:t>Available</a:t>
            </a:r>
            <a:r>
              <a:rPr lang="cs-CZ" dirty="0"/>
              <a:t> </a:t>
            </a:r>
            <a:r>
              <a:rPr lang="cs-CZ" dirty="0" err="1"/>
              <a:t>at</a:t>
            </a:r>
            <a:r>
              <a:rPr lang="cs-CZ" dirty="0"/>
              <a:t>: </a:t>
            </a:r>
            <a:r>
              <a:rPr lang="cs-CZ" dirty="0">
                <a:hlinkClick r:id="rId3"/>
              </a:rPr>
              <a:t>http://medhum.med.nyu.edu/</a:t>
            </a:r>
            <a:endParaRPr lang="cs-CZ" dirty="0"/>
          </a:p>
          <a:p>
            <a:pPr lvl="1"/>
            <a:r>
              <a:rPr lang="cs-CZ" dirty="0" err="1"/>
              <a:t>Also</a:t>
            </a:r>
            <a:r>
              <a:rPr lang="cs-CZ" dirty="0"/>
              <a:t> </a:t>
            </a:r>
            <a:r>
              <a:rPr lang="cs-CZ" dirty="0" err="1"/>
              <a:t>at</a:t>
            </a:r>
            <a:r>
              <a:rPr lang="cs-CZ" dirty="0"/>
              <a:t>: </a:t>
            </a:r>
            <a:r>
              <a:rPr lang="cs-CZ" dirty="0">
                <a:hlinkClick r:id="rId4"/>
              </a:rPr>
              <a:t>http://www.</a:t>
            </a:r>
            <a:r>
              <a:rPr lang="cs-CZ" dirty="0" err="1">
                <a:hlinkClick r:id="rId4"/>
              </a:rPr>
              <a:t>artsci.uc.edu</a:t>
            </a:r>
            <a:r>
              <a:rPr lang="cs-CZ" dirty="0">
                <a:hlinkClick r:id="rId4"/>
              </a:rPr>
              <a:t>/</a:t>
            </a:r>
            <a:r>
              <a:rPr lang="cs-CZ" dirty="0" err="1">
                <a:hlinkClick r:id="rId4"/>
              </a:rPr>
              <a:t>programs</a:t>
            </a:r>
            <a:r>
              <a:rPr lang="cs-CZ" dirty="0">
                <a:hlinkClick r:id="rId4"/>
              </a:rPr>
              <a:t>-</a:t>
            </a:r>
            <a:r>
              <a:rPr lang="cs-CZ" dirty="0" err="1">
                <a:hlinkClick r:id="rId4"/>
              </a:rPr>
              <a:t>degrees</a:t>
            </a:r>
            <a:r>
              <a:rPr lang="cs-CZ" dirty="0">
                <a:hlinkClick r:id="rId4"/>
              </a:rPr>
              <a:t>/</a:t>
            </a:r>
            <a:r>
              <a:rPr lang="cs-CZ" dirty="0" err="1">
                <a:hlinkClick r:id="rId4"/>
              </a:rPr>
              <a:t>minors.html</a:t>
            </a:r>
            <a:r>
              <a:rPr lang="cs-CZ" dirty="0">
                <a:hlinkClick r:id="rId4"/>
              </a:rPr>
              <a:t>?</a:t>
            </a:r>
            <a:r>
              <a:rPr lang="cs-CZ" dirty="0" err="1">
                <a:hlinkClick r:id="rId4"/>
              </a:rPr>
              <a:t>cid</a:t>
            </a:r>
            <a:r>
              <a:rPr lang="cs-CZ" dirty="0">
                <a:hlinkClick r:id="rId4"/>
              </a:rPr>
              <a:t>=15CERT2-MEDH</a:t>
            </a:r>
            <a:endParaRPr lang="cs-CZ" dirty="0"/>
          </a:p>
          <a:p>
            <a:pPr lvl="1"/>
            <a:r>
              <a:rPr lang="cs-CZ" dirty="0" err="1"/>
              <a:t>or</a:t>
            </a:r>
            <a:r>
              <a:rPr lang="cs-CZ" dirty="0"/>
              <a:t> </a:t>
            </a:r>
            <a:r>
              <a:rPr lang="cs-CZ" dirty="0" err="1"/>
              <a:t>at</a:t>
            </a:r>
            <a:r>
              <a:rPr lang="cs-CZ" dirty="0"/>
              <a:t>: </a:t>
            </a:r>
            <a:r>
              <a:rPr lang="cs-CZ" dirty="0">
                <a:hlinkClick r:id="rId5"/>
              </a:rPr>
              <a:t>http://www.</a:t>
            </a:r>
            <a:r>
              <a:rPr lang="cs-CZ" dirty="0" err="1">
                <a:hlinkClick r:id="rId5"/>
              </a:rPr>
              <a:t>nyitcomsga.org</a:t>
            </a:r>
            <a:r>
              <a:rPr lang="cs-CZ" dirty="0">
                <a:hlinkClick r:id="rId5"/>
              </a:rPr>
              <a:t>/</a:t>
            </a:r>
            <a:r>
              <a:rPr lang="cs-CZ" dirty="0" err="1">
                <a:hlinkClick r:id="rId5"/>
              </a:rPr>
              <a:t>sga</a:t>
            </a:r>
            <a:r>
              <a:rPr lang="cs-CZ" dirty="0">
                <a:hlinkClick r:id="rId5"/>
              </a:rPr>
              <a:t>-</a:t>
            </a:r>
            <a:r>
              <a:rPr lang="cs-CZ" dirty="0" err="1">
                <a:hlinkClick r:id="rId5"/>
              </a:rPr>
              <a:t>initiatives</a:t>
            </a:r>
            <a:r>
              <a:rPr lang="cs-CZ" dirty="0">
                <a:hlinkClick r:id="rId5"/>
              </a:rPr>
              <a:t>/</a:t>
            </a:r>
            <a:r>
              <a:rPr lang="cs-CZ" dirty="0" err="1">
                <a:hlinkClick r:id="rId5"/>
              </a:rPr>
              <a:t>humanities</a:t>
            </a:r>
            <a:r>
              <a:rPr lang="cs-CZ" dirty="0">
                <a:hlinkClick r:id="rId5"/>
              </a:rPr>
              <a:t>-in-</a:t>
            </a:r>
            <a:r>
              <a:rPr lang="cs-CZ" dirty="0" err="1">
                <a:hlinkClick r:id="rId5"/>
              </a:rPr>
              <a:t>medicine</a:t>
            </a:r>
            <a:r>
              <a:rPr lang="cs-CZ" dirty="0">
                <a:hlinkClick r:id="rId5"/>
              </a:rPr>
              <a:t>/</a:t>
            </a:r>
            <a:endParaRPr lang="cs-CZ" dirty="0"/>
          </a:p>
          <a:p>
            <a:pPr lvl="1"/>
            <a:r>
              <a:rPr lang="cs-CZ" dirty="0" err="1"/>
              <a:t>or</a:t>
            </a:r>
            <a:r>
              <a:rPr lang="cs-CZ" dirty="0"/>
              <a:t> </a:t>
            </a:r>
            <a:r>
              <a:rPr lang="cs-CZ" dirty="0" err="1"/>
              <a:t>at</a:t>
            </a:r>
            <a:r>
              <a:rPr lang="cs-CZ" dirty="0"/>
              <a:t>….</a:t>
            </a:r>
          </a:p>
          <a:p>
            <a:r>
              <a:rPr lang="cs-CZ" dirty="0">
                <a:hlinkClick r:id="rId6"/>
              </a:rPr>
              <a:t>http://en.wikisource.org/wiki/1911_Encyclop%C3%A6dia_Britannica/Ethics</a:t>
            </a:r>
            <a:endParaRPr lang="cs-CZ" dirty="0"/>
          </a:p>
          <a:p>
            <a:r>
              <a:rPr lang="cs-CZ" dirty="0">
                <a:hlinkClick r:id="rId7"/>
              </a:rPr>
              <a:t>http://en.wikisource.org/wiki/Works_of_Aristotle</a:t>
            </a:r>
            <a:endParaRPr lang="cs-CZ" dirty="0"/>
          </a:p>
          <a:p>
            <a:r>
              <a:rPr lang="cs-CZ" dirty="0">
                <a:hlinkClick r:id="rId8"/>
              </a:rPr>
              <a:t>https://quadriformisratio.wordpress.com/2013/07/01/to-the-tetrapharmacon/</a:t>
            </a:r>
            <a:endParaRPr lang="cs-CZ" dirty="0"/>
          </a:p>
          <a:p>
            <a:r>
              <a:rPr lang="cs-CZ" dirty="0">
                <a:hlinkClick r:id="rId9"/>
              </a:rPr>
              <a:t>https://www2.naz.edu/dept/philosophy/liberal-arts-resources/classical-images-gallery/</a:t>
            </a:r>
            <a:endParaRPr lang="cs-CZ" dirty="0"/>
          </a:p>
          <a:p>
            <a:r>
              <a:rPr lang="cs-CZ" dirty="0"/>
              <a:t>Plato. </a:t>
            </a:r>
            <a:r>
              <a:rPr lang="cs-CZ" dirty="0" err="1"/>
              <a:t>Republic</a:t>
            </a:r>
            <a:r>
              <a:rPr lang="cs-CZ" dirty="0"/>
              <a:t>, </a:t>
            </a:r>
            <a:r>
              <a:rPr lang="cs-CZ" dirty="0" err="1">
                <a:hlinkClick r:id="rId10"/>
              </a:rPr>
              <a:t>book</a:t>
            </a:r>
            <a:r>
              <a:rPr lang="cs-CZ" dirty="0">
                <a:hlinkClick r:id="rId10"/>
              </a:rPr>
              <a:t> VII</a:t>
            </a:r>
            <a:endParaRPr lang="cs-CZ" dirty="0"/>
          </a:p>
          <a:p>
            <a:r>
              <a:rPr lang="cs-CZ" dirty="0" err="1"/>
              <a:t>Aristotle</a:t>
            </a:r>
            <a:r>
              <a:rPr lang="cs-CZ" dirty="0"/>
              <a:t>. </a:t>
            </a:r>
            <a:r>
              <a:rPr lang="cs-CZ" dirty="0" err="1">
                <a:hlinkClick r:id="rId11"/>
              </a:rPr>
              <a:t>Metaphysics</a:t>
            </a:r>
            <a:r>
              <a:rPr lang="cs-CZ" dirty="0"/>
              <a:t>.</a:t>
            </a:r>
          </a:p>
          <a:p>
            <a:r>
              <a:rPr lang="cs-CZ" dirty="0"/>
              <a:t>Svobodová, Z. </a:t>
            </a:r>
            <a:r>
              <a:rPr lang="en-US" i="1" dirty="0"/>
              <a:t>Become a friend of ethics: The essentials of practical philosophy</a:t>
            </a:r>
            <a:r>
              <a:rPr lang="cs-CZ" dirty="0"/>
              <a:t>. </a:t>
            </a:r>
            <a:r>
              <a:rPr lang="cs-CZ" dirty="0" err="1"/>
              <a:t>Available</a:t>
            </a:r>
            <a:r>
              <a:rPr lang="cs-CZ" dirty="0"/>
              <a:t> </a:t>
            </a:r>
            <a:r>
              <a:rPr lang="cs-CZ" dirty="0" err="1"/>
              <a:t>at</a:t>
            </a:r>
            <a:r>
              <a:rPr lang="cs-CZ" dirty="0"/>
              <a:t>: </a:t>
            </a:r>
          </a:p>
          <a:p>
            <a:pPr marL="0" indent="0">
              <a:buNone/>
            </a:pPr>
            <a:r>
              <a:rPr lang="cs-CZ" dirty="0">
                <a:hlinkClick r:id="rId12"/>
              </a:rPr>
              <a:t>www.academia.edu/</a:t>
            </a:r>
            <a:r>
              <a:rPr lang="cs-CZ" dirty="0" err="1">
                <a:hlinkClick r:id="rId12"/>
              </a:rPr>
              <a:t>learn</a:t>
            </a:r>
            <a:r>
              <a:rPr lang="cs-CZ" dirty="0">
                <a:hlinkClick r:id="rId12"/>
              </a:rPr>
              <a:t>/</a:t>
            </a:r>
            <a:r>
              <a:rPr lang="cs-CZ" dirty="0" err="1">
                <a:hlinkClick r:id="rId12"/>
              </a:rPr>
              <a:t>ZuzanaSvobodová</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err="1"/>
              <a:t>References</a:t>
            </a:r>
            <a:endParaRPr lang="cs-CZ"/>
          </a:p>
        </p:txBody>
      </p:sp>
      <p:sp>
        <p:nvSpPr>
          <p:cNvPr id="3" name="Zástupný symbol pro obsah 2"/>
          <p:cNvSpPr>
            <a:spLocks noGrp="1"/>
          </p:cNvSpPr>
          <p:nvPr>
            <p:ph idx="1"/>
          </p:nvPr>
        </p:nvSpPr>
        <p:spPr/>
        <p:txBody>
          <a:bodyPr>
            <a:normAutofit/>
          </a:bodyPr>
          <a:lstStyle/>
          <a:p>
            <a:r>
              <a:rPr lang="cs-CZ" err="1"/>
              <a:t>Aristotle</a:t>
            </a:r>
            <a:r>
              <a:rPr lang="cs-CZ"/>
              <a:t>. </a:t>
            </a:r>
            <a:r>
              <a:rPr lang="cs-CZ" i="1" err="1">
                <a:hlinkClick r:id="rId2"/>
              </a:rPr>
              <a:t>Ethics</a:t>
            </a:r>
            <a:r>
              <a:rPr lang="cs-CZ" i="1">
                <a:hlinkClick r:id="rId2"/>
              </a:rPr>
              <a:t> – </a:t>
            </a:r>
            <a:r>
              <a:rPr lang="cs-CZ" i="1" err="1">
                <a:hlinkClick r:id="rId2"/>
              </a:rPr>
              <a:t>Magna</a:t>
            </a:r>
            <a:r>
              <a:rPr lang="cs-CZ" i="1">
                <a:hlinkClick r:id="rId2"/>
              </a:rPr>
              <a:t> </a:t>
            </a:r>
            <a:r>
              <a:rPr lang="cs-CZ" i="1" err="1">
                <a:hlinkClick r:id="rId2"/>
              </a:rPr>
              <a:t>Moralia</a:t>
            </a:r>
            <a:r>
              <a:rPr lang="cs-CZ" i="1">
                <a:hlinkClick r:id="rId2"/>
              </a:rPr>
              <a:t>. </a:t>
            </a:r>
            <a:r>
              <a:rPr lang="cs-CZ" i="1" err="1">
                <a:hlinkClick r:id="rId2"/>
              </a:rPr>
              <a:t>Ethica</a:t>
            </a:r>
            <a:r>
              <a:rPr lang="cs-CZ" i="1">
                <a:hlinkClick r:id="rId2"/>
              </a:rPr>
              <a:t> </a:t>
            </a:r>
            <a:r>
              <a:rPr lang="cs-CZ" i="1" err="1">
                <a:hlinkClick r:id="rId2"/>
              </a:rPr>
              <a:t>Eudemia</a:t>
            </a:r>
            <a:r>
              <a:rPr lang="cs-CZ" i="1">
                <a:hlinkClick r:id="rId2"/>
              </a:rPr>
              <a:t>. De </a:t>
            </a:r>
            <a:r>
              <a:rPr lang="cs-CZ" i="1" err="1">
                <a:hlinkClick r:id="rId2"/>
              </a:rPr>
              <a:t>Virtutibus</a:t>
            </a:r>
            <a:r>
              <a:rPr lang="cs-CZ" i="1">
                <a:hlinkClick r:id="rId2"/>
              </a:rPr>
              <a:t> </a:t>
            </a:r>
            <a:r>
              <a:rPr lang="cs-CZ" i="1" err="1">
                <a:hlinkClick r:id="rId2"/>
              </a:rPr>
              <a:t>et</a:t>
            </a:r>
            <a:r>
              <a:rPr lang="cs-CZ" i="1">
                <a:hlinkClick r:id="rId2"/>
              </a:rPr>
              <a:t> </a:t>
            </a:r>
            <a:r>
              <a:rPr lang="cs-CZ" i="1" err="1">
                <a:hlinkClick r:id="rId2"/>
              </a:rPr>
              <a:t>Vitiis</a:t>
            </a:r>
            <a:r>
              <a:rPr lang="cs-CZ"/>
              <a:t>.</a:t>
            </a:r>
          </a:p>
          <a:p>
            <a:r>
              <a:rPr lang="cs-CZ" err="1"/>
              <a:t>Aristotle</a:t>
            </a:r>
            <a:r>
              <a:rPr lang="cs-CZ"/>
              <a:t>. </a:t>
            </a:r>
            <a:r>
              <a:rPr lang="cs-CZ" i="1" err="1">
                <a:hlinkClick r:id="rId3"/>
              </a:rPr>
              <a:t>Politics</a:t>
            </a:r>
            <a:r>
              <a:rPr lang="cs-CZ"/>
              <a:t>.</a:t>
            </a:r>
          </a:p>
          <a:p>
            <a:r>
              <a:rPr lang="cs-CZ"/>
              <a:t>Plato. </a:t>
            </a:r>
            <a:r>
              <a:rPr lang="cs-CZ" i="1" err="1"/>
              <a:t>Meno</a:t>
            </a:r>
            <a:r>
              <a:rPr lang="cs-CZ"/>
              <a:t>. </a:t>
            </a:r>
            <a:r>
              <a:rPr lang="cs-CZ">
                <a:hlinkClick r:id="rId4"/>
              </a:rPr>
              <a:t>https://archive.org/details/meno_cc_librivox</a:t>
            </a:r>
            <a:endParaRPr lang="cs-CZ"/>
          </a:p>
          <a:p>
            <a:r>
              <a:rPr lang="cs-CZ" err="1"/>
              <a:t>Alasdair</a:t>
            </a:r>
            <a:r>
              <a:rPr lang="cs-CZ"/>
              <a:t> </a:t>
            </a:r>
            <a:r>
              <a:rPr lang="cs-CZ" err="1"/>
              <a:t>MacIntyre</a:t>
            </a:r>
            <a:r>
              <a:rPr lang="cs-CZ"/>
              <a:t>. </a:t>
            </a:r>
            <a:r>
              <a:rPr lang="en-US" i="1">
                <a:hlinkClick r:id="rId5"/>
              </a:rPr>
              <a:t>Ethics and Politics: Selected Essays Vol. II</a:t>
            </a:r>
            <a:r>
              <a:rPr lang="en-US"/>
              <a:t>.</a:t>
            </a:r>
            <a:endParaRPr lang="cs-CZ"/>
          </a:p>
          <a:p>
            <a:r>
              <a:rPr lang="en-GB"/>
              <a:t>Robert M. Veatch</a:t>
            </a:r>
            <a:r>
              <a:rPr lang="cs-CZ"/>
              <a:t>.</a:t>
            </a:r>
            <a:r>
              <a:rPr lang="en-GB"/>
              <a:t> </a:t>
            </a:r>
            <a:r>
              <a:rPr lang="cs-CZ" i="1" err="1"/>
              <a:t>The</a:t>
            </a:r>
            <a:r>
              <a:rPr lang="cs-CZ" i="1"/>
              <a:t> </a:t>
            </a:r>
            <a:r>
              <a:rPr lang="cs-CZ" i="1" err="1"/>
              <a:t>Basics</a:t>
            </a:r>
            <a:r>
              <a:rPr lang="cs-CZ" i="1"/>
              <a:t> </a:t>
            </a:r>
            <a:r>
              <a:rPr lang="cs-CZ" i="1" err="1"/>
              <a:t>of</a:t>
            </a:r>
            <a:r>
              <a:rPr lang="cs-CZ" i="1"/>
              <a:t> </a:t>
            </a:r>
            <a:r>
              <a:rPr lang="cs-CZ" i="1" err="1"/>
              <a:t>Bioethics</a:t>
            </a:r>
            <a:r>
              <a:rPr lang="cs-CZ"/>
              <a:t>. ISBN 0-13-099161-9.</a:t>
            </a:r>
          </a:p>
          <a:p>
            <a:pPr>
              <a:buNone/>
            </a:pPr>
            <a:endParaRPr lang="cs-CZ"/>
          </a:p>
          <a:p>
            <a:pPr>
              <a:buNone/>
            </a:pPr>
            <a:endParaRPr lang="cs-CZ"/>
          </a:p>
          <a:p>
            <a:endParaRPr lang="cs-CZ"/>
          </a:p>
        </p:txBody>
      </p:sp>
      <p:sp>
        <p:nvSpPr>
          <p:cNvPr id="4" name="Zástupný symbol pro číslo snímku 3"/>
          <p:cNvSpPr>
            <a:spLocks noGrp="1"/>
          </p:cNvSpPr>
          <p:nvPr>
            <p:ph type="sldNum" sz="quarter" idx="12"/>
          </p:nvPr>
        </p:nvSpPr>
        <p:spPr/>
        <p:txBody>
          <a:bodyPr/>
          <a:lstStyle/>
          <a:p>
            <a:fld id="{A9F7E50A-D1A4-4A4C-8B06-E97E0F8B3291}" type="slidenum">
              <a:rPr lang="cs-CZ" smtClean="0"/>
              <a:pPr/>
              <a:t>15</a:t>
            </a:fld>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1344" y="274638"/>
            <a:ext cx="11881320" cy="1143000"/>
          </a:xfrm>
        </p:spPr>
        <p:txBody>
          <a:bodyPr>
            <a:normAutofit/>
          </a:bodyPr>
          <a:lstStyle/>
          <a:p>
            <a:r>
              <a:rPr lang="en-US" i="1" dirty="0"/>
              <a:t>Fundamentals of Law and Professional Ethics I</a:t>
            </a:r>
            <a:r>
              <a:rPr lang="cs-CZ" i="1" dirty="0"/>
              <a:t> </a:t>
            </a:r>
            <a:endParaRPr lang="en-GB" i="1" dirty="0"/>
          </a:p>
        </p:txBody>
      </p:sp>
      <p:sp>
        <p:nvSpPr>
          <p:cNvPr id="3" name="Zástupný symbol pro obsah 2"/>
          <p:cNvSpPr>
            <a:spLocks noGrp="1"/>
          </p:cNvSpPr>
          <p:nvPr>
            <p:ph idx="1"/>
          </p:nvPr>
        </p:nvSpPr>
        <p:spPr>
          <a:xfrm>
            <a:off x="609600" y="1600201"/>
            <a:ext cx="10972800" cy="1612775"/>
          </a:xfrm>
        </p:spPr>
        <p:txBody>
          <a:bodyPr>
            <a:normAutofit fontScale="47500" lnSpcReduction="20000"/>
          </a:bodyPr>
          <a:lstStyle/>
          <a:p>
            <a:pPr marL="514350" indent="-514350">
              <a:buFont typeface="+mj-lt"/>
              <a:buAutoNum type="arabicPeriod"/>
            </a:pPr>
            <a:r>
              <a:rPr lang="en-US" dirty="0"/>
              <a:t>Introduction to Philosophy</a:t>
            </a:r>
            <a:endParaRPr lang="cs-CZ" dirty="0"/>
          </a:p>
          <a:p>
            <a:pPr marL="514350" indent="-514350">
              <a:buFont typeface="+mj-lt"/>
              <a:buAutoNum type="arabicPeriod"/>
            </a:pPr>
            <a:r>
              <a:rPr lang="en-US" dirty="0"/>
              <a:t>Introduction to </a:t>
            </a:r>
            <a:r>
              <a:rPr lang="cs-CZ" dirty="0" err="1"/>
              <a:t>Ethics</a:t>
            </a:r>
            <a:endParaRPr lang="cs-CZ" dirty="0"/>
          </a:p>
          <a:p>
            <a:pPr marL="514350" indent="-514350">
              <a:buFont typeface="+mj-lt"/>
              <a:buAutoNum type="arabicPeriod"/>
            </a:pPr>
            <a:r>
              <a:rPr lang="en-US" dirty="0"/>
              <a:t>Metaethics</a:t>
            </a:r>
            <a:endParaRPr lang="cs-CZ" dirty="0"/>
          </a:p>
          <a:p>
            <a:pPr marL="514350" indent="-514350">
              <a:buFont typeface="+mj-lt"/>
              <a:buAutoNum type="arabicPeriod"/>
            </a:pPr>
            <a:r>
              <a:rPr lang="cs-CZ" dirty="0"/>
              <a:t>Normative </a:t>
            </a:r>
            <a:r>
              <a:rPr lang="cs-CZ" dirty="0" err="1"/>
              <a:t>ethics</a:t>
            </a:r>
            <a:r>
              <a:rPr lang="cs-CZ" dirty="0"/>
              <a:t> </a:t>
            </a:r>
          </a:p>
          <a:p>
            <a:pPr marL="514350" indent="-514350">
              <a:buFont typeface="+mj-lt"/>
              <a:buAutoNum type="arabicPeriod"/>
            </a:pPr>
            <a:r>
              <a:rPr lang="cs-CZ" dirty="0" err="1"/>
              <a:t>Virtue</a:t>
            </a:r>
            <a:r>
              <a:rPr lang="cs-CZ" dirty="0"/>
              <a:t> </a:t>
            </a:r>
            <a:r>
              <a:rPr lang="cs-CZ" dirty="0" err="1"/>
              <a:t>ethics</a:t>
            </a:r>
            <a:endParaRPr lang="cs-CZ" dirty="0"/>
          </a:p>
          <a:p>
            <a:pPr marL="514350" indent="-514350">
              <a:buFont typeface="+mj-lt"/>
              <a:buAutoNum type="arabicPeriod"/>
            </a:pPr>
            <a:r>
              <a:rPr lang="cs-CZ" dirty="0" err="1"/>
              <a:t>Ethics</a:t>
            </a:r>
            <a:r>
              <a:rPr lang="cs-CZ" dirty="0"/>
              <a:t> in </a:t>
            </a:r>
            <a:r>
              <a:rPr lang="cs-CZ" dirty="0" err="1"/>
              <a:t>professional</a:t>
            </a:r>
            <a:r>
              <a:rPr lang="cs-CZ" dirty="0"/>
              <a:t> </a:t>
            </a:r>
            <a:r>
              <a:rPr lang="cs-CZ" dirty="0" err="1"/>
              <a:t>life</a:t>
            </a:r>
            <a:endParaRPr lang="en-GB" dirty="0"/>
          </a:p>
        </p:txBody>
      </p:sp>
      <p:sp>
        <p:nvSpPr>
          <p:cNvPr id="4" name="TextovéPole 3">
            <a:extLst>
              <a:ext uri="{FF2B5EF4-FFF2-40B4-BE49-F238E27FC236}">
                <a16:creationId xmlns:a16="http://schemas.microsoft.com/office/drawing/2014/main" id="{62C07F69-183F-B422-7845-0B33FA60499B}"/>
              </a:ext>
            </a:extLst>
          </p:cNvPr>
          <p:cNvSpPr txBox="1"/>
          <p:nvPr/>
        </p:nvSpPr>
        <p:spPr>
          <a:xfrm>
            <a:off x="609600" y="3350287"/>
            <a:ext cx="11017224" cy="1600438"/>
          </a:xfrm>
          <a:prstGeom prst="rect">
            <a:avLst/>
          </a:prstGeom>
          <a:noFill/>
        </p:spPr>
        <p:txBody>
          <a:bodyPr wrap="square" rtlCol="0">
            <a:spAutoFit/>
          </a:bodyPr>
          <a:lstStyle/>
          <a:p>
            <a:pPr algn="ctr"/>
            <a:r>
              <a:rPr lang="cs-CZ" sz="4400" i="1" dirty="0" err="1"/>
              <a:t>Ethics</a:t>
            </a:r>
            <a:r>
              <a:rPr lang="cs-CZ" sz="4400" i="1" dirty="0"/>
              <a:t> </a:t>
            </a:r>
            <a:r>
              <a:rPr lang="cs-CZ" sz="4400" i="1" dirty="0" err="1"/>
              <a:t>for</a:t>
            </a:r>
            <a:r>
              <a:rPr lang="cs-CZ" sz="4400" i="1" dirty="0"/>
              <a:t> </a:t>
            </a:r>
            <a:r>
              <a:rPr lang="cs-CZ" sz="4400" i="1" dirty="0" err="1"/>
              <a:t>Social</a:t>
            </a:r>
            <a:r>
              <a:rPr lang="cs-CZ" sz="4400" i="1" dirty="0"/>
              <a:t> </a:t>
            </a:r>
            <a:r>
              <a:rPr lang="cs-CZ" sz="4400" i="1" dirty="0" err="1"/>
              <a:t>Work</a:t>
            </a:r>
            <a:endParaRPr lang="cs-CZ" sz="4400" i="1" dirty="0"/>
          </a:p>
          <a:p>
            <a:endParaRPr lang="cs-CZ" dirty="0"/>
          </a:p>
          <a:p>
            <a:r>
              <a:rPr lang="cs-CZ" dirty="0"/>
              <a:t>1. </a:t>
            </a:r>
            <a:r>
              <a:rPr lang="cs-CZ" dirty="0" err="1"/>
              <a:t>Introduction</a:t>
            </a:r>
            <a:r>
              <a:rPr lang="cs-CZ" dirty="0"/>
              <a:t> (</a:t>
            </a:r>
            <a:r>
              <a:rPr lang="cs-CZ" dirty="0" err="1"/>
              <a:t>Philosophy</a:t>
            </a:r>
            <a:r>
              <a:rPr lang="cs-CZ" dirty="0"/>
              <a:t>, </a:t>
            </a:r>
            <a:r>
              <a:rPr lang="cs-CZ" dirty="0" err="1"/>
              <a:t>Ethics</a:t>
            </a:r>
            <a:r>
              <a:rPr lang="cs-CZ" dirty="0"/>
              <a:t>, </a:t>
            </a:r>
            <a:r>
              <a:rPr lang="cs-CZ" dirty="0" err="1"/>
              <a:t>Metaphysics</a:t>
            </a:r>
            <a:r>
              <a:rPr lang="cs-CZ" dirty="0"/>
              <a:t>, Ontology, </a:t>
            </a:r>
            <a:r>
              <a:rPr lang="cs-CZ" dirty="0" err="1"/>
              <a:t>theory</a:t>
            </a:r>
            <a:r>
              <a:rPr lang="cs-CZ" dirty="0"/>
              <a:t>, </a:t>
            </a:r>
            <a:r>
              <a:rPr lang="cs-CZ" dirty="0" err="1"/>
              <a:t>contemplation</a:t>
            </a:r>
            <a:r>
              <a:rPr lang="cs-CZ" dirty="0"/>
              <a:t>, </a:t>
            </a:r>
            <a:r>
              <a:rPr lang="cs-CZ" dirty="0" err="1"/>
              <a:t>participation</a:t>
            </a:r>
            <a:r>
              <a:rPr lang="cs-CZ" dirty="0"/>
              <a:t>, </a:t>
            </a:r>
            <a:r>
              <a:rPr lang="cs-CZ" dirty="0" err="1"/>
              <a:t>wisdom</a:t>
            </a:r>
            <a:r>
              <a:rPr lang="cs-CZ" dirty="0"/>
              <a:t>, </a:t>
            </a:r>
            <a:r>
              <a:rPr lang="cs-CZ" dirty="0" err="1"/>
              <a:t>practice</a:t>
            </a:r>
            <a:r>
              <a:rPr lang="cs-CZ" dirty="0"/>
              <a:t>, </a:t>
            </a:r>
            <a:r>
              <a:rPr lang="cs-CZ" dirty="0" err="1"/>
              <a:t>knowledge</a:t>
            </a:r>
            <a:r>
              <a:rPr lang="cs-CZ" dirty="0"/>
              <a:t>) </a:t>
            </a:r>
            <a:endParaRPr lang="en-CA" dirty="0"/>
          </a:p>
        </p:txBody>
      </p:sp>
    </p:spTree>
    <p:extLst>
      <p:ext uri="{BB962C8B-B14F-4D97-AF65-F5344CB8AC3E}">
        <p14:creationId xmlns:p14="http://schemas.microsoft.com/office/powerpoint/2010/main" val="407837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r"/>
            <a:r>
              <a:rPr lang="cs-CZ" dirty="0"/>
              <a:t> </a:t>
            </a:r>
          </a:p>
        </p:txBody>
      </p:sp>
      <p:sp>
        <p:nvSpPr>
          <p:cNvPr id="3" name="Zástupný symbol pro obsah 2"/>
          <p:cNvSpPr>
            <a:spLocks noGrp="1"/>
          </p:cNvSpPr>
          <p:nvPr>
            <p:ph idx="1"/>
          </p:nvPr>
        </p:nvSpPr>
        <p:spPr>
          <a:xfrm>
            <a:off x="1981200" y="1196752"/>
            <a:ext cx="8435280" cy="5472608"/>
          </a:xfrm>
        </p:spPr>
        <p:txBody>
          <a:bodyPr/>
          <a:lstStyle/>
          <a:p>
            <a:pPr>
              <a:buNone/>
            </a:pPr>
            <a:r>
              <a:rPr lang="cs-CZ" dirty="0"/>
              <a:t> </a:t>
            </a:r>
          </a:p>
        </p:txBody>
      </p:sp>
      <p:graphicFrame>
        <p:nvGraphicFramePr>
          <p:cNvPr id="4" name="Diagram 3"/>
          <p:cNvGraphicFramePr/>
          <p:nvPr/>
        </p:nvGraphicFramePr>
        <p:xfrm>
          <a:off x="3048000" y="1397000"/>
          <a:ext cx="6792416"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423592" y="404664"/>
          <a:ext cx="7920880" cy="64533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ovéPole 5"/>
          <p:cNvSpPr txBox="1"/>
          <p:nvPr/>
        </p:nvSpPr>
        <p:spPr>
          <a:xfrm>
            <a:off x="3719736" y="1052736"/>
            <a:ext cx="4536504" cy="1292662"/>
          </a:xfrm>
          <a:prstGeom prst="rect">
            <a:avLst/>
          </a:prstGeom>
          <a:noFill/>
        </p:spPr>
        <p:txBody>
          <a:bodyPr wrap="square" rtlCol="0">
            <a:spAutoFit/>
          </a:bodyPr>
          <a:lstStyle/>
          <a:p>
            <a:pPr lvl="0" algn="ctr"/>
            <a:r>
              <a:rPr lang="cs-CZ" sz="6000" dirty="0" err="1">
                <a:solidFill>
                  <a:schemeClr val="bg1"/>
                </a:solidFill>
              </a:rPr>
              <a:t>Humanities</a:t>
            </a:r>
            <a:endParaRPr lang="cs-CZ" sz="6000" dirty="0">
              <a:solidFill>
                <a:schemeClr val="bg1"/>
              </a:solidFill>
            </a:endParaRPr>
          </a:p>
          <a:p>
            <a:endParaRPr lang="cs-CZ" dirty="0"/>
          </a:p>
        </p:txBody>
      </p:sp>
    </p:spTree>
    <p:extLst>
      <p:ext uri="{BB962C8B-B14F-4D97-AF65-F5344CB8AC3E}">
        <p14:creationId xmlns:p14="http://schemas.microsoft.com/office/powerpoint/2010/main" val="2776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3178752" y="219326"/>
            <a:ext cx="8923984" cy="6264275"/>
          </a:xfrm>
        </p:spPr>
        <p:txBody>
          <a:bodyPr>
            <a:normAutofit/>
          </a:bodyPr>
          <a:lstStyle/>
          <a:p>
            <a:r>
              <a:rPr lang="en-US" sz="6700" b="1" cap="small" dirty="0">
                <a:solidFill>
                  <a:srgbClr val="FF0000"/>
                </a:solidFill>
              </a:rPr>
              <a:t>philo</a:t>
            </a:r>
            <a:r>
              <a:rPr lang="en-US" sz="6700" b="1" cap="small" dirty="0">
                <a:solidFill>
                  <a:schemeClr val="tx2">
                    <a:lumMod val="60000"/>
                    <a:lumOff val="40000"/>
                  </a:schemeClr>
                </a:solidFill>
              </a:rPr>
              <a:t>sophia</a:t>
            </a:r>
            <a:br>
              <a:rPr lang="cs-CZ" sz="6700" b="1" cap="small" dirty="0">
                <a:solidFill>
                  <a:schemeClr val="tx2">
                    <a:lumMod val="60000"/>
                    <a:lumOff val="40000"/>
                  </a:schemeClr>
                </a:solidFill>
              </a:rPr>
            </a:br>
            <a:r>
              <a:rPr lang="en-US" b="1" i="1" dirty="0">
                <a:solidFill>
                  <a:srgbClr val="FF0000"/>
                </a:solidFill>
              </a:rPr>
              <a:t>love</a:t>
            </a:r>
            <a:r>
              <a:rPr lang="en-US" b="1" i="1" dirty="0"/>
              <a:t> of </a:t>
            </a:r>
            <a:r>
              <a:rPr lang="en-US" b="1" i="1" dirty="0">
                <a:solidFill>
                  <a:schemeClr val="tx2">
                    <a:lumMod val="60000"/>
                    <a:lumOff val="40000"/>
                  </a:schemeClr>
                </a:solidFill>
              </a:rPr>
              <a:t>wisdom</a:t>
            </a:r>
            <a:br>
              <a:rPr lang="cs-CZ" b="1" i="1" dirty="0">
                <a:solidFill>
                  <a:schemeClr val="tx2">
                    <a:lumMod val="60000"/>
                    <a:lumOff val="40000"/>
                  </a:schemeClr>
                </a:solidFill>
              </a:rPr>
            </a:br>
            <a:r>
              <a:rPr lang="cs-CZ" sz="3600" b="1" i="1" dirty="0" err="1"/>
              <a:t>or</a:t>
            </a:r>
            <a:br>
              <a:rPr lang="cs-CZ" sz="3600" b="1" i="1" dirty="0">
                <a:solidFill>
                  <a:schemeClr val="tx2">
                    <a:lumMod val="60000"/>
                    <a:lumOff val="40000"/>
                  </a:schemeClr>
                </a:solidFill>
              </a:rPr>
            </a:br>
            <a:r>
              <a:rPr lang="cs-CZ" sz="3600" b="1" i="1" dirty="0" err="1">
                <a:solidFill>
                  <a:schemeClr val="tx2">
                    <a:lumMod val="60000"/>
                    <a:lumOff val="40000"/>
                  </a:schemeClr>
                </a:solidFill>
              </a:rPr>
              <a:t>wisdom</a:t>
            </a:r>
            <a:r>
              <a:rPr lang="cs-CZ" sz="3600" b="1" i="1" dirty="0">
                <a:solidFill>
                  <a:schemeClr val="tx2">
                    <a:lumMod val="60000"/>
                    <a:lumOff val="40000"/>
                  </a:schemeClr>
                </a:solidFill>
              </a:rPr>
              <a:t> </a:t>
            </a:r>
            <a:r>
              <a:rPr lang="cs-CZ" sz="3600" b="1" i="1" dirty="0" err="1"/>
              <a:t>of</a:t>
            </a:r>
            <a:r>
              <a:rPr lang="cs-CZ" sz="3600" b="1" i="1" dirty="0">
                <a:solidFill>
                  <a:schemeClr val="tx2">
                    <a:lumMod val="60000"/>
                    <a:lumOff val="40000"/>
                  </a:schemeClr>
                </a:solidFill>
              </a:rPr>
              <a:t> </a:t>
            </a:r>
            <a:r>
              <a:rPr lang="cs-CZ" sz="3600" b="1" i="1" dirty="0">
                <a:solidFill>
                  <a:srgbClr val="FF0000"/>
                </a:solidFill>
              </a:rPr>
              <a:t>love</a:t>
            </a:r>
            <a:br>
              <a:rPr lang="cs-CZ" sz="3600" b="1" i="1" dirty="0">
                <a:solidFill>
                  <a:srgbClr val="FF0000"/>
                </a:solidFill>
              </a:rPr>
            </a:br>
            <a:br>
              <a:rPr lang="cs-CZ" i="1" dirty="0">
                <a:solidFill>
                  <a:schemeClr val="tx2">
                    <a:lumMod val="60000"/>
                    <a:lumOff val="40000"/>
                  </a:schemeClr>
                </a:solidFill>
              </a:rPr>
            </a:br>
            <a:r>
              <a:rPr lang="en-US" sz="3600" dirty="0"/>
              <a:t>from Greek</a:t>
            </a:r>
            <a:r>
              <a:rPr lang="cs-CZ" sz="3600" dirty="0"/>
              <a:t> </a:t>
            </a:r>
            <a:r>
              <a:rPr lang="en-US" sz="3600" b="1" cap="small" dirty="0" err="1">
                <a:solidFill>
                  <a:srgbClr val="FF0000"/>
                </a:solidFill>
              </a:rPr>
              <a:t>philein</a:t>
            </a:r>
            <a:r>
              <a:rPr lang="en-US" sz="3600" dirty="0"/>
              <a:t> (</a:t>
            </a:r>
            <a:r>
              <a:rPr lang="en-US" sz="3600" b="1" dirty="0">
                <a:solidFill>
                  <a:srgbClr val="FF0000"/>
                </a:solidFill>
              </a:rPr>
              <a:t>to love</a:t>
            </a:r>
            <a:r>
              <a:rPr lang="en-US" sz="3600" dirty="0"/>
              <a:t>) + </a:t>
            </a:r>
            <a:r>
              <a:rPr lang="en-US" sz="3600" b="1" cap="small" dirty="0" err="1">
                <a:solidFill>
                  <a:schemeClr val="tx2">
                    <a:lumMod val="60000"/>
                    <a:lumOff val="40000"/>
                  </a:schemeClr>
                </a:solidFill>
              </a:rPr>
              <a:t>sophia</a:t>
            </a:r>
            <a:r>
              <a:rPr lang="en-US" sz="3600" dirty="0"/>
              <a:t> (</a:t>
            </a:r>
            <a:r>
              <a:rPr lang="en-US" sz="3600" b="1" dirty="0">
                <a:solidFill>
                  <a:schemeClr val="tx2">
                    <a:lumMod val="60000"/>
                    <a:lumOff val="40000"/>
                  </a:schemeClr>
                </a:solidFill>
              </a:rPr>
              <a:t>wisdom</a:t>
            </a:r>
            <a:r>
              <a:rPr lang="en-US" sz="3600" dirty="0"/>
              <a:t>)</a:t>
            </a:r>
            <a:br>
              <a:rPr lang="cs-CZ" sz="3600" dirty="0"/>
            </a:br>
            <a:r>
              <a:rPr lang="cs-CZ" sz="3600" dirty="0"/>
              <a:t> </a:t>
            </a:r>
            <a:r>
              <a:rPr lang="cs-CZ" sz="3600" dirty="0" err="1"/>
              <a:t>philosophers</a:t>
            </a:r>
            <a:r>
              <a:rPr lang="cs-CZ" sz="3600" dirty="0"/>
              <a:t>:</a:t>
            </a:r>
            <a:br>
              <a:rPr lang="cs-CZ" sz="3600" dirty="0"/>
            </a:br>
            <a:r>
              <a:rPr lang="cs-CZ" sz="3600" dirty="0" err="1">
                <a:solidFill>
                  <a:srgbClr val="FF0000"/>
                </a:solidFill>
              </a:rPr>
              <a:t>lovers</a:t>
            </a:r>
            <a:r>
              <a:rPr lang="cs-CZ" sz="3600" dirty="0"/>
              <a:t> </a:t>
            </a:r>
            <a:r>
              <a:rPr lang="cs-CZ" sz="3600" dirty="0" err="1"/>
              <a:t>of</a:t>
            </a:r>
            <a:r>
              <a:rPr lang="cs-CZ" sz="3600" dirty="0"/>
              <a:t> </a:t>
            </a:r>
            <a:r>
              <a:rPr lang="cs-CZ" sz="3600" dirty="0" err="1">
                <a:solidFill>
                  <a:schemeClr val="tx2">
                    <a:lumMod val="60000"/>
                    <a:lumOff val="40000"/>
                  </a:schemeClr>
                </a:solidFill>
              </a:rPr>
              <a:t>wisdom</a:t>
            </a:r>
            <a:r>
              <a:rPr lang="cs-CZ" sz="3600" dirty="0"/>
              <a:t>  </a:t>
            </a:r>
            <a:r>
              <a:rPr lang="cs-CZ" sz="3600" dirty="0" err="1"/>
              <a:t>or</a:t>
            </a:r>
            <a:r>
              <a:rPr lang="cs-CZ" sz="3600" dirty="0"/>
              <a:t> </a:t>
            </a:r>
            <a:r>
              <a:rPr lang="cs-CZ" sz="2700" dirty="0"/>
              <a:t>(</a:t>
            </a:r>
            <a:r>
              <a:rPr lang="en-US" sz="2700" b="1" dirty="0"/>
              <a:t>more important </a:t>
            </a:r>
            <a:r>
              <a:rPr lang="en-US" sz="2700" dirty="0"/>
              <a:t>for helping professions</a:t>
            </a:r>
            <a:r>
              <a:rPr lang="cs-CZ" sz="2700" dirty="0"/>
              <a:t>)</a:t>
            </a:r>
            <a:r>
              <a:rPr lang="cs-CZ" sz="3600" dirty="0"/>
              <a:t>: </a:t>
            </a:r>
            <a:r>
              <a:rPr lang="cs-CZ" sz="3600" b="1" dirty="0" err="1"/>
              <a:t>seekers</a:t>
            </a:r>
            <a:r>
              <a:rPr lang="cs-CZ" sz="3600" b="1" dirty="0"/>
              <a:t> </a:t>
            </a:r>
            <a:r>
              <a:rPr lang="cs-CZ" sz="3600" b="1" dirty="0" err="1"/>
              <a:t>of</a:t>
            </a:r>
            <a:r>
              <a:rPr lang="cs-CZ" sz="3600" b="1" dirty="0"/>
              <a:t> </a:t>
            </a:r>
            <a:r>
              <a:rPr lang="cs-CZ" sz="3600" b="1" dirty="0" err="1"/>
              <a:t>the</a:t>
            </a:r>
            <a:r>
              <a:rPr lang="cs-CZ" sz="3600" b="1" dirty="0"/>
              <a:t> </a:t>
            </a:r>
            <a:r>
              <a:rPr lang="cs-CZ" sz="3600" b="1" dirty="0" err="1">
                <a:solidFill>
                  <a:schemeClr val="tx2">
                    <a:lumMod val="60000"/>
                    <a:lumOff val="40000"/>
                  </a:schemeClr>
                </a:solidFill>
              </a:rPr>
              <a:t>wisdom</a:t>
            </a:r>
            <a:r>
              <a:rPr lang="cs-CZ" sz="3600" b="1" dirty="0"/>
              <a:t> </a:t>
            </a:r>
            <a:r>
              <a:rPr lang="cs-CZ" sz="3600" b="1" dirty="0" err="1"/>
              <a:t>of</a:t>
            </a:r>
            <a:r>
              <a:rPr lang="cs-CZ" sz="3600" b="1" dirty="0"/>
              <a:t> </a:t>
            </a:r>
            <a:r>
              <a:rPr lang="cs-CZ" sz="3600" b="1" dirty="0">
                <a:solidFill>
                  <a:srgbClr val="FF0000"/>
                </a:solidFill>
              </a:rPr>
              <a:t>love</a:t>
            </a:r>
          </a:p>
        </p:txBody>
      </p:sp>
      <p:pic>
        <p:nvPicPr>
          <p:cNvPr id="6146" name="Picture 2" descr="http://static1.wikia.nocookie.net/__cb20120519150212/olympians/images/2/24/Minerva_onyx_Louvre_Ma2225.jpg"/>
          <p:cNvPicPr>
            <a:picLocks noChangeAspect="1" noChangeArrowheads="1"/>
          </p:cNvPicPr>
          <p:nvPr/>
        </p:nvPicPr>
        <p:blipFill>
          <a:blip r:embed="rId3" cstate="print"/>
          <a:srcRect/>
          <a:stretch>
            <a:fillRect/>
          </a:stretch>
        </p:blipFill>
        <p:spPr bwMode="auto">
          <a:xfrm>
            <a:off x="0" y="548678"/>
            <a:ext cx="2808312" cy="5605569"/>
          </a:xfrm>
          <a:prstGeom prst="rect">
            <a:avLst/>
          </a:prstGeom>
          <a:noFill/>
        </p:spPr>
      </p:pic>
      <p:sp>
        <p:nvSpPr>
          <p:cNvPr id="6" name="Šipka doprava 5"/>
          <p:cNvSpPr/>
          <p:nvPr/>
        </p:nvSpPr>
        <p:spPr>
          <a:xfrm>
            <a:off x="5519936" y="4653136"/>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274042"/>
          </a:xfrm>
        </p:spPr>
        <p:txBody>
          <a:bodyPr>
            <a:normAutofit fontScale="90000"/>
          </a:bodyPr>
          <a:lstStyle/>
          <a:p>
            <a:r>
              <a:rPr lang="cs-CZ" dirty="0"/>
              <a:t> </a:t>
            </a:r>
          </a:p>
        </p:txBody>
      </p:sp>
      <p:graphicFrame>
        <p:nvGraphicFramePr>
          <p:cNvPr id="4" name="Zástupný symbol pro obsah 3"/>
          <p:cNvGraphicFramePr>
            <a:graphicFrameLocks noGrp="1"/>
          </p:cNvGraphicFramePr>
          <p:nvPr>
            <p:ph idx="1"/>
          </p:nvPr>
        </p:nvGraphicFramePr>
        <p:xfrm>
          <a:off x="1981200" y="332656"/>
          <a:ext cx="8229600"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ipsa 4"/>
          <p:cNvSpPr/>
          <p:nvPr/>
        </p:nvSpPr>
        <p:spPr>
          <a:xfrm>
            <a:off x="7968208" y="3645024"/>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548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AAD98F-2782-4170-B259-42E6429EEE03}"/>
              </a:ext>
            </a:extLst>
          </p:cNvPr>
          <p:cNvSpPr>
            <a:spLocks noGrp="1"/>
          </p:cNvSpPr>
          <p:nvPr>
            <p:ph type="title"/>
          </p:nvPr>
        </p:nvSpPr>
        <p:spPr/>
        <p:txBody>
          <a:bodyPr/>
          <a:lstStyle/>
          <a:p>
            <a:r>
              <a:rPr lang="cs-CZ" dirty="0"/>
              <a:t> </a:t>
            </a:r>
          </a:p>
        </p:txBody>
      </p:sp>
      <p:sp>
        <p:nvSpPr>
          <p:cNvPr id="3" name="Zástupný text 2">
            <a:extLst>
              <a:ext uri="{FF2B5EF4-FFF2-40B4-BE49-F238E27FC236}">
                <a16:creationId xmlns:a16="http://schemas.microsoft.com/office/drawing/2014/main" id="{ED7D6DCA-B8BE-4CC6-8533-70967226B118}"/>
              </a:ext>
            </a:extLst>
          </p:cNvPr>
          <p:cNvSpPr>
            <a:spLocks noGrp="1"/>
          </p:cNvSpPr>
          <p:nvPr>
            <p:ph type="body" idx="1"/>
          </p:nvPr>
        </p:nvSpPr>
        <p:spPr>
          <a:xfrm>
            <a:off x="803420" y="1972469"/>
            <a:ext cx="5193098" cy="639762"/>
          </a:xfrm>
        </p:spPr>
        <p:txBody>
          <a:bodyPr/>
          <a:lstStyle/>
          <a:p>
            <a:pPr algn="r"/>
            <a:r>
              <a:rPr lang="cs-CZ" cap="small" dirty="0" err="1"/>
              <a:t>dianoia</a:t>
            </a:r>
            <a:r>
              <a:rPr lang="cs-CZ" cap="small" dirty="0"/>
              <a:t> </a:t>
            </a:r>
          </a:p>
        </p:txBody>
      </p:sp>
      <p:sp>
        <p:nvSpPr>
          <p:cNvPr id="4" name="Zástupný obsah 3">
            <a:extLst>
              <a:ext uri="{FF2B5EF4-FFF2-40B4-BE49-F238E27FC236}">
                <a16:creationId xmlns:a16="http://schemas.microsoft.com/office/drawing/2014/main" id="{E33F397E-082E-473E-B36D-E3CC59F7A591}"/>
              </a:ext>
            </a:extLst>
          </p:cNvPr>
          <p:cNvSpPr>
            <a:spLocks noGrp="1"/>
          </p:cNvSpPr>
          <p:nvPr>
            <p:ph sz="half" idx="2"/>
          </p:nvPr>
        </p:nvSpPr>
        <p:spPr/>
        <p:txBody>
          <a:bodyPr>
            <a:normAutofit fontScale="92500" lnSpcReduction="10000"/>
          </a:bodyPr>
          <a:lstStyle/>
          <a:p>
            <a:pPr marL="0" indent="0" algn="r">
              <a:buNone/>
            </a:pPr>
            <a:endParaRPr lang="cs-CZ" dirty="0"/>
          </a:p>
          <a:p>
            <a:pPr marL="0" indent="0" algn="r">
              <a:buNone/>
            </a:pPr>
            <a:r>
              <a:rPr lang="cs-CZ" i="1" dirty="0"/>
              <a:t>ratio</a:t>
            </a:r>
          </a:p>
          <a:p>
            <a:pPr marL="0" indent="0" algn="r">
              <a:buNone/>
            </a:pPr>
            <a:r>
              <a:rPr lang="cs-CZ" dirty="0" err="1"/>
              <a:t>thought</a:t>
            </a:r>
            <a:endParaRPr lang="cs-CZ" dirty="0"/>
          </a:p>
          <a:p>
            <a:pPr marL="0" indent="0" algn="r">
              <a:buNone/>
            </a:pPr>
            <a:r>
              <a:rPr lang="cs-CZ" dirty="0" err="1"/>
              <a:t>manyness</a:t>
            </a:r>
            <a:endParaRPr lang="cs-CZ" dirty="0"/>
          </a:p>
          <a:p>
            <a:pPr marL="0" indent="0" algn="r">
              <a:buNone/>
            </a:pPr>
            <a:r>
              <a:rPr lang="cs-CZ" dirty="0" err="1"/>
              <a:t>manipulation</a:t>
            </a:r>
            <a:endParaRPr lang="cs-CZ" dirty="0"/>
          </a:p>
          <a:p>
            <a:pPr marL="0" indent="0" algn="r">
              <a:buNone/>
            </a:pPr>
            <a:r>
              <a:rPr lang="cs-CZ" dirty="0" err="1"/>
              <a:t>knowledge</a:t>
            </a:r>
            <a:endParaRPr lang="cs-CZ" dirty="0"/>
          </a:p>
          <a:p>
            <a:pPr marL="0" indent="0" algn="r">
              <a:buNone/>
            </a:pPr>
            <a:r>
              <a:rPr lang="cs-CZ" cap="small" dirty="0" err="1"/>
              <a:t>ascholia</a:t>
            </a:r>
            <a:r>
              <a:rPr lang="cs-CZ" dirty="0"/>
              <a:t>, </a:t>
            </a:r>
            <a:r>
              <a:rPr lang="cs-CZ" dirty="0" err="1"/>
              <a:t>work</a:t>
            </a:r>
            <a:endParaRPr lang="cs-CZ" dirty="0"/>
          </a:p>
          <a:p>
            <a:pPr marL="0" indent="0" algn="r">
              <a:buNone/>
            </a:pPr>
            <a:r>
              <a:rPr lang="cs-CZ" cap="small" dirty="0" err="1"/>
              <a:t>fronesis</a:t>
            </a:r>
            <a:r>
              <a:rPr lang="cs-CZ" dirty="0"/>
              <a:t>, </a:t>
            </a:r>
            <a:r>
              <a:rPr lang="cs-CZ" dirty="0" err="1"/>
              <a:t>practical</a:t>
            </a:r>
            <a:r>
              <a:rPr lang="cs-CZ" dirty="0"/>
              <a:t> </a:t>
            </a:r>
            <a:r>
              <a:rPr lang="cs-CZ" dirty="0" err="1"/>
              <a:t>wisdom</a:t>
            </a:r>
            <a:endParaRPr lang="cs-CZ" dirty="0"/>
          </a:p>
          <a:p>
            <a:pPr marL="0" indent="0" algn="r">
              <a:buNone/>
            </a:pPr>
            <a:r>
              <a:rPr lang="cs-CZ" dirty="0" err="1"/>
              <a:t>mastercraft</a:t>
            </a:r>
            <a:endParaRPr lang="cs-CZ" dirty="0"/>
          </a:p>
          <a:p>
            <a:pPr marL="0" indent="0" algn="r">
              <a:buNone/>
            </a:pPr>
            <a:r>
              <a:rPr lang="cs-CZ" cap="small" dirty="0"/>
              <a:t>polis</a:t>
            </a:r>
          </a:p>
        </p:txBody>
      </p:sp>
      <p:sp>
        <p:nvSpPr>
          <p:cNvPr id="5" name="Zástupný text 4">
            <a:extLst>
              <a:ext uri="{FF2B5EF4-FFF2-40B4-BE49-F238E27FC236}">
                <a16:creationId xmlns:a16="http://schemas.microsoft.com/office/drawing/2014/main" id="{E8BB4F99-05B3-46F4-87BB-DEAB9473FCA1}"/>
              </a:ext>
            </a:extLst>
          </p:cNvPr>
          <p:cNvSpPr>
            <a:spLocks noGrp="1"/>
          </p:cNvSpPr>
          <p:nvPr>
            <p:ph type="body" sz="quarter" idx="3"/>
          </p:nvPr>
        </p:nvSpPr>
        <p:spPr>
          <a:xfrm>
            <a:off x="6180424" y="1951758"/>
            <a:ext cx="5389033" cy="639762"/>
          </a:xfrm>
        </p:spPr>
        <p:txBody>
          <a:bodyPr/>
          <a:lstStyle/>
          <a:p>
            <a:r>
              <a:rPr lang="cs-CZ" cap="small" dirty="0"/>
              <a:t>      noesis</a:t>
            </a:r>
          </a:p>
        </p:txBody>
      </p:sp>
      <p:sp>
        <p:nvSpPr>
          <p:cNvPr id="6" name="Zástupný obsah 5">
            <a:extLst>
              <a:ext uri="{FF2B5EF4-FFF2-40B4-BE49-F238E27FC236}">
                <a16:creationId xmlns:a16="http://schemas.microsoft.com/office/drawing/2014/main" id="{9A94B659-43CA-4942-A2A4-627722F62650}"/>
              </a:ext>
            </a:extLst>
          </p:cNvPr>
          <p:cNvSpPr>
            <a:spLocks noGrp="1"/>
          </p:cNvSpPr>
          <p:nvPr>
            <p:ph sz="quarter" idx="4"/>
          </p:nvPr>
        </p:nvSpPr>
        <p:spPr/>
        <p:txBody>
          <a:bodyPr>
            <a:normAutofit fontScale="92500" lnSpcReduction="10000"/>
          </a:bodyPr>
          <a:lstStyle/>
          <a:p>
            <a:endParaRPr lang="cs-CZ" dirty="0"/>
          </a:p>
          <a:p>
            <a:r>
              <a:rPr lang="cs-CZ" dirty="0"/>
              <a:t> </a:t>
            </a:r>
            <a:r>
              <a:rPr lang="cs-CZ" i="1" dirty="0" err="1"/>
              <a:t>intellectus</a:t>
            </a:r>
            <a:endParaRPr lang="cs-CZ" i="1" dirty="0"/>
          </a:p>
          <a:p>
            <a:r>
              <a:rPr lang="cs-CZ" dirty="0"/>
              <a:t> </a:t>
            </a:r>
            <a:r>
              <a:rPr lang="cs-CZ" dirty="0" err="1"/>
              <a:t>intellection</a:t>
            </a:r>
            <a:endParaRPr lang="cs-CZ" dirty="0"/>
          </a:p>
          <a:p>
            <a:r>
              <a:rPr lang="cs-CZ" dirty="0"/>
              <a:t> </a:t>
            </a:r>
            <a:r>
              <a:rPr lang="cs-CZ" dirty="0" err="1"/>
              <a:t>oneness</a:t>
            </a:r>
            <a:endParaRPr lang="cs-CZ" dirty="0"/>
          </a:p>
          <a:p>
            <a:r>
              <a:rPr lang="cs-CZ" dirty="0"/>
              <a:t> </a:t>
            </a:r>
            <a:r>
              <a:rPr lang="cs-CZ" dirty="0" err="1"/>
              <a:t>participation</a:t>
            </a:r>
            <a:endParaRPr lang="cs-CZ" dirty="0"/>
          </a:p>
          <a:p>
            <a:r>
              <a:rPr lang="cs-CZ" dirty="0"/>
              <a:t> </a:t>
            </a:r>
            <a:r>
              <a:rPr lang="cs-CZ" cap="small" dirty="0" err="1"/>
              <a:t>theoria</a:t>
            </a:r>
            <a:r>
              <a:rPr lang="cs-CZ" dirty="0"/>
              <a:t>, </a:t>
            </a:r>
            <a:r>
              <a:rPr lang="cs-CZ" dirty="0" err="1"/>
              <a:t>theory</a:t>
            </a:r>
            <a:endParaRPr lang="cs-CZ" dirty="0"/>
          </a:p>
          <a:p>
            <a:r>
              <a:rPr lang="cs-CZ" cap="small" dirty="0"/>
              <a:t> </a:t>
            </a:r>
            <a:r>
              <a:rPr lang="cs-CZ" cap="small" dirty="0" err="1"/>
              <a:t>schole</a:t>
            </a:r>
            <a:r>
              <a:rPr lang="cs-CZ" dirty="0"/>
              <a:t>, </a:t>
            </a:r>
            <a:r>
              <a:rPr lang="cs-CZ" dirty="0" err="1"/>
              <a:t>leisure</a:t>
            </a:r>
            <a:endParaRPr lang="cs-CZ" dirty="0"/>
          </a:p>
          <a:p>
            <a:r>
              <a:rPr lang="cs-CZ" cap="small" dirty="0"/>
              <a:t> </a:t>
            </a:r>
            <a:r>
              <a:rPr lang="cs-CZ" cap="small" dirty="0" err="1"/>
              <a:t>sophia</a:t>
            </a:r>
            <a:r>
              <a:rPr lang="cs-CZ" dirty="0"/>
              <a:t>, </a:t>
            </a:r>
            <a:r>
              <a:rPr lang="cs-CZ" dirty="0" err="1"/>
              <a:t>theoretical</a:t>
            </a:r>
            <a:r>
              <a:rPr lang="cs-CZ" dirty="0"/>
              <a:t> </a:t>
            </a:r>
            <a:r>
              <a:rPr lang="cs-CZ" dirty="0" err="1"/>
              <a:t>wisdom</a:t>
            </a:r>
            <a:endParaRPr lang="cs-CZ" dirty="0"/>
          </a:p>
          <a:p>
            <a:r>
              <a:rPr lang="cs-CZ" dirty="0"/>
              <a:t> </a:t>
            </a:r>
            <a:r>
              <a:rPr lang="cs-CZ" dirty="0" err="1"/>
              <a:t>gazing</a:t>
            </a:r>
            <a:r>
              <a:rPr lang="cs-CZ" dirty="0"/>
              <a:t>, </a:t>
            </a:r>
            <a:r>
              <a:rPr lang="cs-CZ" dirty="0" err="1"/>
              <a:t>contemplation</a:t>
            </a:r>
            <a:endParaRPr lang="cs-CZ" dirty="0"/>
          </a:p>
          <a:p>
            <a:r>
              <a:rPr lang="cs-CZ" cap="small" dirty="0"/>
              <a:t> </a:t>
            </a:r>
            <a:r>
              <a:rPr lang="cs-CZ" cap="small" dirty="0" err="1"/>
              <a:t>cosmos</a:t>
            </a:r>
            <a:endParaRPr lang="cs-CZ" cap="small" dirty="0"/>
          </a:p>
        </p:txBody>
      </p:sp>
      <p:pic>
        <p:nvPicPr>
          <p:cNvPr id="8" name="Obrázek 7">
            <a:extLst>
              <a:ext uri="{FF2B5EF4-FFF2-40B4-BE49-F238E27FC236}">
                <a16:creationId xmlns:a16="http://schemas.microsoft.com/office/drawing/2014/main" id="{19349FAB-1F31-4E92-9DF2-E9B52A97A5B7}"/>
              </a:ext>
            </a:extLst>
          </p:cNvPr>
          <p:cNvPicPr>
            <a:picLocks noChangeAspect="1"/>
          </p:cNvPicPr>
          <p:nvPr/>
        </p:nvPicPr>
        <p:blipFill>
          <a:blip r:embed="rId2"/>
          <a:stretch>
            <a:fillRect/>
          </a:stretch>
        </p:blipFill>
        <p:spPr>
          <a:xfrm>
            <a:off x="3143672" y="-1"/>
            <a:ext cx="6480720" cy="2492897"/>
          </a:xfrm>
          <a:prstGeom prst="rect">
            <a:avLst/>
          </a:prstGeom>
        </p:spPr>
      </p:pic>
    </p:spTree>
    <p:extLst>
      <p:ext uri="{BB962C8B-B14F-4D97-AF65-F5344CB8AC3E}">
        <p14:creationId xmlns:p14="http://schemas.microsoft.com/office/powerpoint/2010/main" val="72748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589518" y="396352"/>
            <a:ext cx="1328533" cy="763600"/>
          </a:xfrm>
          <a:prstGeom prst="rect">
            <a:avLst/>
          </a:prstGeom>
        </p:spPr>
        <p:txBody>
          <a:bodyPr spcFirstLastPara="1" vert="horz" wrap="square" lIns="121900" tIns="121900" rIns="121900" bIns="121900" rtlCol="0" anchor="t" anchorCtr="0">
            <a:normAutofit fontScale="90000"/>
          </a:bodyPr>
          <a:lstStyle/>
          <a:p>
            <a:pPr algn="l"/>
            <a:r>
              <a:rPr lang="cs-CZ">
                <a:latin typeface="Calibri"/>
                <a:ea typeface="Calibri"/>
                <a:cs typeface="Calibri"/>
                <a:sym typeface="Calibri"/>
              </a:rPr>
              <a:t> </a:t>
            </a:r>
            <a:endParaRPr>
              <a:latin typeface="Calibri"/>
              <a:ea typeface="Calibri"/>
              <a:cs typeface="Calibri"/>
              <a:sym typeface="Calibri"/>
            </a:endParaRPr>
          </a:p>
        </p:txBody>
      </p:sp>
      <p:sp>
        <p:nvSpPr>
          <p:cNvPr id="61" name="Google Shape;61;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cs-CZ">
                <a:latin typeface="Calibri"/>
                <a:ea typeface="Calibri"/>
                <a:cs typeface="Calibri"/>
                <a:sym typeface="Calibri"/>
              </a:rPr>
              <a:t> </a:t>
            </a:r>
          </a:p>
        </p:txBody>
      </p:sp>
      <p:cxnSp>
        <p:nvCxnSpPr>
          <p:cNvPr id="63" name="Google Shape;63;p14"/>
          <p:cNvCxnSpPr/>
          <p:nvPr/>
        </p:nvCxnSpPr>
        <p:spPr>
          <a:xfrm>
            <a:off x="409167" y="6537467"/>
            <a:ext cx="11373600" cy="0"/>
          </a:xfrm>
          <a:prstGeom prst="straightConnector1">
            <a:avLst/>
          </a:prstGeom>
          <a:noFill/>
          <a:ln w="9525" cap="flat" cmpd="sng">
            <a:solidFill>
              <a:srgbClr val="B7B7B7"/>
            </a:solidFill>
            <a:prstDash val="solid"/>
            <a:round/>
            <a:headEnd type="none" w="med" len="med"/>
            <a:tailEnd type="none" w="med" len="med"/>
          </a:ln>
        </p:spPr>
      </p:cxnSp>
      <p:sp>
        <p:nvSpPr>
          <p:cNvPr id="10" name="TextovéPole 9">
            <a:extLst>
              <a:ext uri="{FF2B5EF4-FFF2-40B4-BE49-F238E27FC236}">
                <a16:creationId xmlns:a16="http://schemas.microsoft.com/office/drawing/2014/main" id="{8369FF27-7E16-4069-A97E-474ADECE3B0F}"/>
              </a:ext>
            </a:extLst>
          </p:cNvPr>
          <p:cNvSpPr txBox="1"/>
          <p:nvPr/>
        </p:nvSpPr>
        <p:spPr>
          <a:xfrm>
            <a:off x="382134" y="192930"/>
            <a:ext cx="6248439" cy="4688528"/>
          </a:xfrm>
          <a:prstGeom prst="rect">
            <a:avLst/>
          </a:prstGeom>
          <a:noFill/>
        </p:spPr>
        <p:txBody>
          <a:bodyPr wrap="square" rtlCol="0">
            <a:spAutoFit/>
          </a:bodyPr>
          <a:lstStyle/>
          <a:p>
            <a:pPr algn="ctr"/>
            <a:r>
              <a:rPr lang="cs-CZ" sz="4267">
                <a:solidFill>
                  <a:srgbClr val="00823B"/>
                </a:solidFill>
                <a:latin typeface="Calibri"/>
                <a:cs typeface="Calibri"/>
                <a:sym typeface="Calibri"/>
              </a:rPr>
              <a:t>By practice or by theory?</a:t>
            </a:r>
          </a:p>
          <a:p>
            <a:pPr algn="l"/>
            <a:endParaRPr lang="cs-CZ" sz="2400">
              <a:latin typeface="Calibri" panose="020F0502020204030204" pitchFamily="34" charset="0"/>
              <a:cs typeface="Calibri" panose="020F0502020204030204" pitchFamily="34" charset="0"/>
            </a:endParaRPr>
          </a:p>
          <a:p>
            <a:pPr algn="l"/>
            <a:r>
              <a:rPr lang="en-US" sz="1600">
                <a:latin typeface="Calibri" panose="020F0502020204030204" pitchFamily="34" charset="0"/>
                <a:cs typeface="Calibri" panose="020F0502020204030204" pitchFamily="34" charset="0"/>
              </a:rPr>
              <a:t>”</a:t>
            </a:r>
            <a:r>
              <a:rPr lang="en-GB" sz="1600">
                <a:latin typeface="Calibri" panose="020F0502020204030204" pitchFamily="34" charset="0"/>
                <a:cs typeface="Calibri" panose="020F0502020204030204" pitchFamily="34" charset="0"/>
              </a:rPr>
              <a:t>From </a:t>
            </a:r>
            <a:r>
              <a:rPr lang="en-GB" sz="1600" i="1">
                <a:solidFill>
                  <a:schemeClr val="accent6">
                    <a:lumMod val="50000"/>
                  </a:schemeClr>
                </a:solidFill>
                <a:latin typeface="Calibri" panose="020F0502020204030204" pitchFamily="34" charset="0"/>
                <a:cs typeface="Calibri" panose="020F0502020204030204" pitchFamily="34" charset="0"/>
              </a:rPr>
              <a:t>ĕthos</a:t>
            </a:r>
            <a:r>
              <a:rPr lang="en-GB" sz="1600">
                <a:latin typeface="Calibri" panose="020F0502020204030204" pitchFamily="34" charset="0"/>
                <a:cs typeface="Calibri" panose="020F0502020204030204" pitchFamily="34" charset="0"/>
              </a:rPr>
              <a:t> comes </a:t>
            </a:r>
            <a:r>
              <a:rPr lang="en-GB" sz="1600" i="1">
                <a:solidFill>
                  <a:srgbClr val="00823B"/>
                </a:solidFill>
                <a:latin typeface="Calibri" panose="020F0502020204030204" pitchFamily="34" charset="0"/>
                <a:cs typeface="Calibri" panose="020F0502020204030204" pitchFamily="34" charset="0"/>
              </a:rPr>
              <a:t>ēthos</a:t>
            </a:r>
            <a:r>
              <a:rPr lang="en-GB" sz="1600">
                <a:latin typeface="Calibri" panose="020F0502020204030204" pitchFamily="34" charset="0"/>
                <a:cs typeface="Calibri" panose="020F0502020204030204" pitchFamily="34" charset="0"/>
              </a:rPr>
              <a:t>, and so </a:t>
            </a:r>
            <a:r>
              <a:rPr lang="en-GB" sz="1600">
                <a:solidFill>
                  <a:srgbClr val="00823B"/>
                </a:solidFill>
                <a:latin typeface="Calibri" panose="020F0502020204030204" pitchFamily="34" charset="0"/>
                <a:cs typeface="Calibri" panose="020F0502020204030204" pitchFamily="34" charset="0"/>
              </a:rPr>
              <a:t>moral virtue</a:t>
            </a:r>
            <a:r>
              <a:rPr lang="en-GB" sz="1600">
                <a:latin typeface="Calibri" panose="020F0502020204030204" pitchFamily="34" charset="0"/>
                <a:cs typeface="Calibri" panose="020F0502020204030204" pitchFamily="34" charset="0"/>
              </a:rPr>
              <a:t> is</a:t>
            </a:r>
          </a:p>
          <a:p>
            <a:pPr algn="l"/>
            <a:r>
              <a:rPr lang="en-GB" sz="1600">
                <a:latin typeface="Calibri" panose="020F0502020204030204" pitchFamily="34" charset="0"/>
                <a:cs typeface="Calibri" panose="020F0502020204030204" pitchFamily="34" charset="0"/>
              </a:rPr>
              <a:t>called '</a:t>
            </a:r>
            <a:r>
              <a:rPr lang="en-GB" sz="1600">
                <a:solidFill>
                  <a:srgbClr val="00823B"/>
                </a:solidFill>
                <a:latin typeface="Calibri" panose="020F0502020204030204" pitchFamily="34" charset="0"/>
                <a:cs typeface="Calibri" panose="020F0502020204030204" pitchFamily="34" charset="0"/>
              </a:rPr>
              <a:t>ethical</a:t>
            </a:r>
            <a:r>
              <a:rPr lang="en-GB" sz="1600">
                <a:latin typeface="Calibri" panose="020F0502020204030204" pitchFamily="34" charset="0"/>
                <a:cs typeface="Calibri" panose="020F0502020204030204" pitchFamily="34" charset="0"/>
              </a:rPr>
              <a:t>', as being attained </a:t>
            </a:r>
            <a:r>
              <a:rPr lang="en-GB" sz="1600">
                <a:solidFill>
                  <a:schemeClr val="accent6">
                    <a:lumMod val="50000"/>
                  </a:schemeClr>
                </a:solidFill>
                <a:latin typeface="Calibri" panose="020F0502020204030204" pitchFamily="34" charset="0"/>
                <a:cs typeface="Calibri" panose="020F0502020204030204" pitchFamily="34" charset="0"/>
              </a:rPr>
              <a:t>by practice</a:t>
            </a:r>
            <a:r>
              <a:rPr lang="en-GB" sz="1600">
                <a:latin typeface="Calibri" panose="020F0502020204030204" pitchFamily="34" charset="0"/>
                <a:cs typeface="Calibri" panose="020F0502020204030204" pitchFamily="34" charset="0"/>
              </a:rPr>
              <a:t>.”</a:t>
            </a:r>
            <a:endParaRPr lang="cs-CZ" sz="1600">
              <a:latin typeface="Calibri" panose="020F0502020204030204" pitchFamily="34" charset="0"/>
              <a:cs typeface="Calibri" panose="020F0502020204030204" pitchFamily="34" charset="0"/>
            </a:endParaRPr>
          </a:p>
          <a:p>
            <a:r>
              <a:rPr lang="el-GR" sz="1600">
                <a:latin typeface="Calibri" panose="020F0502020204030204" pitchFamily="34" charset="0"/>
                <a:cs typeface="Calibri" panose="020F0502020204030204" pitchFamily="34" charset="0"/>
              </a:rPr>
              <a:t> </a:t>
            </a:r>
            <a:r>
              <a:rPr lang="en-US" sz="1600">
                <a:latin typeface="Calibri" panose="020F0502020204030204" pitchFamily="34" charset="0"/>
                <a:cs typeface="Calibri" panose="020F0502020204030204" pitchFamily="34" charset="0"/>
              </a:rPr>
              <a:t>”</a:t>
            </a:r>
            <a:r>
              <a:rPr lang="el-GR" sz="1600">
                <a:solidFill>
                  <a:srgbClr val="00823B"/>
                </a:solidFill>
                <a:latin typeface="Calibri" panose="020F0502020204030204" pitchFamily="34" charset="0"/>
                <a:cs typeface="Calibri" panose="020F0502020204030204" pitchFamily="34" charset="0"/>
              </a:rPr>
              <a:t>ἦθος</a:t>
            </a:r>
            <a:r>
              <a:rPr lang="el-GR" sz="1600">
                <a:latin typeface="Calibri" panose="020F0502020204030204" pitchFamily="34" charset="0"/>
                <a:cs typeface="Calibri" panose="020F0502020204030204" pitchFamily="34" charset="0"/>
              </a:rPr>
              <a:t> ἀπὸ τοῦ </a:t>
            </a:r>
            <a:r>
              <a:rPr lang="el-GR" sz="1600">
                <a:solidFill>
                  <a:schemeClr val="accent6">
                    <a:lumMod val="50000"/>
                  </a:schemeClr>
                </a:solidFill>
                <a:latin typeface="Calibri" panose="020F0502020204030204" pitchFamily="34" charset="0"/>
                <a:cs typeface="Calibri" panose="020F0502020204030204" pitchFamily="34" charset="0"/>
              </a:rPr>
              <a:t>ἔθους</a:t>
            </a:r>
            <a:r>
              <a:rPr lang="el-GR" sz="1600">
                <a:latin typeface="Calibri" panose="020F0502020204030204" pitchFamily="34" charset="0"/>
                <a:cs typeface="Calibri" panose="020F0502020204030204" pitchFamily="34" charset="0"/>
              </a:rPr>
              <a:t> ἔχει τῆν ἐπωνυμίαν·</a:t>
            </a:r>
          </a:p>
          <a:p>
            <a:r>
              <a:rPr lang="el-GR" sz="1600">
                <a:solidFill>
                  <a:srgbClr val="00823B"/>
                </a:solidFill>
                <a:latin typeface="Calibri" panose="020F0502020204030204" pitchFamily="34" charset="0"/>
                <a:cs typeface="Calibri" panose="020F0502020204030204" pitchFamily="34" charset="0"/>
              </a:rPr>
              <a:t>ἠθικὴ</a:t>
            </a:r>
            <a:r>
              <a:rPr lang="el-GR" sz="1600">
                <a:latin typeface="Calibri" panose="020F0502020204030204" pitchFamily="34" charset="0"/>
                <a:cs typeface="Calibri" panose="020F0502020204030204" pitchFamily="34" charset="0"/>
              </a:rPr>
              <a:t> γὰρ καλεῖται </a:t>
            </a:r>
            <a:r>
              <a:rPr lang="el-GR" sz="1600">
                <a:solidFill>
                  <a:schemeClr val="accent6">
                    <a:lumMod val="50000"/>
                  </a:schemeClr>
                </a:solidFill>
                <a:latin typeface="Calibri" panose="020F0502020204030204" pitchFamily="34" charset="0"/>
                <a:cs typeface="Calibri" panose="020F0502020204030204" pitchFamily="34" charset="0"/>
              </a:rPr>
              <a:t>διὰ τὸ ἐθίζεσθαι</a:t>
            </a:r>
            <a:r>
              <a:rPr lang="el-GR" sz="1600">
                <a:latin typeface="Calibri" panose="020F0502020204030204" pitchFamily="34" charset="0"/>
                <a:cs typeface="Calibri" panose="020F0502020204030204" pitchFamily="34" charset="0"/>
              </a:rPr>
              <a:t>.</a:t>
            </a:r>
            <a:r>
              <a:rPr lang="en-GB" sz="1600">
                <a:latin typeface="Calibri" panose="020F0502020204030204" pitchFamily="34" charset="0"/>
                <a:cs typeface="Calibri" panose="020F0502020204030204" pitchFamily="34" charset="0"/>
              </a:rPr>
              <a:t> ”</a:t>
            </a:r>
            <a:endParaRPr lang="cs-CZ" sz="1600">
              <a:latin typeface="Calibri" panose="020F0502020204030204" pitchFamily="34" charset="0"/>
              <a:cs typeface="Calibri" panose="020F0502020204030204" pitchFamily="34" charset="0"/>
            </a:endParaRPr>
          </a:p>
          <a:p>
            <a:pPr algn="r"/>
            <a:r>
              <a:rPr lang="cs-CZ" sz="1600">
                <a:latin typeface="Calibri" panose="020F0502020204030204" pitchFamily="34" charset="0"/>
                <a:cs typeface="Calibri" panose="020F0502020204030204" pitchFamily="34" charset="0"/>
                <a:sym typeface="Calibri"/>
              </a:rPr>
              <a:t>Aristotle, </a:t>
            </a:r>
            <a:r>
              <a:rPr lang="cs-CZ" sz="1600" i="1">
                <a:latin typeface="Calibri" panose="020F0502020204030204" pitchFamily="34" charset="0"/>
                <a:cs typeface="Calibri" panose="020F0502020204030204" pitchFamily="34" charset="0"/>
                <a:sym typeface="Calibri"/>
              </a:rPr>
              <a:t>Magna Moralia</a:t>
            </a:r>
            <a:r>
              <a:rPr lang="cs-CZ" sz="1600">
                <a:latin typeface="Calibri" panose="020F0502020204030204" pitchFamily="34" charset="0"/>
                <a:cs typeface="Calibri" panose="020F0502020204030204" pitchFamily="34" charset="0"/>
                <a:sym typeface="Calibri"/>
              </a:rPr>
              <a:t>, 1186a</a:t>
            </a:r>
          </a:p>
          <a:p>
            <a:pPr algn="ctr"/>
            <a:endParaRPr lang="cs-CZ" sz="2400">
              <a:solidFill>
                <a:srgbClr val="00823B"/>
              </a:solidFill>
              <a:latin typeface="Calibri"/>
              <a:cs typeface="Calibri"/>
              <a:sym typeface="Calibri"/>
            </a:endParaRPr>
          </a:p>
          <a:p>
            <a:pPr algn="r"/>
            <a:r>
              <a:rPr lang="cs-CZ" sz="2400">
                <a:latin typeface="Calibri" panose="020F0502020204030204" pitchFamily="34" charset="0"/>
                <a:cs typeface="Calibri" panose="020F0502020204030204" pitchFamily="34" charset="0"/>
              </a:rPr>
              <a:t>Theoria</a:t>
            </a:r>
          </a:p>
          <a:p>
            <a:pPr algn="r"/>
            <a:r>
              <a:rPr lang="cs-CZ" sz="2400">
                <a:latin typeface="Calibri" panose="020F0502020204030204" pitchFamily="34" charset="0"/>
                <a:cs typeface="Calibri" panose="020F0502020204030204" pitchFamily="34" charset="0"/>
              </a:rPr>
              <a:t>Praxis </a:t>
            </a:r>
            <a:r>
              <a:rPr lang="cs-CZ" sz="1333">
                <a:latin typeface="Calibri" panose="020F0502020204030204" pitchFamily="34" charset="0"/>
                <a:cs typeface="Calibri" panose="020F0502020204030204" pitchFamily="34" charset="0"/>
              </a:rPr>
              <a:t>(</a:t>
            </a:r>
            <a:r>
              <a:rPr lang="el-GR" sz="1333">
                <a:latin typeface="Calibri" panose="020F0502020204030204" pitchFamily="34" charset="0"/>
                <a:cs typeface="Calibri" panose="020F0502020204030204" pitchFamily="34" charset="0"/>
              </a:rPr>
              <a:t>ϖ </a:t>
            </a:r>
            <a:r>
              <a:rPr lang="cs-CZ" sz="1333">
                <a:latin typeface="Calibri" panose="020F0502020204030204" pitchFamily="34" charset="0"/>
                <a:cs typeface="Calibri" panose="020F0502020204030204" pitchFamily="34" charset="0"/>
              </a:rPr>
              <a:t>: Variant pi or "pomega" is a glyph variant of lowercase pi)  </a:t>
            </a:r>
          </a:p>
          <a:p>
            <a:pPr algn="ctr"/>
            <a:endParaRPr lang="cs-CZ" sz="1600">
              <a:latin typeface="Calibri" panose="020F0502020204030204" pitchFamily="34" charset="0"/>
              <a:cs typeface="Calibri" panose="020F0502020204030204" pitchFamily="34" charset="0"/>
            </a:endParaRPr>
          </a:p>
          <a:p>
            <a:pPr algn="ctr"/>
            <a:r>
              <a:rPr lang="cs-CZ" sz="4267">
                <a:solidFill>
                  <a:srgbClr val="00823B"/>
                </a:solidFill>
                <a:latin typeface="Calibri"/>
                <a:cs typeface="Calibri"/>
                <a:sym typeface="Calibri"/>
              </a:rPr>
              <a:t>By practice </a:t>
            </a:r>
            <a:r>
              <a:rPr lang="cs-CZ" sz="4267" u="sng">
                <a:solidFill>
                  <a:srgbClr val="00823B"/>
                </a:solidFill>
                <a:latin typeface="Calibri"/>
                <a:cs typeface="Calibri"/>
                <a:sym typeface="Calibri"/>
              </a:rPr>
              <a:t>and</a:t>
            </a:r>
            <a:r>
              <a:rPr lang="cs-CZ" sz="4267">
                <a:solidFill>
                  <a:srgbClr val="00823B"/>
                </a:solidFill>
                <a:latin typeface="Calibri"/>
                <a:cs typeface="Calibri"/>
                <a:sym typeface="Calibri"/>
              </a:rPr>
              <a:t> by theory</a:t>
            </a:r>
            <a:endParaRPr lang="cs-CZ" sz="4267">
              <a:latin typeface="Calibri" panose="020F0502020204030204" pitchFamily="34" charset="0"/>
              <a:cs typeface="Calibri" panose="020F0502020204030204" pitchFamily="34" charset="0"/>
            </a:endParaRPr>
          </a:p>
          <a:p>
            <a:pPr algn="ctr"/>
            <a:endParaRPr lang="en-GB" sz="2133">
              <a:latin typeface="Brush Script MT" panose="03060802040406070304" pitchFamily="66" charset="0"/>
            </a:endParaRPr>
          </a:p>
        </p:txBody>
      </p:sp>
      <p:pic>
        <p:nvPicPr>
          <p:cNvPr id="4" name="Obrázek 3">
            <a:extLst>
              <a:ext uri="{FF2B5EF4-FFF2-40B4-BE49-F238E27FC236}">
                <a16:creationId xmlns:a16="http://schemas.microsoft.com/office/drawing/2014/main" id="{A15914DB-5967-4476-8506-821C691516BF}"/>
              </a:ext>
            </a:extLst>
          </p:cNvPr>
          <p:cNvPicPr>
            <a:picLocks noChangeAspect="1"/>
          </p:cNvPicPr>
          <p:nvPr/>
        </p:nvPicPr>
        <p:blipFill rotWithShape="1">
          <a:blip r:embed="rId3"/>
          <a:srcRect l="6602" t="6978" r="3115" b="5618"/>
          <a:stretch/>
        </p:blipFill>
        <p:spPr>
          <a:xfrm>
            <a:off x="6732039" y="6280"/>
            <a:ext cx="4741333" cy="6480128"/>
          </a:xfrm>
          <a:prstGeom prst="rect">
            <a:avLst/>
          </a:prstGeom>
        </p:spPr>
      </p:pic>
      <p:sp>
        <p:nvSpPr>
          <p:cNvPr id="12" name="Ovál 11">
            <a:extLst>
              <a:ext uri="{FF2B5EF4-FFF2-40B4-BE49-F238E27FC236}">
                <a16:creationId xmlns:a16="http://schemas.microsoft.com/office/drawing/2014/main" id="{DEA01290-FC90-4390-93A6-6B16E3723F26}"/>
              </a:ext>
            </a:extLst>
          </p:cNvPr>
          <p:cNvSpPr/>
          <p:nvPr/>
        </p:nvSpPr>
        <p:spPr>
          <a:xfrm>
            <a:off x="8931349" y="2466754"/>
            <a:ext cx="425303" cy="400220"/>
          </a:xfrm>
          <a:prstGeom prst="ellipse">
            <a:avLst/>
          </a:prstGeom>
          <a:solidFill>
            <a:srgbClr val="00D05E">
              <a:alpha val="33000"/>
            </a:srgbClr>
          </a:solidFill>
          <a:ln w="5080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8" name="Ovál 17">
            <a:extLst>
              <a:ext uri="{FF2B5EF4-FFF2-40B4-BE49-F238E27FC236}">
                <a16:creationId xmlns:a16="http://schemas.microsoft.com/office/drawing/2014/main" id="{461C8B45-34AC-4ACD-86D7-DDD44CD3B237}"/>
              </a:ext>
            </a:extLst>
          </p:cNvPr>
          <p:cNvSpPr/>
          <p:nvPr/>
        </p:nvSpPr>
        <p:spPr>
          <a:xfrm>
            <a:off x="9006959" y="3428999"/>
            <a:ext cx="425303" cy="400220"/>
          </a:xfrm>
          <a:prstGeom prst="ellipse">
            <a:avLst/>
          </a:prstGeom>
          <a:solidFill>
            <a:srgbClr val="00D05E">
              <a:alpha val="42000"/>
            </a:srgbClr>
          </a:solidFill>
          <a:ln w="5080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5" name="Přímá spojnice se šipkou 4">
            <a:extLst>
              <a:ext uri="{FF2B5EF4-FFF2-40B4-BE49-F238E27FC236}">
                <a16:creationId xmlns:a16="http://schemas.microsoft.com/office/drawing/2014/main" id="{6B965ACD-ED8C-4E8E-AEC4-5FB062349BA7}"/>
              </a:ext>
            </a:extLst>
          </p:cNvPr>
          <p:cNvCxnSpPr>
            <a:cxnSpLocks/>
            <a:stCxn id="12" idx="2"/>
          </p:cNvCxnSpPr>
          <p:nvPr/>
        </p:nvCxnSpPr>
        <p:spPr>
          <a:xfrm flipH="1">
            <a:off x="6457812" y="2666864"/>
            <a:ext cx="2473536" cy="200109"/>
          </a:xfrm>
          <a:prstGeom prst="straightConnector1">
            <a:avLst/>
          </a:prstGeom>
          <a:ln w="28575">
            <a:solidFill>
              <a:srgbClr val="00823B"/>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1DD80514-D637-48FD-BF4F-9D4279ECF4C7}"/>
              </a:ext>
            </a:extLst>
          </p:cNvPr>
          <p:cNvCxnSpPr>
            <a:cxnSpLocks/>
            <a:stCxn id="18" idx="2"/>
          </p:cNvCxnSpPr>
          <p:nvPr/>
        </p:nvCxnSpPr>
        <p:spPr>
          <a:xfrm flipH="1" flipV="1">
            <a:off x="6533423" y="3248040"/>
            <a:ext cx="2473536" cy="381069"/>
          </a:xfrm>
          <a:prstGeom prst="straightConnector1">
            <a:avLst/>
          </a:prstGeom>
          <a:ln w="28575">
            <a:solidFill>
              <a:srgbClr val="00823B"/>
            </a:solidFill>
            <a:tailEnd type="triangle"/>
          </a:ln>
        </p:spPr>
        <p:style>
          <a:lnRef idx="1">
            <a:schemeClr val="accent1"/>
          </a:lnRef>
          <a:fillRef idx="0">
            <a:schemeClr val="accent1"/>
          </a:fillRef>
          <a:effectRef idx="0">
            <a:schemeClr val="accent1"/>
          </a:effectRef>
          <a:fontRef idx="minor">
            <a:schemeClr val="tx1"/>
          </a:fontRef>
        </p:style>
      </p:cxnSp>
      <p:sp>
        <p:nvSpPr>
          <p:cNvPr id="2" name="TextovéPole 1">
            <a:extLst>
              <a:ext uri="{FF2B5EF4-FFF2-40B4-BE49-F238E27FC236}">
                <a16:creationId xmlns:a16="http://schemas.microsoft.com/office/drawing/2014/main" id="{D837E0A2-DD4A-BDDC-B02A-8009025908EA}"/>
              </a:ext>
            </a:extLst>
          </p:cNvPr>
          <p:cNvSpPr txBox="1"/>
          <p:nvPr/>
        </p:nvSpPr>
        <p:spPr>
          <a:xfrm>
            <a:off x="382134" y="5013175"/>
            <a:ext cx="6042212" cy="1200329"/>
          </a:xfrm>
          <a:prstGeom prst="rect">
            <a:avLst/>
          </a:prstGeom>
          <a:noFill/>
        </p:spPr>
        <p:txBody>
          <a:bodyPr wrap="square" rtlCol="0">
            <a:spAutoFit/>
          </a:bodyPr>
          <a:lstStyle/>
          <a:p>
            <a:r>
              <a:rPr lang="en-US" dirty="0"/>
              <a:t>We can see on the dress of philosophy a ladder. A ladder form </a:t>
            </a:r>
            <a:r>
              <a:rPr lang="en-US" i="1" dirty="0"/>
              <a:t>p</a:t>
            </a:r>
            <a:r>
              <a:rPr lang="cs-CZ" i="1" dirty="0"/>
              <a:t>omega </a:t>
            </a:r>
            <a:r>
              <a:rPr lang="cs-CZ" dirty="0"/>
              <a:t>(</a:t>
            </a:r>
            <a:r>
              <a:rPr lang="cs-CZ" i="1" dirty="0"/>
              <a:t>p</a:t>
            </a:r>
            <a:r>
              <a:rPr lang="en-US" i="1" dirty="0"/>
              <a:t>í</a:t>
            </a:r>
            <a:r>
              <a:rPr lang="cs-CZ" dirty="0"/>
              <a:t>)</a:t>
            </a:r>
            <a:r>
              <a:rPr lang="en-US" dirty="0"/>
              <a:t> – as praxis to </a:t>
            </a:r>
            <a:r>
              <a:rPr lang="en-US" i="1" dirty="0" err="1"/>
              <a:t>théta</a:t>
            </a:r>
            <a:r>
              <a:rPr lang="en-US" dirty="0"/>
              <a:t> – as theory. Philosophy connects practice and theory as well as logic, physics and ethics.</a:t>
            </a:r>
          </a:p>
        </p:txBody>
      </p:sp>
      <p:sp>
        <p:nvSpPr>
          <p:cNvPr id="3" name="TextovéPole 2">
            <a:extLst>
              <a:ext uri="{FF2B5EF4-FFF2-40B4-BE49-F238E27FC236}">
                <a16:creationId xmlns:a16="http://schemas.microsoft.com/office/drawing/2014/main" id="{708E1FD6-0957-D106-7563-6522888E2765}"/>
              </a:ext>
            </a:extLst>
          </p:cNvPr>
          <p:cNvSpPr txBox="1"/>
          <p:nvPr/>
        </p:nvSpPr>
        <p:spPr>
          <a:xfrm>
            <a:off x="1127448" y="6213504"/>
            <a:ext cx="5604591" cy="677108"/>
          </a:xfrm>
          <a:prstGeom prst="rect">
            <a:avLst/>
          </a:prstGeom>
          <a:noFill/>
        </p:spPr>
        <p:txBody>
          <a:bodyPr wrap="square" rtlCol="0">
            <a:spAutoFit/>
          </a:bodyPr>
          <a:lstStyle/>
          <a:p>
            <a:pPr algn="r"/>
            <a:r>
              <a:rPr lang="cs-CZ" sz="1000" dirty="0"/>
              <a:t>Source </a:t>
            </a:r>
            <a:r>
              <a:rPr lang="cs-CZ" sz="1000" dirty="0" err="1"/>
              <a:t>for</a:t>
            </a:r>
            <a:r>
              <a:rPr lang="cs-CZ" sz="1000" dirty="0"/>
              <a:t> </a:t>
            </a:r>
            <a:r>
              <a:rPr lang="cs-CZ" sz="1000" dirty="0" err="1"/>
              <a:t>the</a:t>
            </a:r>
            <a:r>
              <a:rPr lang="cs-CZ" sz="1000" dirty="0"/>
              <a:t> </a:t>
            </a:r>
            <a:r>
              <a:rPr lang="cs-CZ" sz="1000" dirty="0" err="1"/>
              <a:t>picture</a:t>
            </a:r>
            <a:r>
              <a:rPr lang="cs-CZ" sz="1000" dirty="0"/>
              <a:t>: Gregor </a:t>
            </a:r>
            <a:r>
              <a:rPr lang="cs-CZ" sz="1000" dirty="0" err="1"/>
              <a:t>Reisch</a:t>
            </a:r>
            <a:r>
              <a:rPr lang="cs-CZ" sz="1000" dirty="0"/>
              <a:t>, 1503, </a:t>
            </a:r>
            <a:r>
              <a:rPr lang="cs-CZ" sz="1000" i="1" dirty="0"/>
              <a:t>Margarita </a:t>
            </a:r>
            <a:r>
              <a:rPr lang="cs-CZ" sz="1000" i="1" dirty="0" err="1"/>
              <a:t>philosophica</a:t>
            </a:r>
            <a:r>
              <a:rPr lang="cs-CZ" sz="1000" i="1" dirty="0"/>
              <a:t> </a:t>
            </a:r>
            <a:r>
              <a:rPr lang="cs-CZ" sz="1000" dirty="0"/>
              <a:t>/ </a:t>
            </a:r>
            <a:r>
              <a:rPr lang="cs-CZ" sz="1000" i="1" dirty="0" err="1"/>
              <a:t>Pearls</a:t>
            </a:r>
            <a:r>
              <a:rPr lang="cs-CZ" sz="1000" i="1" dirty="0"/>
              <a:t> </a:t>
            </a:r>
            <a:r>
              <a:rPr lang="cs-CZ" sz="1000" i="1" dirty="0" err="1"/>
              <a:t>of</a:t>
            </a:r>
            <a:r>
              <a:rPr lang="cs-CZ" sz="1000" i="1" dirty="0"/>
              <a:t> </a:t>
            </a:r>
            <a:r>
              <a:rPr lang="cs-CZ" sz="1000" i="1" dirty="0" err="1"/>
              <a:t>wisdom</a:t>
            </a:r>
            <a:r>
              <a:rPr lang="cs-CZ" sz="1000" dirty="0"/>
              <a:t>, https://www2.naz.edu/dept/philosophy/liberal-arts-resources/classical-images-gallery/</a:t>
            </a:r>
          </a:p>
          <a:p>
            <a:endParaRPr lang="en-CA" dirty="0"/>
          </a:p>
        </p:txBody>
      </p:sp>
    </p:spTree>
    <p:extLst>
      <p:ext uri="{BB962C8B-B14F-4D97-AF65-F5344CB8AC3E}">
        <p14:creationId xmlns:p14="http://schemas.microsoft.com/office/powerpoint/2010/main" val="39144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1524000" y="1087617"/>
            <a:ext cx="7956376" cy="5540197"/>
          </a:xfrm>
          <a:prstGeom prst="rect">
            <a:avLst/>
          </a:prstGeom>
          <a:noFill/>
          <a:ln w="9525">
            <a:noFill/>
            <a:miter lim="800000"/>
            <a:headEnd/>
            <a:tailEnd/>
          </a:ln>
        </p:spPr>
      </p:pic>
      <p:sp>
        <p:nvSpPr>
          <p:cNvPr id="3" name="TextovéPole 2"/>
          <p:cNvSpPr txBox="1"/>
          <p:nvPr/>
        </p:nvSpPr>
        <p:spPr>
          <a:xfrm>
            <a:off x="2711624" y="620688"/>
            <a:ext cx="7632848" cy="369332"/>
          </a:xfrm>
          <a:prstGeom prst="rect">
            <a:avLst/>
          </a:prstGeom>
          <a:noFill/>
        </p:spPr>
        <p:txBody>
          <a:bodyPr wrap="square" rtlCol="0">
            <a:spAutoFit/>
          </a:bodyPr>
          <a:lstStyle/>
          <a:p>
            <a:r>
              <a:rPr lang="cs-CZ" dirty="0" err="1"/>
              <a:t>Mythological</a:t>
            </a:r>
            <a:r>
              <a:rPr lang="cs-CZ" dirty="0"/>
              <a:t>  </a:t>
            </a:r>
            <a:r>
              <a:rPr lang="cs-CZ" dirty="0" err="1"/>
              <a:t>answer</a:t>
            </a:r>
            <a:r>
              <a:rPr lang="cs-CZ" dirty="0"/>
              <a:t> 1</a:t>
            </a:r>
          </a:p>
        </p:txBody>
      </p:sp>
      <p:sp>
        <p:nvSpPr>
          <p:cNvPr id="4" name="Obdélník 3"/>
          <p:cNvSpPr/>
          <p:nvPr/>
        </p:nvSpPr>
        <p:spPr>
          <a:xfrm>
            <a:off x="2063552" y="188640"/>
            <a:ext cx="4393062" cy="369332"/>
          </a:xfrm>
          <a:prstGeom prst="rect">
            <a:avLst/>
          </a:prstGeom>
        </p:spPr>
        <p:txBody>
          <a:bodyPr wrap="none">
            <a:spAutoFit/>
          </a:bodyPr>
          <a:lstStyle/>
          <a:p>
            <a:r>
              <a:rPr lang="cs-CZ" b="1" dirty="0" err="1">
                <a:solidFill>
                  <a:schemeClr val="accent6">
                    <a:lumMod val="75000"/>
                  </a:schemeClr>
                </a:solidFill>
              </a:rPr>
              <a:t>Where</a:t>
            </a:r>
            <a:r>
              <a:rPr lang="cs-CZ" b="1" dirty="0">
                <a:solidFill>
                  <a:schemeClr val="accent6">
                    <a:lumMod val="75000"/>
                  </a:schemeClr>
                </a:solidFill>
              </a:rPr>
              <a:t> </a:t>
            </a:r>
            <a:r>
              <a:rPr lang="cs-CZ" b="1" dirty="0" err="1">
                <a:solidFill>
                  <a:schemeClr val="accent6">
                    <a:lumMod val="75000"/>
                  </a:schemeClr>
                </a:solidFill>
              </a:rPr>
              <a:t>does</a:t>
            </a:r>
            <a:r>
              <a:rPr lang="cs-CZ" b="1" dirty="0">
                <a:solidFill>
                  <a:schemeClr val="accent6">
                    <a:lumMod val="75000"/>
                  </a:schemeClr>
                </a:solidFill>
              </a:rPr>
              <a:t> </a:t>
            </a:r>
            <a:r>
              <a:rPr lang="cs-CZ" b="1" dirty="0" err="1">
                <a:solidFill>
                  <a:schemeClr val="accent6">
                    <a:lumMod val="75000"/>
                  </a:schemeClr>
                </a:solidFill>
              </a:rPr>
              <a:t>philosophy</a:t>
            </a:r>
            <a:r>
              <a:rPr lang="cs-CZ" b="1" dirty="0">
                <a:solidFill>
                  <a:schemeClr val="accent6">
                    <a:lumMod val="75000"/>
                  </a:schemeClr>
                </a:solidFill>
              </a:rPr>
              <a:t> (</a:t>
            </a:r>
            <a:r>
              <a:rPr lang="cs-CZ" b="1" dirty="0" err="1">
                <a:solidFill>
                  <a:schemeClr val="accent6">
                    <a:lumMod val="75000"/>
                  </a:schemeClr>
                </a:solidFill>
              </a:rPr>
              <a:t>ethics</a:t>
            </a:r>
            <a:r>
              <a:rPr lang="cs-CZ" b="1" dirty="0">
                <a:solidFill>
                  <a:schemeClr val="accent6">
                    <a:lumMod val="75000"/>
                  </a:schemeClr>
                </a:solidFill>
              </a:rPr>
              <a:t>) </a:t>
            </a:r>
            <a:r>
              <a:rPr lang="cs-CZ" b="1" dirty="0" err="1">
                <a:solidFill>
                  <a:schemeClr val="accent6">
                    <a:lumMod val="75000"/>
                  </a:schemeClr>
                </a:solidFill>
              </a:rPr>
              <a:t>come</a:t>
            </a:r>
            <a:r>
              <a:rPr lang="cs-CZ" b="1" dirty="0">
                <a:solidFill>
                  <a:schemeClr val="accent6">
                    <a:lumMod val="75000"/>
                  </a:schemeClr>
                </a:solidFill>
              </a:rPr>
              <a:t> </a:t>
            </a:r>
            <a:r>
              <a:rPr lang="cs-CZ" b="1" dirty="0" err="1">
                <a:solidFill>
                  <a:schemeClr val="accent6">
                    <a:lumMod val="75000"/>
                  </a:schemeClr>
                </a:solidFill>
              </a:rPr>
              <a:t>from</a:t>
            </a:r>
            <a:r>
              <a:rPr lang="cs-CZ" b="1" dirty="0">
                <a:solidFill>
                  <a:schemeClr val="accent6">
                    <a:lumMod val="75000"/>
                  </a:schemeClr>
                </a:solidFill>
              </a:rPr>
              <a:t>?</a:t>
            </a:r>
            <a:endParaRPr lang="cs-CZ" dirty="0"/>
          </a:p>
        </p:txBody>
      </p:sp>
      <p:sp>
        <p:nvSpPr>
          <p:cNvPr id="5" name="TextovéPole 4">
            <a:extLst>
              <a:ext uri="{FF2B5EF4-FFF2-40B4-BE49-F238E27FC236}">
                <a16:creationId xmlns:a16="http://schemas.microsoft.com/office/drawing/2014/main" id="{1817DE9B-5C2D-04F6-0E0F-10FDE3A55437}"/>
              </a:ext>
            </a:extLst>
          </p:cNvPr>
          <p:cNvSpPr txBox="1"/>
          <p:nvPr/>
        </p:nvSpPr>
        <p:spPr>
          <a:xfrm>
            <a:off x="9624392" y="1087617"/>
            <a:ext cx="2304256" cy="4985980"/>
          </a:xfrm>
          <a:prstGeom prst="rect">
            <a:avLst/>
          </a:prstGeom>
          <a:noFill/>
        </p:spPr>
        <p:txBody>
          <a:bodyPr wrap="square" rtlCol="0">
            <a:spAutoFit/>
          </a:bodyPr>
          <a:lstStyle/>
          <a:p>
            <a:r>
              <a:rPr lang="en-US" i="1" dirty="0"/>
              <a:t>Hephaestus</a:t>
            </a:r>
            <a:r>
              <a:rPr lang="en-US" dirty="0"/>
              <a:t> (strength,</a:t>
            </a:r>
            <a:r>
              <a:rPr lang="cs-CZ" dirty="0"/>
              <a:t> </a:t>
            </a:r>
            <a:r>
              <a:rPr lang="cs-CZ" dirty="0" err="1"/>
              <a:t>power</a:t>
            </a:r>
            <a:r>
              <a:rPr lang="cs-CZ" dirty="0"/>
              <a:t>,</a:t>
            </a:r>
            <a:r>
              <a:rPr lang="en-US" dirty="0"/>
              <a:t> experience) assisting </a:t>
            </a:r>
            <a:r>
              <a:rPr lang="en-US" i="1" dirty="0"/>
              <a:t>Zeus</a:t>
            </a:r>
            <a:r>
              <a:rPr lang="en-US" dirty="0"/>
              <a:t> in the birth of </a:t>
            </a:r>
            <a:r>
              <a:rPr lang="en-US" i="1" dirty="0"/>
              <a:t>Athena</a:t>
            </a:r>
            <a:r>
              <a:rPr lang="en-US" dirty="0"/>
              <a:t>. Vase painting, ca. 570 B.C.</a:t>
            </a:r>
            <a:endParaRPr lang="cs-CZ" dirty="0"/>
          </a:p>
          <a:p>
            <a:endParaRPr lang="cs-CZ" dirty="0"/>
          </a:p>
          <a:p>
            <a:r>
              <a:rPr lang="en-US" i="1" dirty="0"/>
              <a:t>Hephaestus</a:t>
            </a:r>
            <a:r>
              <a:rPr lang="cs-CZ" dirty="0"/>
              <a:t>: </a:t>
            </a:r>
            <a:r>
              <a:rPr lang="en-US" dirty="0"/>
              <a:t>Minoan double axe, often spuriously called a labrys</a:t>
            </a:r>
            <a:endParaRPr lang="cs-CZ" dirty="0"/>
          </a:p>
          <a:p>
            <a:r>
              <a:rPr lang="en-US" i="1" dirty="0"/>
              <a:t>Athena</a:t>
            </a:r>
            <a:r>
              <a:rPr lang="cs-CZ" dirty="0"/>
              <a:t>:</a:t>
            </a:r>
            <a:r>
              <a:rPr lang="cs-CZ" i="1" dirty="0"/>
              <a:t> </a:t>
            </a:r>
            <a:r>
              <a:rPr lang="en-CA" dirty="0"/>
              <a:t>shield</a:t>
            </a:r>
            <a:endParaRPr lang="cs-CZ" dirty="0"/>
          </a:p>
          <a:p>
            <a:r>
              <a:rPr lang="cs-CZ" dirty="0"/>
              <a:t>„</a:t>
            </a:r>
            <a:r>
              <a:rPr lang="en-US" dirty="0"/>
              <a:t>Due to the way of her birth, she became the goddess of intelligence and wisdom.</a:t>
            </a:r>
            <a:r>
              <a:rPr lang="cs-CZ" dirty="0"/>
              <a:t>“ </a:t>
            </a:r>
            <a:r>
              <a:rPr lang="en-US" sz="1000" dirty="0"/>
              <a:t>Source: https://www.greekmythology.com/Myths/The_Myths/Birth_of_Athena/birth_of_athena.html?utm_content=cmp-true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k vase painting showing Eileithyia and Hera assisting Zeus in the birth of Athena. Eileithyia stands behind Zeus, who is seated, and Her stands in front of him, both with outstretched hands to catch Athena, who emerges in full armour with shield and spear from the top of Zeus' head.  Circa 500 B.C.E. (Louvre CA616; photograph by Maria Daniels)."/>
          <p:cNvPicPr>
            <a:picLocks noChangeAspect="1" noChangeArrowheads="1"/>
          </p:cNvPicPr>
          <p:nvPr/>
        </p:nvPicPr>
        <p:blipFill>
          <a:blip r:embed="rId3" cstate="print"/>
          <a:srcRect l="17010" t="12096" r="18731" b="10167"/>
          <a:stretch>
            <a:fillRect/>
          </a:stretch>
        </p:blipFill>
        <p:spPr bwMode="auto">
          <a:xfrm>
            <a:off x="3863752" y="-1969"/>
            <a:ext cx="4536504" cy="6859969"/>
          </a:xfrm>
          <a:prstGeom prst="rect">
            <a:avLst/>
          </a:prstGeom>
          <a:noFill/>
        </p:spPr>
      </p:pic>
      <p:sp>
        <p:nvSpPr>
          <p:cNvPr id="3" name="TextovéPole 2"/>
          <p:cNvSpPr txBox="1"/>
          <p:nvPr/>
        </p:nvSpPr>
        <p:spPr>
          <a:xfrm>
            <a:off x="1919536" y="2132856"/>
            <a:ext cx="1872208" cy="923330"/>
          </a:xfrm>
          <a:prstGeom prst="rect">
            <a:avLst/>
          </a:prstGeom>
          <a:noFill/>
        </p:spPr>
        <p:txBody>
          <a:bodyPr wrap="square" rtlCol="0">
            <a:spAutoFit/>
          </a:bodyPr>
          <a:lstStyle/>
          <a:p>
            <a:r>
              <a:rPr lang="cs-CZ" dirty="0" err="1"/>
              <a:t>Mythological</a:t>
            </a:r>
            <a:r>
              <a:rPr lang="cs-CZ" dirty="0"/>
              <a:t>  </a:t>
            </a:r>
            <a:r>
              <a:rPr lang="cs-CZ" dirty="0" err="1"/>
              <a:t>answer</a:t>
            </a:r>
            <a:r>
              <a:rPr lang="cs-CZ" dirty="0"/>
              <a:t> 2</a:t>
            </a:r>
          </a:p>
          <a:p>
            <a:endParaRPr lang="cs-CZ" dirty="0"/>
          </a:p>
        </p:txBody>
      </p:sp>
      <p:sp>
        <p:nvSpPr>
          <p:cNvPr id="4" name="Obdélník 3"/>
          <p:cNvSpPr/>
          <p:nvPr/>
        </p:nvSpPr>
        <p:spPr>
          <a:xfrm>
            <a:off x="1631504" y="548680"/>
            <a:ext cx="2195736" cy="923330"/>
          </a:xfrm>
          <a:prstGeom prst="rect">
            <a:avLst/>
          </a:prstGeom>
        </p:spPr>
        <p:txBody>
          <a:bodyPr wrap="square">
            <a:spAutoFit/>
          </a:bodyPr>
          <a:lstStyle/>
          <a:p>
            <a:r>
              <a:rPr lang="cs-CZ" b="1" dirty="0" err="1">
                <a:solidFill>
                  <a:schemeClr val="accent6">
                    <a:lumMod val="75000"/>
                  </a:schemeClr>
                </a:solidFill>
              </a:rPr>
              <a:t>Where</a:t>
            </a:r>
            <a:r>
              <a:rPr lang="cs-CZ" b="1" dirty="0">
                <a:solidFill>
                  <a:schemeClr val="accent6">
                    <a:lumMod val="75000"/>
                  </a:schemeClr>
                </a:solidFill>
              </a:rPr>
              <a:t> </a:t>
            </a:r>
            <a:r>
              <a:rPr lang="cs-CZ" b="1" dirty="0" err="1">
                <a:solidFill>
                  <a:schemeClr val="accent6">
                    <a:lumMod val="75000"/>
                  </a:schemeClr>
                </a:solidFill>
              </a:rPr>
              <a:t>does</a:t>
            </a:r>
            <a:r>
              <a:rPr lang="cs-CZ" b="1" dirty="0">
                <a:solidFill>
                  <a:schemeClr val="accent6">
                    <a:lumMod val="75000"/>
                  </a:schemeClr>
                </a:solidFill>
              </a:rPr>
              <a:t> </a:t>
            </a:r>
            <a:r>
              <a:rPr lang="cs-CZ" b="1" dirty="0" err="1">
                <a:solidFill>
                  <a:schemeClr val="accent6">
                    <a:lumMod val="75000"/>
                  </a:schemeClr>
                </a:solidFill>
              </a:rPr>
              <a:t>philosophy</a:t>
            </a:r>
            <a:r>
              <a:rPr lang="cs-CZ" b="1" dirty="0">
                <a:solidFill>
                  <a:schemeClr val="accent6">
                    <a:lumMod val="75000"/>
                  </a:schemeClr>
                </a:solidFill>
              </a:rPr>
              <a:t> (</a:t>
            </a:r>
            <a:r>
              <a:rPr lang="cs-CZ" b="1" dirty="0" err="1">
                <a:solidFill>
                  <a:schemeClr val="accent6">
                    <a:lumMod val="75000"/>
                  </a:schemeClr>
                </a:solidFill>
              </a:rPr>
              <a:t>ethics</a:t>
            </a:r>
            <a:r>
              <a:rPr lang="cs-CZ" b="1" dirty="0">
                <a:solidFill>
                  <a:schemeClr val="accent6">
                    <a:lumMod val="75000"/>
                  </a:schemeClr>
                </a:solidFill>
              </a:rPr>
              <a:t>) </a:t>
            </a:r>
            <a:r>
              <a:rPr lang="cs-CZ" b="1" dirty="0" err="1">
                <a:solidFill>
                  <a:schemeClr val="accent6">
                    <a:lumMod val="75000"/>
                  </a:schemeClr>
                </a:solidFill>
              </a:rPr>
              <a:t>come</a:t>
            </a:r>
            <a:r>
              <a:rPr lang="cs-CZ" b="1" dirty="0">
                <a:solidFill>
                  <a:schemeClr val="accent6">
                    <a:lumMod val="75000"/>
                  </a:schemeClr>
                </a:solidFill>
              </a:rPr>
              <a:t> </a:t>
            </a:r>
            <a:r>
              <a:rPr lang="cs-CZ" b="1" dirty="0" err="1">
                <a:solidFill>
                  <a:schemeClr val="accent6">
                    <a:lumMod val="75000"/>
                  </a:schemeClr>
                </a:solidFill>
              </a:rPr>
              <a:t>from</a:t>
            </a:r>
            <a:r>
              <a:rPr lang="cs-CZ" b="1" dirty="0">
                <a:solidFill>
                  <a:schemeClr val="accent6">
                    <a:lumMod val="75000"/>
                  </a:schemeClr>
                </a:solidFill>
              </a:rPr>
              <a:t>?</a:t>
            </a:r>
            <a:endParaRPr lang="cs-CZ" dirty="0"/>
          </a:p>
        </p:txBody>
      </p:sp>
      <p:sp>
        <p:nvSpPr>
          <p:cNvPr id="2" name="TextovéPole 1">
            <a:extLst>
              <a:ext uri="{FF2B5EF4-FFF2-40B4-BE49-F238E27FC236}">
                <a16:creationId xmlns:a16="http://schemas.microsoft.com/office/drawing/2014/main" id="{1F49D661-4CA4-81BD-EE15-2341011AB7EB}"/>
              </a:ext>
            </a:extLst>
          </p:cNvPr>
          <p:cNvSpPr txBox="1"/>
          <p:nvPr/>
        </p:nvSpPr>
        <p:spPr>
          <a:xfrm>
            <a:off x="8472264" y="836712"/>
            <a:ext cx="3528392" cy="2308324"/>
          </a:xfrm>
          <a:prstGeom prst="rect">
            <a:avLst/>
          </a:prstGeom>
          <a:noFill/>
        </p:spPr>
        <p:txBody>
          <a:bodyPr wrap="square" rtlCol="0">
            <a:spAutoFit/>
          </a:bodyPr>
          <a:lstStyle/>
          <a:p>
            <a:r>
              <a:rPr lang="en-US" i="1" dirty="0"/>
              <a:t>Eileithyia</a:t>
            </a:r>
            <a:r>
              <a:rPr lang="en-US" dirty="0"/>
              <a:t>  (innocence, purity) and </a:t>
            </a:r>
            <a:r>
              <a:rPr lang="en-US" i="1" dirty="0"/>
              <a:t>Hera</a:t>
            </a:r>
            <a:r>
              <a:rPr lang="en-US" dirty="0"/>
              <a:t>  (beauty) assisting </a:t>
            </a:r>
            <a:r>
              <a:rPr lang="en-US" i="1" dirty="0"/>
              <a:t>Zeus</a:t>
            </a:r>
            <a:r>
              <a:rPr lang="en-US" dirty="0"/>
              <a:t> in the birth of </a:t>
            </a:r>
            <a:r>
              <a:rPr lang="en-US" i="1" dirty="0"/>
              <a:t>Athena</a:t>
            </a:r>
            <a:r>
              <a:rPr lang="en-US" dirty="0"/>
              <a:t>. Vase painting, ca. 500 B.C. (Louvre </a:t>
            </a:r>
            <a:r>
              <a:rPr lang="en-US" dirty="0" err="1"/>
              <a:t>CA616</a:t>
            </a:r>
            <a:r>
              <a:rPr lang="en-US" dirty="0"/>
              <a:t>; photograph by Maria Daniels)</a:t>
            </a:r>
            <a:r>
              <a:rPr lang="cs-CZ" dirty="0"/>
              <a:t>;</a:t>
            </a:r>
          </a:p>
          <a:p>
            <a:endParaRPr lang="en-US" dirty="0"/>
          </a:p>
          <a:p>
            <a:r>
              <a:rPr lang="en-US" i="1" dirty="0"/>
              <a:t>Athena</a:t>
            </a:r>
            <a:r>
              <a:rPr lang="cs-CZ" dirty="0"/>
              <a:t>: </a:t>
            </a:r>
            <a:r>
              <a:rPr lang="en-CA" dirty="0"/>
              <a:t>helmet, shield, spear</a:t>
            </a:r>
            <a:r>
              <a:rPr lang="cs-CZ" dirty="0"/>
              <a:t> (</a:t>
            </a:r>
            <a:r>
              <a:rPr lang="en-US" dirty="0"/>
              <a:t>in a full set of </a:t>
            </a:r>
            <a:r>
              <a:rPr lang="en-US" dirty="0" err="1"/>
              <a:t>armour</a:t>
            </a:r>
            <a:r>
              <a:rPr lang="cs-CZ" dirty="0"/>
              <a:t>)</a:t>
            </a:r>
            <a:endParaRPr lang="en-CA"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2683</TotalTime>
  <Words>1390</Words>
  <Application>Microsoft Office PowerPoint</Application>
  <PresentationFormat>Širokoúhlá obrazovka</PresentationFormat>
  <Paragraphs>156</Paragraphs>
  <Slides>15</Slides>
  <Notes>12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Brush Script MT</vt:lpstr>
      <vt:lpstr>Calibri</vt:lpstr>
      <vt:lpstr>Motiv sady Office</vt:lpstr>
      <vt:lpstr>Ethics for Social Work Seminar 1</vt:lpstr>
      <vt:lpstr>Fundamentals of Law and Professional Ethics I </vt:lpstr>
      <vt:lpstr> </vt:lpstr>
      <vt:lpstr>philosophia love of wisdom or wisdom of love  from Greek philein (to love) + sophia (wisdom)  philosophers: lovers of wisdom  or (more important for helping professions): seekers of the wisdom of love</vt:lpstr>
      <vt:lpstr> </vt:lpstr>
      <vt:lpstr> </vt:lpstr>
      <vt:lpstr> </vt:lpstr>
      <vt:lpstr>Prezentace aplikace PowerPoint</vt:lpstr>
      <vt:lpstr>Prezentace aplikace PowerPoint</vt:lpstr>
      <vt:lpstr>Prezentace aplikace PowerPoint</vt:lpstr>
      <vt:lpstr> </vt:lpstr>
      <vt:lpstr> </vt:lpstr>
      <vt:lpstr>Prezentace aplikace PowerPoint</vt:lpstr>
      <vt:lpstr>Reference</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Medical Humanities</dc:title>
  <dc:creator>ZS</dc:creator>
  <cp:lastModifiedBy>Svobodová Zuzana PhDr. Ph.D.</cp:lastModifiedBy>
  <cp:revision>177</cp:revision>
  <dcterms:created xsi:type="dcterms:W3CDTF">2014-02-10T14:19:31Z</dcterms:created>
  <dcterms:modified xsi:type="dcterms:W3CDTF">2023-03-07T15:28:22Z</dcterms:modified>
</cp:coreProperties>
</file>