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0" r:id="rId3"/>
    <p:sldId id="271" r:id="rId4"/>
    <p:sldId id="296" r:id="rId5"/>
    <p:sldId id="272" r:id="rId6"/>
    <p:sldId id="275" r:id="rId7"/>
    <p:sldId id="292" r:id="rId8"/>
    <p:sldId id="290" r:id="rId9"/>
    <p:sldId id="293" r:id="rId10"/>
    <p:sldId id="294" r:id="rId11"/>
    <p:sldId id="282" r:id="rId12"/>
    <p:sldId id="288" r:id="rId13"/>
    <p:sldId id="289" r:id="rId14"/>
    <p:sldId id="295" r:id="rId15"/>
    <p:sldId id="287" r:id="rId16"/>
    <p:sldId id="29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A64B5-F8EF-438E-A036-7FA9D98972FA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F659F-393A-42E9-B77E-FD5A913DEA5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Bakalářský seminář, ZS 2013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59E7A-51C7-477E-8B78-B892BBCA431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 se zdroji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akademické práce</a:t>
            </a:r>
          </a:p>
          <a:p>
            <a:r>
              <a:rPr lang="cs-CZ" smtClean="0"/>
              <a:t>Magdalena Mouralová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4000" dirty="0" smtClean="0"/>
              <a:t>Parafráze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323850" y="1196975"/>
            <a:ext cx="4248150" cy="51847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„Parafráze“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>
                <a:solidFill>
                  <a:srgbClr val="00B050"/>
                </a:solidFill>
              </a:rPr>
              <a:t>Účelem teoretické části práce je přiblížení, resp. objasnění některých pojmů a konceptů, které jsou z hlediska výzkumné části přínosné. </a:t>
            </a:r>
            <a:r>
              <a:rPr lang="cs-CZ" sz="2000" dirty="0" smtClean="0">
                <a:solidFill>
                  <a:srgbClr val="7030A0"/>
                </a:solidFill>
              </a:rPr>
              <a:t>Bude zmiňována definice problému, tedy začleňování osob vracejících se z výkonu trestu zpět do společnosti a osob s trestní minulostí.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Dostali jsme se tak mezi osoby ohrožené sociálním vyloučením. Tento fenomén má své příčinné důvody. 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Z pohledu cílového stavu jde o  sociální fungování a sociální začlenění. </a:t>
            </a:r>
            <a:r>
              <a:rPr lang="cs-CZ" sz="2000" dirty="0" smtClean="0"/>
              <a:t> </a:t>
            </a:r>
          </a:p>
          <a:p>
            <a:pPr eaLnBrk="1" hangingPunct="1">
              <a:defRPr/>
            </a:pPr>
            <a:endParaRPr lang="cs-CZ" sz="2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196975"/>
            <a:ext cx="4248150" cy="49291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Původní text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>
                <a:solidFill>
                  <a:srgbClr val="00B050"/>
                </a:solidFill>
              </a:rPr>
              <a:t>V teoretické části práce se pokusím objasnit a definovat některé pojmy a koncepty, které jsou pro pochopení výzkumné části nezbytné. </a:t>
            </a:r>
            <a:r>
              <a:rPr lang="cs-CZ" sz="2000" dirty="0" smtClean="0">
                <a:solidFill>
                  <a:srgbClr val="7030A0"/>
                </a:solidFill>
              </a:rPr>
              <a:t>Nejprve se budu věnovat definici problému, kterým je začleňování osob vracejících se z výkonu trestu zpět do společnosti. </a:t>
            </a:r>
            <a:r>
              <a:rPr lang="cs-CZ" sz="2000" dirty="0" smtClean="0">
                <a:solidFill>
                  <a:srgbClr val="FF0000"/>
                </a:solidFill>
              </a:rPr>
              <a:t>Tato skupina osob je řazena mezi skupiny osob ohrožené sociálním vyloučením a má specifické důvody, které toto obvykle zapříčiňují. 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Dále obecně popíšu cílový stav společnosti, kterým je sociální fungování a sociální začlenění.</a:t>
            </a:r>
            <a:endParaRPr lang="cs-CZ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všude mají být zdroje?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- Označte místa v textu.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136904" cy="5649491"/>
          </a:xfrm>
        </p:spPr>
        <p:txBody>
          <a:bodyPr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Migrace je celosvětovým fenoménem. Dle odhadů Organizace spojených národů (OSN) se  v celosvětovém měřítku stěhuje každý rok za prací a lepším životem do jiné země více než 175 milionů lidí. Také v České republice se počet migrantů každoročně zvyšuje. I přes  určitý pokles počtu legálně a dlouhodobě pobývajících cizinců v ČR, který byl  způsoben ekonomickou krizí, pobývalo v polovině roku 2010 na území ČR legálně více než  420 tisíc cizinců, tj. více než 4 % populace. Jen pro srovnání, průměrný podíl  mezinárodních migrantů na celkové populaci Evropské unie činí 7,6%.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V důsledku diskriminace, jazykových a kulturních bariér, práce na podřadných pozicích a v  rizikových odvětvích a životních podmínkách na pokraji chudoby, patří migranti mezi  </a:t>
            </a:r>
            <a:r>
              <a:rPr lang="cs-CZ" sz="1800" dirty="0" err="1" smtClean="0"/>
              <a:t>vulnerabilní</a:t>
            </a:r>
            <a:r>
              <a:rPr lang="cs-CZ" sz="1800" dirty="0" smtClean="0"/>
              <a:t> skupiny se specifickými zdravotními potřebami . Problematika zdraví a  migrace se tak dostává, zejména ve vyspělých zemích, mezi uznávané otázky zdravotní  politiky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/>
              <a:t>směřující do oblasti ochrany veřejného zdraví hostitelské společnosti a  zajištění dostupnosti a kvality zdravotní péče pro migranty.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Z hlediska zdravotního stavu a zdravotní péče je nutno si uvědomit, že migranti nejsou  homogenní skupinou. Existuje řada </a:t>
            </a:r>
            <a:r>
              <a:rPr lang="cs-CZ" sz="1800" dirty="0" err="1" smtClean="0"/>
              <a:t>subkategorií</a:t>
            </a:r>
            <a:r>
              <a:rPr lang="cs-CZ" sz="1800" dirty="0" smtClean="0"/>
              <a:t> „migrantů“ založená na typu migrace:  studenti, ekonomičtí migranti a jejich rodiny, žadatelé o azyl, neregulérní migranti, uprchlíci  dle Ženevské konvence z r. 1951. Rozdíly v definici „migrantů“ existují rovněž mezi  jednotlivými státy.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136904" cy="5649491"/>
          </a:xfrm>
        </p:spPr>
        <p:txBody>
          <a:bodyPr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Migrace je celosvětovým fenoménem. Dle odhadů Organizace spojených národů (OSN) se  v celosvětovém měřítku stěhuje každý rok za prací a lepším životem do jiné země více než 175 milionů lidí </a:t>
            </a:r>
            <a:r>
              <a:rPr lang="cs-CZ" sz="1800" dirty="0" smtClean="0">
                <a:solidFill>
                  <a:srgbClr val="FF0000"/>
                </a:solidFill>
              </a:rPr>
              <a:t>(8)</a:t>
            </a:r>
            <a:r>
              <a:rPr lang="cs-CZ" sz="1800" dirty="0" smtClean="0"/>
              <a:t>. Také v České republice se počet migrantů každoročně zvyšuje. I přes  určitý pokles počtu legálně a dlouhodobě pobývajících cizinců v ČR, který byl  způsoben ekonomickou krizí, pobývalo v polovině roku 2010 na území ČR legálně více než  420 tisíc cizinců, tj. více než 4 % populace </a:t>
            </a:r>
            <a:r>
              <a:rPr lang="cs-CZ" sz="1800" dirty="0" smtClean="0">
                <a:solidFill>
                  <a:srgbClr val="FF0000"/>
                </a:solidFill>
              </a:rPr>
              <a:t>(5)</a:t>
            </a:r>
            <a:r>
              <a:rPr lang="cs-CZ" sz="1800" dirty="0" smtClean="0"/>
              <a:t>. Jen pro srovnání, průměrný podíl  mezinárodních migrantů na celkové populaci Evropské unie činí 7,6% </a:t>
            </a:r>
            <a:r>
              <a:rPr lang="cs-CZ" sz="1800" dirty="0" smtClean="0">
                <a:solidFill>
                  <a:srgbClr val="FF0000"/>
                </a:solidFill>
              </a:rPr>
              <a:t>(6)</a:t>
            </a:r>
            <a:r>
              <a:rPr lang="cs-CZ" sz="1800" dirty="0" smtClean="0"/>
              <a:t>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V důsledku diskriminace, jazykových a kulturních bariér, práce na podřadných pozicích a v  rizikových odvětvích a životních podmínkách na pokraji chudoby, patří migranti mezi  </a:t>
            </a:r>
            <a:r>
              <a:rPr lang="cs-CZ" sz="1800" dirty="0" err="1" smtClean="0"/>
              <a:t>vulnerabilní</a:t>
            </a:r>
            <a:r>
              <a:rPr lang="cs-CZ" sz="1800" dirty="0" smtClean="0"/>
              <a:t> skupiny se specifickými zdravotními potřebami </a:t>
            </a:r>
            <a:r>
              <a:rPr lang="cs-CZ" sz="1800" dirty="0" smtClean="0">
                <a:solidFill>
                  <a:srgbClr val="FF0000"/>
                </a:solidFill>
              </a:rPr>
              <a:t>(26)</a:t>
            </a:r>
            <a:r>
              <a:rPr lang="cs-CZ" sz="1800" dirty="0" smtClean="0"/>
              <a:t>. Problematika zdraví a  migrace se tak dostává, zejména ve vyspělých zemích, mezi uznávané otázky zdravotní  politiky </a:t>
            </a:r>
            <a:r>
              <a:rPr lang="cs-CZ" sz="1800" dirty="0" smtClean="0">
                <a:solidFill>
                  <a:srgbClr val="FF0000"/>
                </a:solidFill>
              </a:rPr>
              <a:t>(11, 17) </a:t>
            </a:r>
            <a:r>
              <a:rPr lang="cs-CZ" sz="1800" dirty="0" smtClean="0"/>
              <a:t>směřující do oblasti ochrany veřejného zdraví hostitelské společnosti a  zajištění dostupnosti a kvality zdravotní péče pro migranty </a:t>
            </a:r>
            <a:r>
              <a:rPr lang="cs-CZ" sz="1800" dirty="0" smtClean="0">
                <a:solidFill>
                  <a:srgbClr val="FF0000"/>
                </a:solidFill>
              </a:rPr>
              <a:t>(11, 16, 18)</a:t>
            </a:r>
            <a:r>
              <a:rPr lang="cs-CZ" sz="1800" dirty="0" smtClean="0"/>
              <a:t>.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1800" dirty="0" smtClean="0"/>
              <a:t>Z hlediska zdravotního stavu a zdravotní péče je nutno si uvědomit, že migranti nejsou  homogenní skupinou. Existuje řada </a:t>
            </a:r>
            <a:r>
              <a:rPr lang="cs-CZ" sz="1800" dirty="0" err="1" smtClean="0"/>
              <a:t>subkategorií</a:t>
            </a:r>
            <a:r>
              <a:rPr lang="cs-CZ" sz="1800" dirty="0" smtClean="0"/>
              <a:t> „migrantů“ založená na typu migrace:  studenti, ekonomičtí migranti a jejich rodiny, žadatelé o azyl, neregulérní migranti, uprchlíci  dle Ženevské konvence z r. 1951 </a:t>
            </a:r>
            <a:r>
              <a:rPr lang="cs-CZ" sz="1800" dirty="0" smtClean="0">
                <a:solidFill>
                  <a:srgbClr val="FF0000"/>
                </a:solidFill>
              </a:rPr>
              <a:t>(20, 25)</a:t>
            </a:r>
            <a:r>
              <a:rPr lang="cs-CZ" sz="1800" dirty="0" smtClean="0"/>
              <a:t>. Rozdíly v definici „migrantů“ existují rovněž mezi  jednotlivými státy.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Doporučený citační styl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19256" cy="4641379"/>
          </a:xfrm>
        </p:spPr>
        <p:txBody>
          <a:bodyPr/>
          <a:lstStyle/>
          <a:p>
            <a:r>
              <a:rPr lang="cs-CZ" dirty="0" smtClean="0"/>
              <a:t>ISO 690</a:t>
            </a:r>
          </a:p>
          <a:p>
            <a:r>
              <a:rPr lang="cs-CZ" dirty="0" smtClean="0"/>
              <a:t>Harvardský systém (příp. poznámky pod čarou)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Konkrétní případy citování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 smtClean="0"/>
              <a:t>Citování z cizí literatury</a:t>
            </a:r>
          </a:p>
          <a:p>
            <a:r>
              <a:rPr lang="cs-CZ" dirty="0" smtClean="0"/>
              <a:t>Citování noviny a novinových článků</a:t>
            </a:r>
          </a:p>
          <a:p>
            <a:r>
              <a:rPr lang="cs-CZ" dirty="0" smtClean="0"/>
              <a:t>Citování přednášky</a:t>
            </a:r>
          </a:p>
          <a:p>
            <a:pPr lvl="0"/>
            <a:r>
              <a:rPr lang="cs-CZ" dirty="0" smtClean="0"/>
              <a:t>R</a:t>
            </a:r>
            <a:r>
              <a:rPr lang="cs-CZ" dirty="0" smtClean="0"/>
              <a:t>ozhovor</a:t>
            </a:r>
            <a:endParaRPr lang="cs-CZ" dirty="0" smtClean="0"/>
          </a:p>
          <a:p>
            <a:pPr lvl="0"/>
            <a:r>
              <a:rPr lang="cs-CZ" dirty="0" smtClean="0"/>
              <a:t>Zákony</a:t>
            </a:r>
          </a:p>
          <a:p>
            <a:pPr lvl="0"/>
            <a:r>
              <a:rPr lang="cs-CZ" dirty="0" smtClean="0"/>
              <a:t>Sekundární </a:t>
            </a:r>
            <a:r>
              <a:rPr lang="cs-CZ" dirty="0" smtClean="0"/>
              <a:t>citace</a:t>
            </a:r>
          </a:p>
          <a:p>
            <a:pPr lvl="0"/>
            <a:r>
              <a:rPr lang="cs-CZ" dirty="0" smtClean="0"/>
              <a:t>Vlastní text</a:t>
            </a:r>
          </a:p>
          <a:p>
            <a:pPr lvl="0"/>
            <a:endParaRPr lang="cs-CZ" dirty="0" smtClean="0"/>
          </a:p>
          <a:p>
            <a:r>
              <a:rPr lang="sk-SK" dirty="0" err="1" smtClean="0"/>
              <a:t>Co</a:t>
            </a:r>
            <a:r>
              <a:rPr lang="sk-SK" dirty="0" smtClean="0"/>
              <a:t> </a:t>
            </a:r>
            <a:r>
              <a:rPr lang="sk-SK" dirty="0" err="1" smtClean="0"/>
              <a:t>dělat</a:t>
            </a:r>
            <a:r>
              <a:rPr lang="sk-SK" dirty="0" smtClean="0"/>
              <a:t> </a:t>
            </a:r>
            <a:r>
              <a:rPr lang="sk-SK" dirty="0" err="1" smtClean="0"/>
              <a:t>při</a:t>
            </a:r>
            <a:r>
              <a:rPr lang="sk-SK" dirty="0" smtClean="0"/>
              <a:t> </a:t>
            </a:r>
            <a:r>
              <a:rPr lang="sk-SK" dirty="0" err="1" smtClean="0"/>
              <a:t>dlouhém</a:t>
            </a:r>
            <a:r>
              <a:rPr lang="sk-SK" dirty="0" smtClean="0"/>
              <a:t> URL? Je </a:t>
            </a:r>
            <a:r>
              <a:rPr lang="sk-SK" dirty="0" err="1" smtClean="0"/>
              <a:t>správně</a:t>
            </a:r>
            <a:r>
              <a:rPr lang="sk-SK" dirty="0" smtClean="0"/>
              <a:t> </a:t>
            </a:r>
            <a:r>
              <a:rPr lang="sk-SK" dirty="0" err="1" smtClean="0"/>
              <a:t>uvést</a:t>
            </a:r>
            <a:r>
              <a:rPr lang="sk-SK" dirty="0" smtClean="0"/>
              <a:t> jen </a:t>
            </a:r>
            <a:r>
              <a:rPr lang="sk-SK" dirty="0" err="1" smtClean="0"/>
              <a:t>databázi</a:t>
            </a:r>
            <a:r>
              <a:rPr lang="sk-SK" dirty="0" smtClean="0"/>
              <a:t>?</a:t>
            </a:r>
          </a:p>
          <a:p>
            <a:pPr lvl="0"/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</a:t>
            </a:r>
            <a:r>
              <a:rPr lang="cs-CZ" dirty="0" smtClean="0"/>
              <a:t>ešerše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si slibujete od kterého zdroje?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Které </a:t>
            </a:r>
            <a:r>
              <a:rPr lang="cs-CZ" dirty="0" smtClean="0"/>
              <a:t>zdroje jsou klíčové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budete kdo číst a konspektovat? 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Jaká bude (předpokládaná) </a:t>
            </a:r>
            <a:r>
              <a:rPr lang="cs-CZ" dirty="0" smtClean="0"/>
              <a:t>základní linka </a:t>
            </a:r>
            <a:r>
              <a:rPr lang="cs-CZ" dirty="0" smtClean="0"/>
              <a:t>textu? Co chcete říct?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Máte zdroje pro všechny části?</a:t>
            </a:r>
            <a:endParaRPr lang="cs-CZ" dirty="0" smtClean="0"/>
          </a:p>
          <a:p>
            <a:pPr lvl="1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 úkolům:</a:t>
            </a:r>
          </a:p>
          <a:p>
            <a:r>
              <a:rPr lang="cs-CZ" dirty="0" smtClean="0"/>
              <a:t>Anglická klíčová slova, </a:t>
            </a:r>
            <a:r>
              <a:rPr lang="cs-CZ" dirty="0" err="1" smtClean="0"/>
              <a:t>zacílenost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pracujeme se zdroji?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dodržování </a:t>
            </a:r>
            <a:r>
              <a:rPr lang="cs-CZ" dirty="0" smtClean="0"/>
              <a:t>autorského práva</a:t>
            </a:r>
          </a:p>
          <a:p>
            <a:r>
              <a:rPr lang="cs-CZ" dirty="0" smtClean="0"/>
              <a:t>dodržování informační etiky</a:t>
            </a:r>
          </a:p>
          <a:p>
            <a:r>
              <a:rPr lang="cs-CZ" dirty="0" smtClean="0"/>
              <a:t>prokázání dobré znalosti popisované problematiky</a:t>
            </a:r>
          </a:p>
          <a:p>
            <a:r>
              <a:rPr lang="cs-CZ" dirty="0" smtClean="0"/>
              <a:t>uvedení znalostí do relevantního kontextu</a:t>
            </a:r>
          </a:p>
          <a:p>
            <a:r>
              <a:rPr lang="cs-CZ" dirty="0" smtClean="0"/>
              <a:t>prokázání dobré schopnosti práce s literaturou</a:t>
            </a:r>
          </a:p>
          <a:p>
            <a:r>
              <a:rPr lang="cs-CZ" dirty="0" smtClean="0"/>
              <a:t>umožnění čtenáři nalezení citovaného dokumentu </a:t>
            </a:r>
          </a:p>
          <a:p>
            <a:r>
              <a:rPr lang="cs-CZ" dirty="0" smtClean="0"/>
              <a:t>o</a:t>
            </a:r>
            <a:r>
              <a:rPr lang="cs-CZ" dirty="0" smtClean="0"/>
              <a:t>pora pro argumenty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Co může být zdrojem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Cokoliv</a:t>
            </a:r>
          </a:p>
          <a:p>
            <a:pPr lvl="1"/>
            <a:r>
              <a:rPr lang="cs-CZ" dirty="0" smtClean="0"/>
              <a:t>Neexistují nevhodné zdroje, jen nevhodné použití</a:t>
            </a:r>
          </a:p>
          <a:p>
            <a:r>
              <a:rPr lang="cs-CZ" dirty="0" smtClean="0"/>
              <a:t>Nejčastěji využívané zdroje v seminárních a bakalářských pracích</a:t>
            </a:r>
          </a:p>
          <a:p>
            <a:pPr lvl="1"/>
            <a:r>
              <a:rPr lang="cs-CZ" dirty="0" smtClean="0"/>
              <a:t>Odborné texty (knihy, články, studie…)</a:t>
            </a:r>
          </a:p>
          <a:p>
            <a:pPr lvl="1"/>
            <a:r>
              <a:rPr lang="cs-CZ" dirty="0" smtClean="0"/>
              <a:t>Vlastní nebo cizí data (rozhovory, sociologická šetření, měření, statistiky…)</a:t>
            </a:r>
          </a:p>
          <a:p>
            <a:pPr lvl="1"/>
            <a:r>
              <a:rPr lang="cs-CZ" dirty="0" err="1" smtClean="0"/>
              <a:t>Veřejněpolitické</a:t>
            </a:r>
            <a:r>
              <a:rPr lang="cs-CZ" dirty="0" smtClean="0"/>
              <a:t> dokumenty (zákony, strategie, volební programy…)</a:t>
            </a:r>
          </a:p>
          <a:p>
            <a:pPr lvl="1"/>
            <a:r>
              <a:rPr lang="cs-CZ" dirty="0" smtClean="0"/>
              <a:t>Tradiční a nová média (novinové a časopisecké články, reportáže a rozhovory v TV, rozhlase na internetu, blogy, diskuse…)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Typy zdrojů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3600" dirty="0" smtClean="0"/>
              <a:t>Primární a sekundární</a:t>
            </a:r>
          </a:p>
          <a:p>
            <a:pPr eaLnBrk="1" hangingPunct="1"/>
            <a:r>
              <a:rPr lang="cs-CZ" sz="3600" dirty="0" smtClean="0"/>
              <a:t>Odborné a populární/laické</a:t>
            </a:r>
          </a:p>
          <a:p>
            <a:pPr eaLnBrk="1" hangingPunct="1"/>
            <a:r>
              <a:rPr lang="cs-CZ" sz="3600" dirty="0" smtClean="0"/>
              <a:t>Psané a multimediální</a:t>
            </a:r>
            <a:endParaRPr lang="cs-CZ" sz="3600" dirty="0" smtClean="0"/>
          </a:p>
          <a:p>
            <a:pPr eaLnBrk="1" hangingPunct="1"/>
            <a:r>
              <a:rPr lang="cs-CZ" sz="3600" dirty="0" smtClean="0"/>
              <a:t>Tištěné a elektronické</a:t>
            </a:r>
          </a:p>
          <a:p>
            <a:pPr eaLnBrk="1" hangingPunct="1"/>
            <a:r>
              <a:rPr lang="cs-CZ" sz="3600" dirty="0" smtClean="0"/>
              <a:t>Otevřené a licencované</a:t>
            </a:r>
            <a:endParaRPr lang="cs-CZ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pracovat se zdroji?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 smtClean="0"/>
              <a:t>Korektně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Účelně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Zdroje posilují argumenty, slouží k doložení či zesílení tvrzení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Vhodná míra a forma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Přímá citace, parafráze, souhrn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Efektivně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smtClean="0"/>
              <a:t>Konspekty, výpisky, záložky, označování textu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Korektní práce se zdroji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400" dirty="0" smtClean="0"/>
              <a:t>Lze jasně a jednoznačně rozlišit vlastní myšlenky, formulace a data od těch převzatých. Všechny převzaté myšlenky, údaje a formulace jsou opatřeny odkazem na zdroj.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400" dirty="0" smtClean="0"/>
              <a:t>V práci jsou uvedeny všechny užité zdroje, a zároveň nejsou uváděny zdroje, s nimiž autor nepracoval.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400" dirty="0" smtClean="0"/>
              <a:t>Informace o zdrojích jsou úplné, zdroje jsou podle nich identifikovatelné a </a:t>
            </a:r>
            <a:r>
              <a:rPr lang="cs-CZ" sz="2400" dirty="0" err="1" smtClean="0"/>
              <a:t>dohledatelné</a:t>
            </a:r>
            <a:r>
              <a:rPr lang="cs-CZ" sz="2400" dirty="0" smtClean="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400" dirty="0" smtClean="0"/>
              <a:t>Informace o zdrojích jsou uváděny jednotně a v jednom z kodifikovaných stylů.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1600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400" dirty="0" smtClean="0"/>
              <a:t>Porušení prvních dvou bodů může být klasifikováno jako plagiátorství.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sz="2400" dirty="0" smtClean="0"/>
              <a:t>hrozí nepřijetí práce, disciplinární řízení, možné i vyloučení ze studia)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sz="2400" dirty="0" smtClean="0"/>
              <a:t>Zbylé jsou spíše formální pochybení, která snižují hodnocení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Obavy – nejasné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Parafráze</a:t>
            </a:r>
          </a:p>
          <a:p>
            <a:pPr marL="971550" lvl="1" indent="-514350"/>
            <a:r>
              <a:rPr lang="cs-CZ" dirty="0"/>
              <a:t>j</a:t>
            </a:r>
            <a:r>
              <a:rPr lang="cs-CZ" dirty="0" smtClean="0"/>
              <a:t>ak správně</a:t>
            </a:r>
          </a:p>
          <a:p>
            <a:pPr marL="971550" lvl="1" indent="-514350"/>
            <a:r>
              <a:rPr lang="cs-CZ" dirty="0" smtClean="0"/>
              <a:t>jak moc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Obecná / sdílená znalost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Správný citační styl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Přímá citace, parafráze, souhrn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dirty="0" smtClean="0"/>
              <a:t>Přímá citace, parafráze, souhrn</a:t>
            </a:r>
          </a:p>
          <a:p>
            <a:pPr lvl="1" eaLnBrk="1" hangingPunct="1"/>
            <a:r>
              <a:rPr lang="cs-CZ" dirty="0" smtClean="0">
                <a:solidFill>
                  <a:srgbClr val="C00000"/>
                </a:solidFill>
              </a:rPr>
              <a:t>Jaké jsou rozdíly? </a:t>
            </a:r>
            <a:endParaRPr lang="cs-CZ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/>
            <a:r>
              <a:rPr lang="cs-CZ" dirty="0" smtClean="0"/>
              <a:t>Přímá citace </a:t>
            </a:r>
          </a:p>
          <a:p>
            <a:pPr lvl="1" eaLnBrk="1" hangingPunct="1"/>
            <a:r>
              <a:rPr lang="cs-CZ" dirty="0" smtClean="0"/>
              <a:t>jen, když je k tomu důvod, </a:t>
            </a:r>
          </a:p>
          <a:p>
            <a:pPr lvl="1" eaLnBrk="1" hangingPunct="1"/>
            <a:r>
              <a:rPr lang="cs-CZ" dirty="0" smtClean="0"/>
              <a:t>raději kratší, pozor na plynulost a konzistenci textu</a:t>
            </a:r>
          </a:p>
          <a:p>
            <a:pPr eaLnBrk="1" hangingPunct="1"/>
            <a:r>
              <a:rPr lang="cs-CZ" dirty="0" smtClean="0"/>
              <a:t>Parafráze nesmí být jen „přebásnění“ původního textu</a:t>
            </a:r>
          </a:p>
          <a:p>
            <a:pPr lvl="1" eaLnBrk="1" hangingPunct="1"/>
            <a:r>
              <a:rPr lang="cs-CZ" dirty="0" smtClean="0"/>
              <a:t>Přebíráte myšlenku, nikoliv formulace, ale ani strukturu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4000" dirty="0" smtClean="0"/>
              <a:t>Parafráze?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323850" y="1196975"/>
            <a:ext cx="4248150" cy="51847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Parafráze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sz="20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Účelem teoretické části práce je přiblížení, resp. objasnění některých pojmů a konceptů, které jsou z hlediska výzkumné části přínosné. Bude zmiňována definice problému, tedy začleňování osob vracejících se z výkonu trestu zpět do společnosti a osob s trestní minulostí. Dostali jsme se tak mezi osoby ohrožené sociálním vyloučením. Tento fenomén má své příčinné důvody. Z pohledu cílového stavu jde o  sociální fungování a sociální začlenění.  </a:t>
            </a:r>
          </a:p>
          <a:p>
            <a:pPr eaLnBrk="1" hangingPunct="1">
              <a:defRPr/>
            </a:pPr>
            <a:endParaRPr lang="cs-CZ" sz="2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196975"/>
            <a:ext cx="4248150" cy="492918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Původní text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sz="20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 smtClean="0"/>
              <a:t>V teoretické části práce se pokusím objasnit a definovat některé pojmy a koncepty, které jsou pro pochopení výzkumné části nezbytné. Nejprve se budu věnovat definici problému, kterým je začleňování osob vracejících se z výkonu trestu zpět do společnosti. Tato skupina osob je řazena mezi skupiny osob ohrožené sociálním vyloučením a má specifické důvody, které toto obvykle zapříčiňují. Dále obecně popíšu cílový stav společnosti, kterým je sociální fungování a sociální začlenění.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478</Words>
  <Application>Microsoft Office PowerPoint</Application>
  <PresentationFormat>Předvádění na obrazovce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Práce se zdroji</vt:lpstr>
      <vt:lpstr>Proč pracujeme se zdroji?</vt:lpstr>
      <vt:lpstr>Co může být zdrojem</vt:lpstr>
      <vt:lpstr>Typy zdrojů</vt:lpstr>
      <vt:lpstr>Jak pracovat se zdroji?</vt:lpstr>
      <vt:lpstr>Korektní práce se zdroji</vt:lpstr>
      <vt:lpstr>Obavy – nejasné situace</vt:lpstr>
      <vt:lpstr>Přímá citace, parafráze, souhrn</vt:lpstr>
      <vt:lpstr>Parafráze?</vt:lpstr>
      <vt:lpstr>Parafráze</vt:lpstr>
      <vt:lpstr>Kde všude mají být zdroje?</vt:lpstr>
      <vt:lpstr>Snímek 12</vt:lpstr>
      <vt:lpstr>Snímek 13</vt:lpstr>
      <vt:lpstr>Doporučený citační styl</vt:lpstr>
      <vt:lpstr>Konkrétní případy citování</vt:lpstr>
      <vt:lpstr>Rešerše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se zdroji</dc:title>
  <dc:creator>Magdalena Mouralová</dc:creator>
  <cp:lastModifiedBy>Václav Moural</cp:lastModifiedBy>
  <cp:revision>21</cp:revision>
  <dcterms:created xsi:type="dcterms:W3CDTF">2015-11-29T17:29:02Z</dcterms:created>
  <dcterms:modified xsi:type="dcterms:W3CDTF">2017-10-19T01:27:37Z</dcterms:modified>
</cp:coreProperties>
</file>