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4"/>
    <p:sldMasterId id="2147483744" r:id="rId5"/>
  </p:sldMasterIdLst>
  <p:notesMasterIdLst>
    <p:notesMasterId r:id="rId25"/>
  </p:notesMasterIdLst>
  <p:handoutMasterIdLst>
    <p:handoutMasterId r:id="rId26"/>
  </p:handoutMasterIdLst>
  <p:sldIdLst>
    <p:sldId id="378" r:id="rId6"/>
    <p:sldId id="414" r:id="rId7"/>
    <p:sldId id="408" r:id="rId8"/>
    <p:sldId id="410" r:id="rId9"/>
    <p:sldId id="411" r:id="rId10"/>
    <p:sldId id="409" r:id="rId11"/>
    <p:sldId id="417" r:id="rId12"/>
    <p:sldId id="416" r:id="rId13"/>
    <p:sldId id="419" r:id="rId14"/>
    <p:sldId id="424" r:id="rId15"/>
    <p:sldId id="420" r:id="rId16"/>
    <p:sldId id="418" r:id="rId17"/>
    <p:sldId id="425" r:id="rId18"/>
    <p:sldId id="426" r:id="rId19"/>
    <p:sldId id="421" r:id="rId20"/>
    <p:sldId id="423" r:id="rId21"/>
    <p:sldId id="427" r:id="rId22"/>
    <p:sldId id="415" r:id="rId23"/>
    <p:sldId id="407" r:id="rId24"/>
  </p:sldIdLst>
  <p:sldSz cx="9144000" cy="6858000" type="screen4x3"/>
  <p:notesSz cx="6781800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  <a:srgbClr val="FF3300"/>
    <a:srgbClr val="CC33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519BF7-8F17-4941-BDD8-429964C92F04}" v="244" dt="2020-10-20T07:20:26.505"/>
    <p1510:client id="{3B249218-5D4A-41D4-91C0-17F70920A07E}" v="30" dt="2021-12-22T19:40:12.123"/>
    <p1510:client id="{7C85C728-5BAB-4CC0-94DB-E918E241BCF1}" v="1" dt="2020-11-26T07:32:57.1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72028" autoAdjust="0"/>
  </p:normalViewPr>
  <p:slideViewPr>
    <p:cSldViewPr>
      <p:cViewPr varScale="1">
        <p:scale>
          <a:sx n="60" d="100"/>
          <a:sy n="60" d="100"/>
        </p:scale>
        <p:origin x="-11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314" y="-78"/>
      </p:cViewPr>
      <p:guideLst>
        <p:guide orient="horz" pos="3127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ágner" userId="S::vagner@vojenskyobor.cz::8f38ecf4-166a-48cb-9f9e-f1a40236ef56" providerId="AD" clId="Web-{3B249218-5D4A-41D4-91C0-17F70920A07E}"/>
    <pc:docChg chg="modSld">
      <pc:chgData name="Michal Vágner" userId="S::vagner@vojenskyobor.cz::8f38ecf4-166a-48cb-9f9e-f1a40236ef56" providerId="AD" clId="Web-{3B249218-5D4A-41D4-91C0-17F70920A07E}" dt="2021-12-22T19:40:12.123" v="20" actId="20577"/>
      <pc:docMkLst>
        <pc:docMk/>
      </pc:docMkLst>
      <pc:sldChg chg="modSp">
        <pc:chgData name="Michal Vágner" userId="S::vagner@vojenskyobor.cz::8f38ecf4-166a-48cb-9f9e-f1a40236ef56" providerId="AD" clId="Web-{3B249218-5D4A-41D4-91C0-17F70920A07E}" dt="2021-12-22T19:40:12.123" v="20" actId="20577"/>
        <pc:sldMkLst>
          <pc:docMk/>
          <pc:sldMk cId="0" sldId="407"/>
        </pc:sldMkLst>
        <pc:spChg chg="mod">
          <ac:chgData name="Michal Vágner" userId="S::vagner@vojenskyobor.cz::8f38ecf4-166a-48cb-9f9e-f1a40236ef56" providerId="AD" clId="Web-{3B249218-5D4A-41D4-91C0-17F70920A07E}" dt="2021-12-22T19:40:12.123" v="20" actId="20577"/>
          <ac:spMkLst>
            <pc:docMk/>
            <pc:sldMk cId="0" sldId="407"/>
            <ac:spMk id="31747" creationId="{15671AD5-080A-4BA4-AAB4-55E881893F12}"/>
          </ac:spMkLst>
        </pc:spChg>
      </pc:sldChg>
    </pc:docChg>
  </pc:docChgLst>
  <pc:docChgLst>
    <pc:chgData name="Michal Vágner" userId="S::vagner@vojenskyobor.cz::8f38ecf4-166a-48cb-9f9e-f1a40236ef56" providerId="AD" clId="Web-{7C85C728-5BAB-4CC0-94DB-E918E241BCF1}"/>
    <pc:docChg chg="sldOrd">
      <pc:chgData name="Michal Vágner" userId="S::vagner@vojenskyobor.cz::8f38ecf4-166a-48cb-9f9e-f1a40236ef56" providerId="AD" clId="Web-{7C85C728-5BAB-4CC0-94DB-E918E241BCF1}" dt="2020-11-26T07:32:57.190" v="0"/>
      <pc:docMkLst>
        <pc:docMk/>
      </pc:docMkLst>
      <pc:sldChg chg="ord">
        <pc:chgData name="Michal Vágner" userId="S::vagner@vojenskyobor.cz::8f38ecf4-166a-48cb-9f9e-f1a40236ef56" providerId="AD" clId="Web-{7C85C728-5BAB-4CC0-94DB-E918E241BCF1}" dt="2020-11-26T07:32:57.190" v="0"/>
        <pc:sldMkLst>
          <pc:docMk/>
          <pc:sldMk cId="0" sldId="417"/>
        </pc:sldMkLst>
      </pc:sldChg>
    </pc:docChg>
  </pc:docChgLst>
  <pc:docChgLst>
    <pc:chgData name="Michal Vágner" userId="S::vagner@vojenskyobor.cz::8f38ecf4-166a-48cb-9f9e-f1a40236ef56" providerId="AD" clId="Web-{33519BF7-8F17-4941-BDD8-429964C92F04}"/>
    <pc:docChg chg="modSld">
      <pc:chgData name="Michal Vágner" userId="S::vagner@vojenskyobor.cz::8f38ecf4-166a-48cb-9f9e-f1a40236ef56" providerId="AD" clId="Web-{33519BF7-8F17-4941-BDD8-429964C92F04}" dt="2020-10-20T07:20:24.192" v="241" actId="20577"/>
      <pc:docMkLst>
        <pc:docMk/>
      </pc:docMkLst>
      <pc:sldChg chg="modSp">
        <pc:chgData name="Michal Vágner" userId="S::vagner@vojenskyobor.cz::8f38ecf4-166a-48cb-9f9e-f1a40236ef56" providerId="AD" clId="Web-{33519BF7-8F17-4941-BDD8-429964C92F04}" dt="2020-10-20T07:20:24.192" v="240" actId="20577"/>
        <pc:sldMkLst>
          <pc:docMk/>
          <pc:sldMk cId="0" sldId="414"/>
        </pc:sldMkLst>
        <pc:spChg chg="mod">
          <ac:chgData name="Michal Vágner" userId="S::vagner@vojenskyobor.cz::8f38ecf4-166a-48cb-9f9e-f1a40236ef56" providerId="AD" clId="Web-{33519BF7-8F17-4941-BDD8-429964C92F04}" dt="2020-10-20T07:20:24.192" v="240" actId="20577"/>
          <ac:spMkLst>
            <pc:docMk/>
            <pc:sldMk cId="0" sldId="414"/>
            <ac:spMk id="14339" creationId="{8D71AC88-B0DC-4233-A0AB-FC66D33DB3B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938883CF-4889-4FF9-B6EA-BCA105EFA5E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62A3122C-3B3F-4C89-9757-B58AAD444F9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44" name="Rectangle 4">
            <a:extLst>
              <a:ext uri="{FF2B5EF4-FFF2-40B4-BE49-F238E27FC236}">
                <a16:creationId xmlns:a16="http://schemas.microsoft.com/office/drawing/2014/main" id="{B94AFCF5-2C77-4AED-AA8F-3233043BFCE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45" name="Rectangle 5">
            <a:extLst>
              <a:ext uri="{FF2B5EF4-FFF2-40B4-BE49-F238E27FC236}">
                <a16:creationId xmlns:a16="http://schemas.microsoft.com/office/drawing/2014/main" id="{8A723186-B185-4EFC-88B8-371094E9438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374C841-0DB4-46EB-93F3-FBED3526DD0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BB53C9AD-9C7F-4C22-8A73-2203EFF20FC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64E584F5-3226-4909-98EB-13FFF0BF9D7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0B5F0800-1ADA-4EDE-9911-77212DE842E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7" name="Rectangle 5">
            <a:extLst>
              <a:ext uri="{FF2B5EF4-FFF2-40B4-BE49-F238E27FC236}">
                <a16:creationId xmlns:a16="http://schemas.microsoft.com/office/drawing/2014/main" id="{EC51A8B5-AA8B-4803-93DD-3976F5353DD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4875"/>
            <a:ext cx="54260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10598" name="Rectangle 6">
            <a:extLst>
              <a:ext uri="{FF2B5EF4-FFF2-40B4-BE49-F238E27FC236}">
                <a16:creationId xmlns:a16="http://schemas.microsoft.com/office/drawing/2014/main" id="{EF914E8B-2C5E-4A0D-A104-C4CC0158E35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0599" name="Rectangle 7">
            <a:extLst>
              <a:ext uri="{FF2B5EF4-FFF2-40B4-BE49-F238E27FC236}">
                <a16:creationId xmlns:a16="http://schemas.microsoft.com/office/drawing/2014/main" id="{52C156D8-1AC0-4A28-A6C8-4F7E316FBF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F4D9E90-4189-4CD0-B3A5-3846E65A559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76FDB1F1-B61A-4DB9-9B89-FA8A33B4EE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05AB9F-3929-4E8B-BBA1-FB0019DB6A0F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95B8D759-681C-4734-B2CB-F0D5D231B3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911EE4C6-EB09-4097-8864-EA62C230A6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Speciální složka tělesné připravenosti se utváří ve služební tělesné přípravě a v jednotlivých druzích vojensko-odborné přípravy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>
            <a:extLst>
              <a:ext uri="{FF2B5EF4-FFF2-40B4-BE49-F238E27FC236}">
                <a16:creationId xmlns:a16="http://schemas.microsoft.com/office/drawing/2014/main" id="{FBCDDF4F-08CC-4EA7-9F72-B470334D394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Zástupný symbol pro poznámky 2">
            <a:extLst>
              <a:ext uri="{FF2B5EF4-FFF2-40B4-BE49-F238E27FC236}">
                <a16:creationId xmlns:a16="http://schemas.microsoft.com/office/drawing/2014/main" id="{35EE9F56-3C72-489F-AAB9-31AC423C6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820" name="Zástupný symbol pro číslo snímku 3">
            <a:extLst>
              <a:ext uri="{FF2B5EF4-FFF2-40B4-BE49-F238E27FC236}">
                <a16:creationId xmlns:a16="http://schemas.microsoft.com/office/drawing/2014/main" id="{6CD897BE-3ADF-49F8-98EA-65A97850F1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8A4A9A-84F5-43AC-BC31-618C4105CD1D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13">
            <a:extLst>
              <a:ext uri="{FF2B5EF4-FFF2-40B4-BE49-F238E27FC236}">
                <a16:creationId xmlns:a16="http://schemas.microsoft.com/office/drawing/2014/main" id="{0D36743E-B059-4B48-A7CA-75C62FC0CDAF}"/>
              </a:ext>
            </a:extLst>
          </p:cNvPr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/>
            <a:gdLst>
              <a:gd name="T0" fmla="*/ 0 w 2736"/>
              <a:gd name="T1" fmla="*/ 2147483647 h 3648"/>
              <a:gd name="T2" fmla="*/ 2147483647 w 2736"/>
              <a:gd name="T3" fmla="*/ 2147483647 h 3648"/>
              <a:gd name="T4" fmla="*/ 2147483647 w 2736"/>
              <a:gd name="T5" fmla="*/ 0 h 3648"/>
              <a:gd name="T6" fmla="*/ 2147483647 w 2736"/>
              <a:gd name="T7" fmla="*/ 2147483647 h 3648"/>
              <a:gd name="T8" fmla="*/ 2147483647 w 2736"/>
              <a:gd name="T9" fmla="*/ 2147483647 h 3648"/>
              <a:gd name="T10" fmla="*/ 2147483647 w 2736"/>
              <a:gd name="T11" fmla="*/ 2147483647 h 3648"/>
              <a:gd name="T12" fmla="*/ 0 w 2736"/>
              <a:gd name="T13" fmla="*/ 2147483647 h 36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736"/>
              <a:gd name="T22" fmla="*/ 0 h 3648"/>
              <a:gd name="T23" fmla="*/ 2736 w 2736"/>
              <a:gd name="T24" fmla="*/ 3648 h 36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0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294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Volný tvar 14">
            <a:extLst>
              <a:ext uri="{FF2B5EF4-FFF2-40B4-BE49-F238E27FC236}">
                <a16:creationId xmlns:a16="http://schemas.microsoft.com/office/drawing/2014/main" id="{F2926ED9-602C-4DBE-88A8-35FD7DF5F0BA}"/>
              </a:ext>
            </a:extLst>
          </p:cNvPr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/>
            <a:gdLst>
              <a:gd name="T0" fmla="*/ 0 w 3504"/>
              <a:gd name="T1" fmla="*/ 2147483647 h 4128"/>
              <a:gd name="T2" fmla="*/ 0 w 3504"/>
              <a:gd name="T3" fmla="*/ 2147483647 h 4128"/>
              <a:gd name="T4" fmla="*/ 2147483647 w 3504"/>
              <a:gd name="T5" fmla="*/ 2147483647 h 4128"/>
              <a:gd name="T6" fmla="*/ 2147483647 w 3504"/>
              <a:gd name="T7" fmla="*/ 0 h 4128"/>
              <a:gd name="T8" fmla="*/ 2147483647 w 3504"/>
              <a:gd name="T9" fmla="*/ 0 h 4128"/>
              <a:gd name="T10" fmla="*/ 2147483647 w 3504"/>
              <a:gd name="T11" fmla="*/ 2147483647 h 4128"/>
              <a:gd name="T12" fmla="*/ 0 w 3504"/>
              <a:gd name="T13" fmla="*/ 2147483647 h 41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504"/>
              <a:gd name="T22" fmla="*/ 0 h 4128"/>
              <a:gd name="T23" fmla="*/ 3504 w 3504"/>
              <a:gd name="T24" fmla="*/ 4128 h 412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294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" name="Volný tvar 12">
            <a:extLst>
              <a:ext uri="{FF2B5EF4-FFF2-40B4-BE49-F238E27FC236}">
                <a16:creationId xmlns:a16="http://schemas.microsoft.com/office/drawing/2014/main" id="{5994B507-3122-4DCF-B0A0-635473EE4E21}"/>
              </a:ext>
            </a:extLst>
          </p:cNvPr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Volný tvar 15">
            <a:extLst>
              <a:ext uri="{FF2B5EF4-FFF2-40B4-BE49-F238E27FC236}">
                <a16:creationId xmlns:a16="http://schemas.microsoft.com/office/drawing/2014/main" id="{EA36B200-51CB-4B83-B4EA-B50A57DE07AA}"/>
              </a:ext>
            </a:extLst>
          </p:cNvPr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Volný tvar 16">
            <a:extLst>
              <a:ext uri="{FF2B5EF4-FFF2-40B4-BE49-F238E27FC236}">
                <a16:creationId xmlns:a16="http://schemas.microsoft.com/office/drawing/2014/main" id="{89A3AC32-F86F-463B-8EE5-0FF7FA577F93}"/>
              </a:ext>
            </a:extLst>
          </p:cNvPr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Volný tvar 17">
            <a:extLst>
              <a:ext uri="{FF2B5EF4-FFF2-40B4-BE49-F238E27FC236}">
                <a16:creationId xmlns:a16="http://schemas.microsoft.com/office/drawing/2014/main" id="{3E3FFEAE-06A6-4070-8B9E-1060AA8F7299}"/>
              </a:ext>
            </a:extLst>
          </p:cNvPr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Volný tvar 18">
            <a:extLst>
              <a:ext uri="{FF2B5EF4-FFF2-40B4-BE49-F238E27FC236}">
                <a16:creationId xmlns:a16="http://schemas.microsoft.com/office/drawing/2014/main" id="{D0E3727B-46BD-4F64-83FB-7FC6237913D3}"/>
              </a:ext>
            </a:extLst>
          </p:cNvPr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Volný tvar 19">
            <a:extLst>
              <a:ext uri="{FF2B5EF4-FFF2-40B4-BE49-F238E27FC236}">
                <a16:creationId xmlns:a16="http://schemas.microsoft.com/office/drawing/2014/main" id="{EF72F846-A7FC-4354-8401-EDBFF65F8D2B}"/>
              </a:ext>
            </a:extLst>
          </p:cNvPr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Volný tvar 20">
            <a:extLst>
              <a:ext uri="{FF2B5EF4-FFF2-40B4-BE49-F238E27FC236}">
                <a16:creationId xmlns:a16="http://schemas.microsoft.com/office/drawing/2014/main" id="{8E26A756-74B3-4EC9-9EB4-57FC8474F1C6}"/>
              </a:ext>
            </a:extLst>
          </p:cNvPr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Volný tvar 21">
            <a:extLst>
              <a:ext uri="{FF2B5EF4-FFF2-40B4-BE49-F238E27FC236}">
                <a16:creationId xmlns:a16="http://schemas.microsoft.com/office/drawing/2014/main" id="{60659DAC-445A-4C99-B2C3-E17FD581B7D3}"/>
              </a:ext>
            </a:extLst>
          </p:cNvPr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Volný tvar 22">
            <a:extLst>
              <a:ext uri="{FF2B5EF4-FFF2-40B4-BE49-F238E27FC236}">
                <a16:creationId xmlns:a16="http://schemas.microsoft.com/office/drawing/2014/main" id="{3A571243-CFEF-4171-83A2-121C3B89AC16}"/>
              </a:ext>
            </a:extLst>
          </p:cNvPr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5" name="Volný tvar 23">
            <a:extLst>
              <a:ext uri="{FF2B5EF4-FFF2-40B4-BE49-F238E27FC236}">
                <a16:creationId xmlns:a16="http://schemas.microsoft.com/office/drawing/2014/main" id="{B76473D9-A1B0-45EC-A701-629FD2063354}"/>
              </a:ext>
            </a:extLst>
          </p:cNvPr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6" name="Volný tvar 24">
            <a:extLst>
              <a:ext uri="{FF2B5EF4-FFF2-40B4-BE49-F238E27FC236}">
                <a16:creationId xmlns:a16="http://schemas.microsoft.com/office/drawing/2014/main" id="{3C1557A3-8F07-489B-95D7-6E41A6F2CE76}"/>
              </a:ext>
            </a:extLst>
          </p:cNvPr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7" name="Volný tvar 25">
            <a:extLst>
              <a:ext uri="{FF2B5EF4-FFF2-40B4-BE49-F238E27FC236}">
                <a16:creationId xmlns:a16="http://schemas.microsoft.com/office/drawing/2014/main" id="{D707F56D-F4C5-498E-9B31-46C0CA2031FC}"/>
              </a:ext>
            </a:extLst>
          </p:cNvPr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8" name="Volný tvar 26">
            <a:extLst>
              <a:ext uri="{FF2B5EF4-FFF2-40B4-BE49-F238E27FC236}">
                <a16:creationId xmlns:a16="http://schemas.microsoft.com/office/drawing/2014/main" id="{D1A5B370-176E-419B-92BD-80B8FC58C356}"/>
              </a:ext>
            </a:extLst>
          </p:cNvPr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9" name="Obdélník 6">
            <a:extLst>
              <a:ext uri="{FF2B5EF4-FFF2-40B4-BE49-F238E27FC236}">
                <a16:creationId xmlns:a16="http://schemas.microsoft.com/office/drawing/2014/main" id="{C372CE4E-0420-41D8-9C00-22C252E71D1F}"/>
              </a:ext>
            </a:extLst>
          </p:cNvPr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0" name="Obdélník 7">
            <a:extLst>
              <a:ext uri="{FF2B5EF4-FFF2-40B4-BE49-F238E27FC236}">
                <a16:creationId xmlns:a16="http://schemas.microsoft.com/office/drawing/2014/main" id="{F6ABEE77-9B6A-420C-9A7A-192DD8C11E4C}"/>
              </a:ext>
            </a:extLst>
          </p:cNvPr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1" name="Obdélník 8">
            <a:extLst>
              <a:ext uri="{FF2B5EF4-FFF2-40B4-BE49-F238E27FC236}">
                <a16:creationId xmlns:a16="http://schemas.microsoft.com/office/drawing/2014/main" id="{B8C27D91-6F9B-4990-8308-44F210D309C6}"/>
              </a:ext>
            </a:extLst>
          </p:cNvPr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2" name="Obdélník 9">
            <a:extLst>
              <a:ext uri="{FF2B5EF4-FFF2-40B4-BE49-F238E27FC236}">
                <a16:creationId xmlns:a16="http://schemas.microsoft.com/office/drawing/2014/main" id="{A14B5211-F14B-47BA-A3A7-80854719D84E}"/>
              </a:ext>
            </a:extLst>
          </p:cNvPr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Obdélník 10">
            <a:extLst>
              <a:ext uri="{FF2B5EF4-FFF2-40B4-BE49-F238E27FC236}">
                <a16:creationId xmlns:a16="http://schemas.microsoft.com/office/drawing/2014/main" id="{35641F11-104B-4DA6-8425-5DAA60DF73B1}"/>
              </a:ext>
            </a:extLst>
          </p:cNvPr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4" name="Obdélník 11">
            <a:extLst>
              <a:ext uri="{FF2B5EF4-FFF2-40B4-BE49-F238E27FC236}">
                <a16:creationId xmlns:a16="http://schemas.microsoft.com/office/drawing/2014/main" id="{21B64B68-18AA-4C91-B832-8BFCFB0807CA}"/>
              </a:ext>
            </a:extLst>
          </p:cNvPr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25" name="Zástupný symbol pro datum 3">
            <a:extLst>
              <a:ext uri="{FF2B5EF4-FFF2-40B4-BE49-F238E27FC236}">
                <a16:creationId xmlns:a16="http://schemas.microsoft.com/office/drawing/2014/main" id="{E060DE75-D148-46BC-9048-DABC233BD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6" name="Zástupný symbol pro zápatí 4">
            <a:extLst>
              <a:ext uri="{FF2B5EF4-FFF2-40B4-BE49-F238E27FC236}">
                <a16:creationId xmlns:a16="http://schemas.microsoft.com/office/drawing/2014/main" id="{557934A5-38C3-4F84-A089-5F9DB44CA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5">
            <a:extLst>
              <a:ext uri="{FF2B5EF4-FFF2-40B4-BE49-F238E27FC236}">
                <a16:creationId xmlns:a16="http://schemas.microsoft.com/office/drawing/2014/main" id="{A84D818E-7B87-4A2B-8FF8-FDDF2EA55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32F12-C124-4A75-8609-142AC95449E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76348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3141F723-E9EB-46AF-9C87-190E16518BB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84BDC70-4473-4796-85D7-3DF228864B6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>
                <a:extLst>
                  <a:ext uri="{FF2B5EF4-FFF2-40B4-BE49-F238E27FC236}">
                    <a16:creationId xmlns:a16="http://schemas.microsoft.com/office/drawing/2014/main" id="{820D71D4-4813-4E1B-BBAC-D5E8DD9EFD2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9" name="Freeform 5">
                <a:extLst>
                  <a:ext uri="{FF2B5EF4-FFF2-40B4-BE49-F238E27FC236}">
                    <a16:creationId xmlns:a16="http://schemas.microsoft.com/office/drawing/2014/main" id="{17B553A7-03C5-4C3F-A475-9C9DBD33E6C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E07F31AD-DB84-4A00-9867-1640B726945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1" name="Freeform 7">
                <a:extLst>
                  <a:ext uri="{FF2B5EF4-FFF2-40B4-BE49-F238E27FC236}">
                    <a16:creationId xmlns:a16="http://schemas.microsoft.com/office/drawing/2014/main" id="{CA5DD926-FF4E-441D-8257-A4E179E212B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" name="Freeform 8">
                <a:extLst>
                  <a:ext uri="{FF2B5EF4-FFF2-40B4-BE49-F238E27FC236}">
                    <a16:creationId xmlns:a16="http://schemas.microsoft.com/office/drawing/2014/main" id="{7C23EC26-8E98-43FF-9159-F7C3CB8024E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60216971-EF63-4767-9858-122D6FF50B3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D5CEECA0-E985-4BA4-B3D0-D139CF814AB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084 h 1906"/>
                <a:gd name="T4" fmla="*/ 5884 w 5740"/>
                <a:gd name="T5" fmla="*/ 1084 h 1906"/>
                <a:gd name="T6" fmla="*/ 588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0855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0855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AAC7622B-2554-4CD5-ABA7-1BA2EBDC063C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B566B-EDB8-4B64-BD92-12D7B8BE63F0}" type="datetimeFigureOut">
              <a:rPr lang="cs-CZ"/>
              <a:pPr>
                <a:defRPr/>
              </a:pPr>
              <a:t>22.12.2021</a:t>
            </a:fld>
            <a:endParaRPr lang="cs-CZ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ABD6AB04-6048-41C7-BAA1-E8AD953701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9B43AB1B-1E2F-4BB9-A2B7-8CFAE7070D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009D7EA-DF05-4D6B-91CC-C768D41C635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9601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45A2FDE-F8F3-4D91-AA11-493058DB4D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4BB84-B523-4C25-9ED6-25685DD4665D}" type="datetimeFigureOut">
              <a:rPr lang="cs-CZ"/>
              <a:pPr>
                <a:defRPr/>
              </a:pPr>
              <a:t>22.12.2021</a:t>
            </a:fld>
            <a:endParaRPr lang="cs-CZ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C94E527-3A1C-43AF-AA7D-EE344D6801F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E0435E-DBE9-4C5F-AA2B-87A4929395D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450ED6DA-8362-4765-B107-8A14033807C5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1084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AE34048-4D61-4D01-93D3-1A45992248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1F634-A3D6-48DF-9F2F-495B96B2FFC5}" type="datetimeFigureOut">
              <a:rPr lang="cs-CZ"/>
              <a:pPr>
                <a:defRPr/>
              </a:pPr>
              <a:t>22.12.2021</a:t>
            </a:fld>
            <a:endParaRPr lang="cs-CZ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72ACEE7-A3F1-4D3A-BCDE-AE47D19052B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0B1E23-44EE-4DD0-ADE6-20CE3F648A1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19E6EB4A-9A30-48AF-9F47-6C98ABCDE8AD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3948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C612604-7F35-4B18-9B0F-5DD34BA97A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937BB-3A70-48D9-AEC3-69C7EEF4B395}" type="datetimeFigureOut">
              <a:rPr lang="cs-CZ"/>
              <a:pPr>
                <a:defRPr/>
              </a:pPr>
              <a:t>22.12.2021</a:t>
            </a:fld>
            <a:endParaRPr lang="cs-CZ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BDC4D9C-4F45-4D48-B9C4-939644E4707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8685D1-36D2-4D3F-9D20-AFEA6AB4544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1F48174C-BDF7-4A7F-A0BB-A65E420743A2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075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09025FB-1CC7-4CCF-A7B9-096A210B6E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1D659-99CB-4149-B6A2-609EF30138DC}" type="datetimeFigureOut">
              <a:rPr lang="cs-CZ"/>
              <a:pPr>
                <a:defRPr/>
              </a:pPr>
              <a:t>22.12.2021</a:t>
            </a:fld>
            <a:endParaRPr lang="cs-CZ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B414A85-8AB7-4C4A-8C5C-DDDB64CBA12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DE2A9A-B6AA-4A50-A16B-6F32F60E903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0E0FEFAA-F2A3-4DBE-BCE5-6F08DA99EDBE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650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2347BE4-3BD9-46CE-B750-BE3CEC9A70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9B5EF-B159-48E2-81B8-66051B0A5657}" type="datetimeFigureOut">
              <a:rPr lang="cs-CZ"/>
              <a:pPr>
                <a:defRPr/>
              </a:pPr>
              <a:t>22.12.2021</a:t>
            </a:fld>
            <a:endParaRPr lang="cs-CZ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563EF7-994B-4CA5-B98F-EB9A088B9A9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4EA36B-648D-4D18-A062-C95D9E05E34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A64B6899-AF21-4418-A779-14EF2B46739F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8146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E45A69F-6570-4E37-92F3-8C68415F48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41F89-451C-4728-B5B9-46583B3D93E4}" type="datetimeFigureOut">
              <a:rPr lang="cs-CZ"/>
              <a:pPr>
                <a:defRPr/>
              </a:pPr>
              <a:t>22.12.2021</a:t>
            </a:fld>
            <a:endParaRPr lang="cs-CZ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31D2720-909E-458F-B7C8-EA497F64DA2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9D7968-0A62-45A3-8005-8C5267F146F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55C914DE-5162-4A0C-B902-FE5D8219FD58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030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4CA3AC8-4734-449F-8D41-13A033FCA6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46368-DD1A-4C94-B7AA-745B7EC57271}" type="datetimeFigureOut">
              <a:rPr lang="cs-CZ"/>
              <a:pPr>
                <a:defRPr/>
              </a:pPr>
              <a:t>22.12.2021</a:t>
            </a:fld>
            <a:endParaRPr lang="cs-CZ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D0EBD75-8E2B-40C9-A856-7B370A0B06B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1A3F75-3985-43AE-8507-C393189A22C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24D4B592-29AE-43F7-897C-7D9A02D11785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0195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ABA4577-3AEA-4CCE-8207-F9502A0727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7EE9B-58EB-4DB6-881F-2B4DCD628D78}" type="datetimeFigureOut">
              <a:rPr lang="cs-CZ"/>
              <a:pPr>
                <a:defRPr/>
              </a:pPr>
              <a:t>22.12.2021</a:t>
            </a:fld>
            <a:endParaRPr lang="cs-CZ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E4BC645-A5D9-4447-804D-0DB9088D90B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A865A1-B795-4B54-B463-FE362D5E92A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53A70777-9DC0-4331-BEF5-70E16714E5A4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8093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C2C07AA-F3EC-4698-90AA-209CFA2575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59786-C326-41EA-B171-892FCA0930C6}" type="datetimeFigureOut">
              <a:rPr lang="cs-CZ"/>
              <a:pPr>
                <a:defRPr/>
              </a:pPr>
              <a:t>22.12.2021</a:t>
            </a:fld>
            <a:endParaRPr lang="cs-CZ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7EF889F-5EBB-428C-AF3F-E3DE1FBCA39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7863A6-8DC1-4944-867F-1186935BE0E4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9642D86D-F63E-4C15-85F7-575EDB3BC88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068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2D2E916-0BC8-4C39-948B-F05D87446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19D27A0-2B37-4BD7-818F-3A058AF0E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0A9A5F-F747-4375-A64F-E4809355C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9CF14B-9D75-4910-B68F-283D3CB4D6B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380104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2022124-62AC-4CB4-BEEA-226FC5E964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03178-C8F8-4D7A-ABD6-F2C4770110FB}" type="datetimeFigureOut">
              <a:rPr lang="cs-CZ"/>
              <a:pPr>
                <a:defRPr/>
              </a:pPr>
              <a:t>22.12.2021</a:t>
            </a:fld>
            <a:endParaRPr lang="cs-CZ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B19FE41-E07D-42A1-854C-7725CDDA3AA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D9C42C-340A-445B-9967-0D19D7E51C2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BC880443-6F46-4F01-B289-3E0F7D52547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6266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38AD29F-C6AF-46A7-9000-C8D29BF01C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B8DA5-F869-4AC2-A059-724D2DFECF1A}" type="datetimeFigureOut">
              <a:rPr lang="cs-CZ"/>
              <a:pPr>
                <a:defRPr/>
              </a:pPr>
              <a:t>22.12.2021</a:t>
            </a:fld>
            <a:endParaRPr lang="cs-CZ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C4E582C-282A-4E31-A4E7-DC4F6945604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149C1-5CB6-4D62-A872-2CF1327FBE7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A2B122E7-CF5B-4034-A113-9F194CFCAF97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953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24">
            <a:extLst>
              <a:ext uri="{FF2B5EF4-FFF2-40B4-BE49-F238E27FC236}">
                <a16:creationId xmlns:a16="http://schemas.microsoft.com/office/drawing/2014/main" id="{AE1CF149-DBB4-40EE-967D-0480AED796CA}"/>
              </a:ext>
            </a:extLst>
          </p:cNvPr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Obdélník 15">
            <a:extLst>
              <a:ext uri="{FF2B5EF4-FFF2-40B4-BE49-F238E27FC236}">
                <a16:creationId xmlns:a16="http://schemas.microsoft.com/office/drawing/2014/main" id="{01235F30-FCFB-4EAA-8E91-06FA9738BD6D}"/>
              </a:ext>
            </a:extLst>
          </p:cNvPr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9" name="Obdélník 16">
            <a:extLst>
              <a:ext uri="{FF2B5EF4-FFF2-40B4-BE49-F238E27FC236}">
                <a16:creationId xmlns:a16="http://schemas.microsoft.com/office/drawing/2014/main" id="{B2DBEB90-1409-4294-A696-037AFCD5A8F2}"/>
              </a:ext>
            </a:extLst>
          </p:cNvPr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" name="Obdélník 17">
            <a:extLst>
              <a:ext uri="{FF2B5EF4-FFF2-40B4-BE49-F238E27FC236}">
                <a16:creationId xmlns:a16="http://schemas.microsoft.com/office/drawing/2014/main" id="{5CE337EA-20FD-468E-B6C2-90DFE229C226}"/>
              </a:ext>
            </a:extLst>
          </p:cNvPr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Obdélník 18">
            <a:extLst>
              <a:ext uri="{FF2B5EF4-FFF2-40B4-BE49-F238E27FC236}">
                <a16:creationId xmlns:a16="http://schemas.microsoft.com/office/drawing/2014/main" id="{19E88F9C-3DD1-48AE-87D8-9C4304001619}"/>
              </a:ext>
            </a:extLst>
          </p:cNvPr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2" name="Obdélník 19">
            <a:extLst>
              <a:ext uri="{FF2B5EF4-FFF2-40B4-BE49-F238E27FC236}">
                <a16:creationId xmlns:a16="http://schemas.microsoft.com/office/drawing/2014/main" id="{564A3CEE-27FE-475A-8C84-094F0B7269DF}"/>
              </a:ext>
            </a:extLst>
          </p:cNvPr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3" name="Obdélník 20">
            <a:extLst>
              <a:ext uri="{FF2B5EF4-FFF2-40B4-BE49-F238E27FC236}">
                <a16:creationId xmlns:a16="http://schemas.microsoft.com/office/drawing/2014/main" id="{DED763EC-C9F9-4EED-99A8-21A347DCE5BD}"/>
              </a:ext>
            </a:extLst>
          </p:cNvPr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4" name="Obdélník 21">
            <a:extLst>
              <a:ext uri="{FF2B5EF4-FFF2-40B4-BE49-F238E27FC236}">
                <a16:creationId xmlns:a16="http://schemas.microsoft.com/office/drawing/2014/main" id="{6AEA1EB7-B2A0-4B3B-AF6B-477397241AEC}"/>
              </a:ext>
            </a:extLst>
          </p:cNvPr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Obdélník 28">
            <a:extLst>
              <a:ext uri="{FF2B5EF4-FFF2-40B4-BE49-F238E27FC236}">
                <a16:creationId xmlns:a16="http://schemas.microsoft.com/office/drawing/2014/main" id="{A6033ACF-6C34-45A8-9321-CD7D18642E91}"/>
              </a:ext>
            </a:extLst>
          </p:cNvPr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6" name="Obdélník 29">
            <a:extLst>
              <a:ext uri="{FF2B5EF4-FFF2-40B4-BE49-F238E27FC236}">
                <a16:creationId xmlns:a16="http://schemas.microsoft.com/office/drawing/2014/main" id="{45795BF0-FCAB-402B-9595-2F58D5801275}"/>
              </a:ext>
            </a:extLst>
          </p:cNvPr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7" name="Zástupný symbol pro datum 6">
            <a:extLst>
              <a:ext uri="{FF2B5EF4-FFF2-40B4-BE49-F238E27FC236}">
                <a16:creationId xmlns:a16="http://schemas.microsoft.com/office/drawing/2014/main" id="{9154A49C-5F83-49AD-8A4B-9923E5796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zápatí 7">
            <a:extLst>
              <a:ext uri="{FF2B5EF4-FFF2-40B4-BE49-F238E27FC236}">
                <a16:creationId xmlns:a16="http://schemas.microsoft.com/office/drawing/2014/main" id="{E5FDD53A-D2C8-46AC-953B-B428089AE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9" name="Zástupný symbol pro číslo snímku 8">
            <a:extLst>
              <a:ext uri="{FF2B5EF4-FFF2-40B4-BE49-F238E27FC236}">
                <a16:creationId xmlns:a16="http://schemas.microsoft.com/office/drawing/2014/main" id="{749E2A23-40E5-4A42-A4EF-0510475CE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A63E58-C4BA-4DE1-BA20-4568C354EBF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4127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9F0489E-E82F-44E4-8C45-737EE8BCF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1CE9EB8-2761-478F-B9E7-9527451A3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BE09616-A3B2-447C-8E84-FAEFFB569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8B1F57-820A-42B5-8DBF-6C3305474F5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7278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C83B5DB-5B49-43EB-A1A0-FB399EBA7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79C2FFA-F08D-42E2-9E2D-8A4ADC99C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86781DD-85C9-4357-B2F5-9C8C17179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41C200-18C3-43FA-998A-2E6ACFBE414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521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8E4F04E-1A5C-41F7-8CBD-3D2D22BC4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B40DBCA-80ED-4385-AD86-AB85260E0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9E7F699-171A-42BC-AEF1-C22317958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196960-E943-4FA5-B799-0D7B1097C53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8737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7">
            <a:extLst>
              <a:ext uri="{FF2B5EF4-FFF2-40B4-BE49-F238E27FC236}">
                <a16:creationId xmlns:a16="http://schemas.microsoft.com/office/drawing/2014/main" id="{9AA694F2-ED2F-4F48-94EA-7A3E571046E4}"/>
              </a:ext>
            </a:extLst>
          </p:cNvPr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B58F063B-8404-4D73-8D69-9C7E4BE401E1}"/>
              </a:ext>
            </a:extLst>
          </p:cNvPr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Skupina 9">
            <a:extLst>
              <a:ext uri="{FF2B5EF4-FFF2-40B4-BE49-F238E27FC236}">
                <a16:creationId xmlns:a16="http://schemas.microsoft.com/office/drawing/2014/main" id="{649A9CA3-E70C-4FD7-A7E3-FEB9C2E3B490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Přímá spojovací čára 14">
              <a:extLst>
                <a:ext uri="{FF2B5EF4-FFF2-40B4-BE49-F238E27FC236}">
                  <a16:creationId xmlns:a16="http://schemas.microsoft.com/office/drawing/2014/main" id="{744F3626-D37F-4C81-BF0C-52CF282174D6}"/>
                </a:ext>
              </a:extLst>
            </p:cNvPr>
            <p:cNvCxnSpPr/>
            <p:nvPr/>
          </p:nvCxnSpPr>
          <p:spPr>
            <a:xfrm rot="16200000">
              <a:off x="6663593" y="1275175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15">
              <a:extLst>
                <a:ext uri="{FF2B5EF4-FFF2-40B4-BE49-F238E27FC236}">
                  <a16:creationId xmlns:a16="http://schemas.microsoft.com/office/drawing/2014/main" id="{4EBDEB83-BDCE-4EDC-9BD0-4151B9862E98}"/>
                </a:ext>
              </a:extLst>
            </p:cNvPr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16">
              <a:extLst>
                <a:ext uri="{FF2B5EF4-FFF2-40B4-BE49-F238E27FC236}">
                  <a16:creationId xmlns:a16="http://schemas.microsoft.com/office/drawing/2014/main" id="{7CB058A5-B4B3-44DE-AA29-98720BF4E39D}"/>
                </a:ext>
              </a:extLst>
            </p:cNvPr>
            <p:cNvCxnSpPr/>
            <p:nvPr/>
          </p:nvCxnSpPr>
          <p:spPr>
            <a:xfrm rot="5400000" flipH="1">
              <a:off x="6744513" y="1274199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Skupina 13">
            <a:extLst>
              <a:ext uri="{FF2B5EF4-FFF2-40B4-BE49-F238E27FC236}">
                <a16:creationId xmlns:a16="http://schemas.microsoft.com/office/drawing/2014/main" id="{E3804025-1EC7-486D-8995-B41974B0D17E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Přímá spojovací čára 10">
              <a:extLst>
                <a:ext uri="{FF2B5EF4-FFF2-40B4-BE49-F238E27FC236}">
                  <a16:creationId xmlns:a16="http://schemas.microsoft.com/office/drawing/2014/main" id="{C3571911-4F69-4A08-96F9-CEA091C73FD5}"/>
                </a:ext>
              </a:extLst>
            </p:cNvPr>
            <p:cNvCxnSpPr/>
            <p:nvPr/>
          </p:nvCxnSpPr>
          <p:spPr>
            <a:xfrm rot="16200000">
              <a:off x="6663593" y="1275175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1">
              <a:extLst>
                <a:ext uri="{FF2B5EF4-FFF2-40B4-BE49-F238E27FC236}">
                  <a16:creationId xmlns:a16="http://schemas.microsoft.com/office/drawing/2014/main" id="{8B37D35D-B2BD-43EB-AB6C-4DA6E1BCC106}"/>
                </a:ext>
              </a:extLst>
            </p:cNvPr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ovací čára 12">
              <a:extLst>
                <a:ext uri="{FF2B5EF4-FFF2-40B4-BE49-F238E27FC236}">
                  <a16:creationId xmlns:a16="http://schemas.microsoft.com/office/drawing/2014/main" id="{036733D4-AB2C-4824-AC83-830E9AD104FB}"/>
                </a:ext>
              </a:extLst>
            </p:cNvPr>
            <p:cNvCxnSpPr/>
            <p:nvPr/>
          </p:nvCxnSpPr>
          <p:spPr>
            <a:xfrm rot="5400000" flipH="1">
              <a:off x="6744513" y="1274199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Skupina 17">
            <a:extLst>
              <a:ext uri="{FF2B5EF4-FFF2-40B4-BE49-F238E27FC236}">
                <a16:creationId xmlns:a16="http://schemas.microsoft.com/office/drawing/2014/main" id="{A0F15852-2615-4AC6-B8C7-E26FFCC91015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Přímá spojovací čára 18">
              <a:extLst>
                <a:ext uri="{FF2B5EF4-FFF2-40B4-BE49-F238E27FC236}">
                  <a16:creationId xmlns:a16="http://schemas.microsoft.com/office/drawing/2014/main" id="{D312C531-608F-4C96-BABA-9E27C22F4321}"/>
                </a:ext>
              </a:extLst>
            </p:cNvPr>
            <p:cNvCxnSpPr/>
            <p:nvPr/>
          </p:nvCxnSpPr>
          <p:spPr>
            <a:xfrm rot="16200000">
              <a:off x="6663592" y="1275173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9">
              <a:extLst>
                <a:ext uri="{FF2B5EF4-FFF2-40B4-BE49-F238E27FC236}">
                  <a16:creationId xmlns:a16="http://schemas.microsoft.com/office/drawing/2014/main" id="{76F99420-CDD4-4320-A099-8CB4BE978A2B}"/>
                </a:ext>
              </a:extLst>
            </p:cNvPr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ovací čára 20">
              <a:extLst>
                <a:ext uri="{FF2B5EF4-FFF2-40B4-BE49-F238E27FC236}">
                  <a16:creationId xmlns:a16="http://schemas.microsoft.com/office/drawing/2014/main" id="{E0E4712E-3EA2-4C6B-9346-58E3404E99A7}"/>
                </a:ext>
              </a:extLst>
            </p:cNvPr>
            <p:cNvCxnSpPr/>
            <p:nvPr/>
          </p:nvCxnSpPr>
          <p:spPr>
            <a:xfrm rot="5400000" flipH="1">
              <a:off x="6744512" y="1274198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/>
              <a:t>Klepnutím na ikonu přidáte obrázek.</a:t>
            </a:r>
            <a:endParaRPr lang="en-U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9" name="Zástupný symbol pro datum 4">
            <a:extLst>
              <a:ext uri="{FF2B5EF4-FFF2-40B4-BE49-F238E27FC236}">
                <a16:creationId xmlns:a16="http://schemas.microsoft.com/office/drawing/2014/main" id="{396ACA98-A56F-4DE9-80EC-B314A4213B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0" name="Zástupný symbol pro zápatí 5">
            <a:extLst>
              <a:ext uri="{FF2B5EF4-FFF2-40B4-BE49-F238E27FC236}">
                <a16:creationId xmlns:a16="http://schemas.microsoft.com/office/drawing/2014/main" id="{477205AF-D590-4B95-B528-CD2032175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1" name="Zástupný symbol pro číslo snímku 6">
            <a:extLst>
              <a:ext uri="{FF2B5EF4-FFF2-40B4-BE49-F238E27FC236}">
                <a16:creationId xmlns:a16="http://schemas.microsoft.com/office/drawing/2014/main" id="{C691B794-BA7D-4643-A7CA-0D531FC8F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</a:lstStyle>
          <a:p>
            <a:fld id="{0EAFA36A-884E-4237-9817-DFB62801D1C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8653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958C41-7EB7-4A4C-BF36-1283FAC27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08053D-7193-4F4F-9FFC-7115FCA61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1CB2DE-0C35-493F-BF02-87B8D5DE5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7970D-F36F-4C1C-9BF3-DAB4A4EC6A4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2478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F9775A-2CF7-462D-BC46-58915C4D3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963A98-ECA9-4D2E-AE88-77902AC3B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0F8BD1-43C4-4C9F-817C-DEA67A65E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76885-260E-48B8-B805-75B21731EFA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63924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B80D53AD-66F3-4801-89ED-FB0900D43787}"/>
              </a:ext>
            </a:extLst>
          </p:cNvPr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FFE1BAF1-715B-4F08-801B-9C219219A6CA}"/>
              </a:ext>
            </a:extLst>
          </p:cNvPr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00DDE39C-0377-4CEC-84F9-A5ACDBB5FEE8}"/>
              </a:ext>
            </a:extLst>
          </p:cNvPr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6213435D-D180-43A9-B5FD-20C0348D8539}"/>
              </a:ext>
            </a:extLst>
          </p:cNvPr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F8175D1E-1AB9-41B4-9357-B8C7C9F81DD4}"/>
              </a:ext>
            </a:extLst>
          </p:cNvPr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31F84504-3AB2-4F3C-B278-B62C21AC5E31}"/>
              </a:ext>
            </a:extLst>
          </p:cNvPr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76824531-D2FC-41E5-92F9-986F4706FC7D}"/>
              </a:ext>
            </a:extLst>
          </p:cNvPr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38CE2A61-A5C3-4088-942E-D5B10C645F6A}"/>
              </a:ext>
            </a:extLst>
          </p:cNvPr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24161292-D2FC-459B-9CA2-99128E00AD76}"/>
              </a:ext>
            </a:extLst>
          </p:cNvPr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2" name="Zástupný symbol pro nadpis 21">
            <a:extLst>
              <a:ext uri="{FF2B5EF4-FFF2-40B4-BE49-F238E27FC236}">
                <a16:creationId xmlns:a16="http://schemas.microsoft.com/office/drawing/2014/main" id="{B41E153D-D316-4A25-A735-0AB3F2F87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6" name="Zástupný symbol pro text 12">
            <a:extLst>
              <a:ext uri="{FF2B5EF4-FFF2-40B4-BE49-F238E27FC236}">
                <a16:creationId xmlns:a16="http://schemas.microsoft.com/office/drawing/2014/main" id="{BE3603B8-B99D-473A-9062-6719F93DD7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14" name="Zástupný symbol pro datum 13">
            <a:extLst>
              <a:ext uri="{FF2B5EF4-FFF2-40B4-BE49-F238E27FC236}">
                <a16:creationId xmlns:a16="http://schemas.microsoft.com/office/drawing/2014/main" id="{02E735F9-278D-4293-801E-4D97098EC6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A6C31B6-4D49-48D8-9413-43835CE62F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>
            <a:extLst>
              <a:ext uri="{FF2B5EF4-FFF2-40B4-BE49-F238E27FC236}">
                <a16:creationId xmlns:a16="http://schemas.microsoft.com/office/drawing/2014/main" id="{D4F24D5F-2383-42BB-994B-F5AD721FEE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</a:defRPr>
            </a:lvl1pPr>
          </a:lstStyle>
          <a:p>
            <a:fld id="{E5197EF6-6AAC-4D51-8A13-131BD0C9629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95" r:id="rId1"/>
    <p:sldLayoutId id="2147484096" r:id="rId2"/>
    <p:sldLayoutId id="2147484097" r:id="rId3"/>
    <p:sldLayoutId id="2147484098" r:id="rId4"/>
    <p:sldLayoutId id="2147484099" r:id="rId5"/>
    <p:sldLayoutId id="2147484100" r:id="rId6"/>
    <p:sldLayoutId id="2147484101" r:id="rId7"/>
    <p:sldLayoutId id="2147484102" r:id="rId8"/>
    <p:sldLayoutId id="2147484103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anose="05000000000000000000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anose="05040102010807070707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6A60C0F2-132D-45CA-A6C3-90F669EB4FD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17C9527-0B4F-4943-B14D-B96CA0EF9D1C}" type="datetimeFigureOut">
              <a:rPr lang="cs-CZ"/>
              <a:pPr>
                <a:defRPr/>
              </a:pPr>
              <a:t>22.12.2021</a:t>
            </a:fld>
            <a:endParaRPr lang="cs-CZ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39E3A01B-9370-4E4F-B235-8E26F50EB96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29B64BE-50C0-45D8-A6F1-5FAF3979D987}" type="slidenum">
              <a:rPr lang="cs-CZ" altLang="cs-CZ"/>
              <a:pPr/>
              <a:t>‹#›</a:t>
            </a:fld>
            <a:endParaRPr lang="cs-CZ" altLang="cs-CZ"/>
          </a:p>
        </p:txBody>
      </p:sp>
      <p:grpSp>
        <p:nvGrpSpPr>
          <p:cNvPr id="2052" name="Group 4">
            <a:extLst>
              <a:ext uri="{FF2B5EF4-FFF2-40B4-BE49-F238E27FC236}">
                <a16:creationId xmlns:a16="http://schemas.microsoft.com/office/drawing/2014/main" id="{18540BDB-52D7-4C3D-BB4E-D456FD8CF01E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2056" name="Group 5">
              <a:extLst>
                <a:ext uri="{FF2B5EF4-FFF2-40B4-BE49-F238E27FC236}">
                  <a16:creationId xmlns:a16="http://schemas.microsoft.com/office/drawing/2014/main" id="{5211DC6C-44E3-421D-9575-6EB4BBA8893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7526" name="Freeform 6">
                <a:extLst>
                  <a:ext uri="{FF2B5EF4-FFF2-40B4-BE49-F238E27FC236}">
                    <a16:creationId xmlns:a16="http://schemas.microsoft.com/office/drawing/2014/main" id="{A5EA7169-D8AE-462A-94D6-1B8CB399478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07527" name="Freeform 7">
                <a:extLst>
                  <a:ext uri="{FF2B5EF4-FFF2-40B4-BE49-F238E27FC236}">
                    <a16:creationId xmlns:a16="http://schemas.microsoft.com/office/drawing/2014/main" id="{5C1495F2-FFBA-46F6-BFD6-54BB229E3F3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07528" name="Freeform 8">
                <a:extLst>
                  <a:ext uri="{FF2B5EF4-FFF2-40B4-BE49-F238E27FC236}">
                    <a16:creationId xmlns:a16="http://schemas.microsoft.com/office/drawing/2014/main" id="{D4D5A3C8-D83D-4847-9337-41816EF7787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062" name="Freeform 9">
                <a:extLst>
                  <a:ext uri="{FF2B5EF4-FFF2-40B4-BE49-F238E27FC236}">
                    <a16:creationId xmlns:a16="http://schemas.microsoft.com/office/drawing/2014/main" id="{B679ADE8-DB13-4D4E-9D0A-C94ECE445EF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7530" name="Freeform 10">
                <a:extLst>
                  <a:ext uri="{FF2B5EF4-FFF2-40B4-BE49-F238E27FC236}">
                    <a16:creationId xmlns:a16="http://schemas.microsoft.com/office/drawing/2014/main" id="{49879EE8-8B52-4962-936F-CA8858BCAFA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sp>
          <p:nvSpPr>
            <p:cNvPr id="107531" name="Freeform 11">
              <a:extLst>
                <a:ext uri="{FF2B5EF4-FFF2-40B4-BE49-F238E27FC236}">
                  <a16:creationId xmlns:a16="http://schemas.microsoft.com/office/drawing/2014/main" id="{57642BD7-14EE-435C-A2D6-489EA89685E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2058" name="Freeform 12">
              <a:extLst>
                <a:ext uri="{FF2B5EF4-FFF2-40B4-BE49-F238E27FC236}">
                  <a16:creationId xmlns:a16="http://schemas.microsoft.com/office/drawing/2014/main" id="{3F691B33-603A-494C-8BEC-14CE7C3C429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084 h 1906"/>
                <a:gd name="T4" fmla="*/ 5884 w 5740"/>
                <a:gd name="T5" fmla="*/ 1084 h 1906"/>
                <a:gd name="T6" fmla="*/ 588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07533" name="Rectangle 13">
            <a:extLst>
              <a:ext uri="{FF2B5EF4-FFF2-40B4-BE49-F238E27FC236}">
                <a16:creationId xmlns:a16="http://schemas.microsoft.com/office/drawing/2014/main" id="{C9FD8A0B-2A89-406F-93C6-75BCE2AEAFC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7534" name="Rectangle 14">
            <a:extLst>
              <a:ext uri="{FF2B5EF4-FFF2-40B4-BE49-F238E27FC236}">
                <a16:creationId xmlns:a16="http://schemas.microsoft.com/office/drawing/2014/main" id="{F13246FC-C299-46D8-A93C-9FC06AFA28C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7535" name="Rectangle 15">
            <a:extLst>
              <a:ext uri="{FF2B5EF4-FFF2-40B4-BE49-F238E27FC236}">
                <a16:creationId xmlns:a16="http://schemas.microsoft.com/office/drawing/2014/main" id="{4604E700-4672-42AC-BB85-F31259AC2C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04" r:id="rId1"/>
    <p:sldLayoutId id="2147484084" r:id="rId2"/>
    <p:sldLayoutId id="2147484085" r:id="rId3"/>
    <p:sldLayoutId id="2147484086" r:id="rId4"/>
    <p:sldLayoutId id="2147484087" r:id="rId5"/>
    <p:sldLayoutId id="2147484088" r:id="rId6"/>
    <p:sldLayoutId id="2147484089" r:id="rId7"/>
    <p:sldLayoutId id="2147484090" r:id="rId8"/>
    <p:sldLayoutId id="2147484091" r:id="rId9"/>
    <p:sldLayoutId id="2147484092" r:id="rId10"/>
    <p:sldLayoutId id="2147484093" r:id="rId11"/>
    <p:sldLayoutId id="214748409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BF88CEED-DB5D-4F91-A21F-452990FB781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Fyzická příprava vojsk IV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3F261ECC-C338-4D19-AE75-9C00FC96C4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sz="4400" b="1" dirty="0"/>
              <a:t>Základy biomechaniky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sz="4400" b="1" dirty="0"/>
              <a:t>Trénink rychlosti</a:t>
            </a:r>
          </a:p>
        </p:txBody>
      </p:sp>
      <p:sp>
        <p:nvSpPr>
          <p:cNvPr id="13316" name="Text Box 7">
            <a:extLst>
              <a:ext uri="{FF2B5EF4-FFF2-40B4-BE49-F238E27FC236}">
                <a16:creationId xmlns:a16="http://schemas.microsoft.com/office/drawing/2014/main" id="{736A2063-C776-46E4-B245-B49AF6DFB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8263" y="6329363"/>
            <a:ext cx="3536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pplk. PhDr. Michal Vágner, Ph.D.</a:t>
            </a:r>
          </a:p>
        </p:txBody>
      </p:sp>
      <p:pic>
        <p:nvPicPr>
          <p:cNvPr id="9" name="Picture 5" descr="voják1">
            <a:extLst>
              <a:ext uri="{FF2B5EF4-FFF2-40B4-BE49-F238E27FC236}">
                <a16:creationId xmlns:a16="http://schemas.microsoft.com/office/drawing/2014/main" id="{A0D00506-ECC2-443A-88AD-BB3C710F62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2300288"/>
            <a:ext cx="2495550" cy="40290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14B55-E14A-4477-97A7-C6B75B06A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3600" dirty="0"/>
              <a:t>Všeobecná cvičení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b="1" dirty="0"/>
              <a:t>Jednotlivec nebo ve dvojicích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b="1" dirty="0"/>
              <a:t>Cvičení s vlastním tělem nebo s pomůckami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altLang="cs-CZ" sz="22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zrcadlová cvičení (reakce na pohyb ve dvojici)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cvičení s dodatečnými informacemi (vícedimensionální cvičení)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cvičení reakční (změna a starty z poloh, reakce na podnět)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reakční hry (všeobecné, specifické)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FD26E7B-BAAC-4394-BC6A-EC7A0B6ABB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Rychlost reakce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>
            <a:extLst>
              <a:ext uri="{FF2B5EF4-FFF2-40B4-BE49-F238E27FC236}">
                <a16:creationId xmlns:a16="http://schemas.microsoft.com/office/drawing/2014/main" id="{FD4F7A7C-0635-4E19-AA1B-B1691E9FA5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54075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Rychlost jednotlivého pohybu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E3B99556-69F0-456B-9975-96402E4FAB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713788" cy="50403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b="1" dirty="0"/>
              <a:t>Acyklické pohyby (samostatné nebo v kombinaci s pohybem)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100" dirty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1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/>
              <a:t>změny poloh těla (z místa nebo po předchozím pohybu)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/>
              <a:t>reakce na pohyb ve dvojici nebo hozeného materiálu apod.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/>
              <a:t>skokanská cvičení, chytání, údery apod.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/>
              <a:t>hry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9C2FEB-CBB9-42B5-AF7F-6009C0A5E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Rychlost reakce</a:t>
            </a:r>
            <a:endParaRPr lang="cs-CZ" dirty="0"/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E4680B80-620D-4A53-93BD-336813B40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143000"/>
            <a:ext cx="8229600" cy="1571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3600"/>
              <a:t>metody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3200" b="1"/>
              <a:t>opakovací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3200" b="1"/>
              <a:t>analytická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cs-CZ" altLang="cs-CZ" sz="400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9016147-DBC2-4FC8-B6A7-D7D89FD8A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3000375"/>
            <a:ext cx="8229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42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+mj-cs"/>
              </a:rPr>
              <a:t>Rychlost jednotlivého pohybu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34AA11D-2049-49BE-AAE0-B179EBB00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338" y="3929063"/>
            <a:ext cx="87137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cs-CZ" sz="3600" kern="0" dirty="0">
                <a:latin typeface="+mn-lt"/>
              </a:rPr>
              <a:t>Metody</a:t>
            </a:r>
          </a:p>
          <a:p>
            <a:pPr marL="669925" lvl="1" indent="-325438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/>
            </a:pPr>
            <a:r>
              <a:rPr lang="cs-CZ" sz="3200" b="1" kern="0" dirty="0">
                <a:latin typeface="+mn-lt"/>
              </a:rPr>
              <a:t>Rychlostní</a:t>
            </a:r>
          </a:p>
          <a:p>
            <a:pPr marL="669925" lvl="1" indent="-325438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/>
            </a:pPr>
            <a:r>
              <a:rPr lang="cs-CZ" sz="3200" b="1" kern="0" dirty="0" err="1">
                <a:latin typeface="+mn-lt"/>
              </a:rPr>
              <a:t>Plyometrická</a:t>
            </a:r>
            <a:endParaRPr lang="cs-CZ" sz="3200" b="1" kern="0" dirty="0">
              <a:latin typeface="+mn-lt"/>
            </a:endParaRPr>
          </a:p>
          <a:p>
            <a:pPr marL="669925" lvl="1" indent="-325438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/>
            </a:pPr>
            <a:r>
              <a:rPr lang="cs-CZ" sz="3200" b="1" kern="0" dirty="0" err="1">
                <a:latin typeface="+mn-lt"/>
              </a:rPr>
              <a:t>Izokinetická</a:t>
            </a:r>
            <a:endParaRPr lang="cs-CZ" sz="3200" b="1" kern="0" dirty="0">
              <a:latin typeface="+mn-lt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E6AC81-61F8-4DE3-B180-ABD2DE24D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Rychlost cyklická</a:t>
            </a:r>
            <a:endParaRPr lang="cs-CZ" dirty="0"/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8589AF64-416B-4819-AFAB-1636BDBEE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143000"/>
            <a:ext cx="8229600" cy="1571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3600" dirty="0"/>
              <a:t>Fáze rychlosti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3200" b="1" dirty="0"/>
              <a:t>Zrychlení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3200" b="1" dirty="0"/>
              <a:t>Maximální rychlost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3200" b="1" dirty="0"/>
              <a:t>Udržení rychlosti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cs-CZ" altLang="cs-CZ" sz="4000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644F7D2-7729-4329-8D52-C8BBD703F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338" y="3929063"/>
            <a:ext cx="87137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cs-CZ" sz="3600" kern="0" dirty="0">
                <a:latin typeface="+mn-lt"/>
              </a:rPr>
              <a:t>Pojem vytrvalost ve sprintech?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cs-CZ" sz="3600" b="1" kern="0" dirty="0">
                <a:latin typeface="+mn-lt"/>
              </a:rPr>
              <a:t>Zlepšení opakované rychlosti – maximální rychlostí </a:t>
            </a:r>
            <a:endParaRPr lang="cs-CZ" sz="3200" b="1" kern="0" dirty="0">
              <a:latin typeface="+mn-lt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D812CD-07A5-44B8-BCEC-71322E3F9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Rychlost ve sportovních hrách a úpolech</a:t>
            </a:r>
            <a:endParaRPr lang="cs-CZ" dirty="0"/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F929D535-DB2C-4899-901E-D8D33B5E2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638" y="1844675"/>
            <a:ext cx="8229600" cy="1571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3600" dirty="0"/>
              <a:t>Nervosvalová aktivita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3600" dirty="0"/>
              <a:t>Pohybové vzorce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3600" dirty="0"/>
              <a:t>Čtení herní situace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cs-CZ" altLang="cs-CZ" sz="4000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E350CD8-2A68-4C1A-BF13-2E66F0948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338" y="3929063"/>
            <a:ext cx="87137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cs-CZ" sz="3600" kern="0" dirty="0">
                <a:latin typeface="+mn-lt"/>
              </a:rPr>
              <a:t>Těžko porovnatelná pomocí testů tak, aby byla průkazná při utkání nebo zápase</a:t>
            </a:r>
            <a:endParaRPr lang="cs-CZ" sz="3200" b="1" kern="0" dirty="0">
              <a:latin typeface="+mn-lt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7" name="Text Box 5">
            <a:extLst>
              <a:ext uri="{FF2B5EF4-FFF2-40B4-BE49-F238E27FC236}">
                <a16:creationId xmlns:a16="http://schemas.microsoft.com/office/drawing/2014/main" id="{2987132D-7222-4BAA-BE22-6B4784E4C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412875"/>
            <a:ext cx="8064500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1000"/>
              </a:spcBef>
              <a:buClrTx/>
              <a:buSzTx/>
              <a:buFontTx/>
              <a:buNone/>
            </a:pPr>
            <a:r>
              <a:rPr lang="cs-CZ" altLang="cs-CZ" sz="2800" b="1">
                <a:latin typeface="Arial" panose="020B0604020202020204" pitchFamily="34" charset="0"/>
              </a:rPr>
              <a:t>doba trvání			5 - 15 s (20 s)</a:t>
            </a:r>
          </a:p>
          <a:p>
            <a:pPr algn="just">
              <a:spcBef>
                <a:spcPts val="1000"/>
              </a:spcBef>
              <a:buClrTx/>
              <a:buSzTx/>
              <a:buFontTx/>
              <a:buNone/>
            </a:pPr>
            <a:r>
              <a:rPr lang="cs-CZ" altLang="cs-CZ" sz="2800" b="1">
                <a:latin typeface="Arial" panose="020B0604020202020204" pitchFamily="34" charset="0"/>
              </a:rPr>
              <a:t>počet opakování		2 - 6 x (4 x)</a:t>
            </a:r>
          </a:p>
          <a:p>
            <a:pPr algn="just">
              <a:spcBef>
                <a:spcPts val="1000"/>
              </a:spcBef>
              <a:buClrTx/>
              <a:buSzTx/>
              <a:buFontTx/>
              <a:buNone/>
            </a:pPr>
            <a:r>
              <a:rPr lang="cs-CZ" altLang="cs-CZ" sz="2800" b="1">
                <a:latin typeface="Arial" panose="020B0604020202020204" pitchFamily="34" charset="0"/>
              </a:rPr>
              <a:t>intenzita 				maximální</a:t>
            </a:r>
          </a:p>
          <a:p>
            <a:pPr algn="just">
              <a:spcBef>
                <a:spcPts val="1000"/>
              </a:spcBef>
              <a:buClrTx/>
              <a:buSzTx/>
              <a:buFontTx/>
              <a:buNone/>
            </a:pPr>
            <a:r>
              <a:rPr lang="cs-CZ" altLang="cs-CZ" sz="2800" b="1">
                <a:latin typeface="Arial" panose="020B0604020202020204" pitchFamily="34" charset="0"/>
              </a:rPr>
              <a:t>délka odpočinku		2 - 4 min.</a:t>
            </a:r>
          </a:p>
          <a:p>
            <a:pPr>
              <a:spcBef>
                <a:spcPts val="1000"/>
              </a:spcBef>
              <a:buClrTx/>
              <a:buSzTx/>
              <a:buFontTx/>
              <a:buNone/>
            </a:pPr>
            <a:r>
              <a:rPr lang="cs-CZ" altLang="cs-CZ" sz="2800" b="1">
                <a:latin typeface="Arial" panose="020B0604020202020204" pitchFamily="34" charset="0"/>
              </a:rPr>
              <a:t>charakter odpočinku		aktivní</a:t>
            </a:r>
            <a:endParaRPr lang="cs-CZ" altLang="cs-CZ" sz="2400" b="1">
              <a:latin typeface="Arial" panose="020B0604020202020204" pitchFamily="34" charset="0"/>
            </a:endParaRPr>
          </a:p>
        </p:txBody>
      </p:sp>
      <p:sp>
        <p:nvSpPr>
          <p:cNvPr id="182278" name="Rectangle 6">
            <a:extLst>
              <a:ext uri="{FF2B5EF4-FFF2-40B4-BE49-F238E27FC236}">
                <a16:creationId xmlns:a16="http://schemas.microsoft.com/office/drawing/2014/main" id="{6D1F7D73-8FC4-458E-B0A6-FA2084C06F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Zátěžové parametry</a:t>
            </a:r>
            <a:br>
              <a:rPr lang="cs-CZ" sz="3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cs-CZ" sz="3800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2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2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2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2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2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2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2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2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22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22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7" grpId="0" build="p" autoUpdateAnimBg="0" advAuto="200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84D4D7A3-4C0B-4D7B-B39E-2FC7017614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77813"/>
            <a:ext cx="8064500" cy="11398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800">
                <a:latin typeface="Arial" pitchFamily="34" charset="0"/>
              </a:rPr>
              <a:t>Rychlostní schopnosti – </a:t>
            </a:r>
            <a:r>
              <a:rPr lang="en-US" altLang="cs-CZ" sz="3800">
                <a:latin typeface="Arial" pitchFamily="34" charset="0"/>
              </a:rPr>
              <a:t>„agility“</a:t>
            </a:r>
            <a:r>
              <a:rPr lang="cs-CZ" altLang="cs-CZ" sz="3800">
                <a:latin typeface="Arial" pitchFamily="34" charset="0"/>
              </a:rPr>
              <a:t> </a:t>
            </a:r>
            <a:br>
              <a:rPr lang="cs-CZ" altLang="cs-CZ" sz="3800">
                <a:latin typeface="Arial" pitchFamily="34" charset="0"/>
              </a:rPr>
            </a:br>
            <a:r>
              <a:rPr lang="cs-CZ" altLang="cs-CZ" sz="3800">
                <a:latin typeface="Arial" pitchFamily="34" charset="0"/>
              </a:rPr>
              <a:t>(hbitost, živost)</a:t>
            </a:r>
            <a:endParaRPr lang="en-US" altLang="cs-CZ" sz="3800">
              <a:latin typeface="Arial" pitchFamily="34" charset="0"/>
            </a:endParaRP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B181139F-D2EC-497D-A157-F1304A2235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768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400" b="1" dirty="0"/>
              <a:t>Spojení rychlosti, síly a obratnosti</a:t>
            </a:r>
          </a:p>
          <a:p>
            <a:pPr eaLnBrk="1" hangingPunct="1">
              <a:defRPr/>
            </a:pPr>
            <a:endParaRPr lang="cs-CZ" altLang="cs-CZ" sz="3400" dirty="0"/>
          </a:p>
          <a:p>
            <a:pPr eaLnBrk="1" hangingPunct="1">
              <a:defRPr/>
            </a:pPr>
            <a:r>
              <a:rPr lang="cs-CZ" altLang="cs-CZ" sz="3400" dirty="0"/>
              <a:t>změny směru, obraty, krátké drobné kroky, laterální pohyb, vysoká frekvence pohybu</a:t>
            </a:r>
          </a:p>
          <a:p>
            <a:pPr eaLnBrk="1" hangingPunct="1">
              <a:defRPr/>
            </a:pPr>
            <a:r>
              <a:rPr lang="cs-CZ" altLang="cs-CZ" sz="3400" dirty="0"/>
              <a:t>pohyb ve specifickém prostředí (překážkové dráhy, výcvikové místnosti) </a:t>
            </a:r>
          </a:p>
          <a:p>
            <a:pPr eaLnBrk="1" hangingPunct="1">
              <a:defRPr/>
            </a:pPr>
            <a:r>
              <a:rPr lang="cs-CZ" altLang="cs-CZ" sz="3400" dirty="0"/>
              <a:t>pomůcky (frekvenční žebříky, pneumatiky, mety)</a:t>
            </a:r>
          </a:p>
          <a:p>
            <a:pPr eaLnBrk="1" hangingPunct="1">
              <a:defRPr/>
            </a:pPr>
            <a:endParaRPr lang="cs-CZ" altLang="cs-CZ" sz="3400" dirty="0"/>
          </a:p>
          <a:p>
            <a:pPr eaLnBrk="1" hangingPunct="1">
              <a:defRPr/>
            </a:pPr>
            <a:endParaRPr lang="cs-CZ" altLang="cs-CZ" sz="3400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8A5F14-6447-466F-AF88-62132B954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Rychlost a síla - testy</a:t>
            </a:r>
            <a:endParaRPr lang="cs-CZ" dirty="0"/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BF48B8C2-BEC9-4D6F-B446-BFEF8F84F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2492375"/>
            <a:ext cx="8229600" cy="1571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3600" dirty="0"/>
              <a:t>Dřep s činkou (max hmotnost, 3OM)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3600" dirty="0"/>
              <a:t>Reaktivita – výskok po seskoku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3600" dirty="0"/>
              <a:t>Vertikální výskok (různé varianty)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3600" dirty="0"/>
              <a:t>Skok daleký z místa, trojskok, pětiskok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36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3600" dirty="0"/>
              <a:t>Frappier Drills, Hexagon test, Agility run test, T-Test, Bangsboův test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3600" dirty="0"/>
          </a:p>
          <a:p>
            <a:pPr>
              <a:buFont typeface="Wingdings" panose="05000000000000000000" pitchFamily="2" charset="2"/>
              <a:buNone/>
              <a:defRPr/>
            </a:pPr>
            <a:endParaRPr lang="cs-CZ" altLang="cs-CZ" sz="4000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id="{26D2C406-D487-487F-B372-4AF777E22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285750"/>
            <a:ext cx="7848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kern="0" dirty="0">
                <a:latin typeface="Arial Black" pitchFamily="34" charset="0"/>
              </a:rPr>
              <a:t>Otázky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CEDCF9-3F29-4FAA-ACAB-FC8A9DDCA48E}"/>
              </a:ext>
            </a:extLst>
          </p:cNvPr>
          <p:cNvSpPr txBox="1"/>
          <p:nvPr/>
        </p:nvSpPr>
        <p:spPr>
          <a:xfrm>
            <a:off x="179388" y="1773238"/>
            <a:ext cx="8785225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latin typeface="Arial" charset="0"/>
              </a:rPr>
              <a:t> </a:t>
            </a:r>
          </a:p>
          <a:p>
            <a:pPr marL="742950" indent="-742950">
              <a:buFont typeface="Arial" panose="020B0604020202020204" pitchFamily="34" charset="0"/>
              <a:buChar char="•"/>
              <a:defRPr/>
            </a:pPr>
            <a:r>
              <a:rPr lang="cs-CZ" sz="3600" dirty="0">
                <a:latin typeface="Arial" charset="0"/>
              </a:rPr>
              <a:t>Co je kinetika a kinematika?</a:t>
            </a:r>
          </a:p>
          <a:p>
            <a:pPr marL="742950" indent="-742950">
              <a:buFont typeface="Arial" panose="020B0604020202020204" pitchFamily="34" charset="0"/>
              <a:buChar char="•"/>
              <a:defRPr/>
            </a:pPr>
            <a:r>
              <a:rPr lang="cs-CZ" sz="3600" dirty="0">
                <a:latin typeface="Arial" charset="0"/>
              </a:rPr>
              <a:t>Druhy rychlosti</a:t>
            </a:r>
          </a:p>
          <a:p>
            <a:pPr marL="742950" indent="-742950">
              <a:buFont typeface="Arial" panose="020B0604020202020204" pitchFamily="34" charset="0"/>
              <a:buChar char="•"/>
              <a:defRPr/>
            </a:pPr>
            <a:r>
              <a:rPr lang="cs-CZ" sz="3600" dirty="0">
                <a:latin typeface="Arial" charset="0"/>
              </a:rPr>
              <a:t>Metody rychlostního tréninku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C36065-5439-4018-8AED-DB2EE8CF5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Literatura</a:t>
            </a:r>
          </a:p>
        </p:txBody>
      </p:sp>
      <p:sp>
        <p:nvSpPr>
          <p:cNvPr id="31747" name="Obdélník 2">
            <a:extLst>
              <a:ext uri="{FF2B5EF4-FFF2-40B4-BE49-F238E27FC236}">
                <a16:creationId xmlns:a16="http://schemas.microsoft.com/office/drawing/2014/main" id="{15671AD5-080A-4BA4-AAB4-55E881893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075" y="1557338"/>
            <a:ext cx="8213725" cy="6398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7000"/>
              </a:lnSpc>
              <a:spcBef>
                <a:spcPct val="0"/>
              </a:spcBef>
              <a:buClrTx/>
              <a:buSzTx/>
              <a:buFont typeface="Garamond" panose="02020404030301010803" pitchFamily="18" charset="0"/>
              <a:buAutoNum type="arabicPeriod"/>
            </a:pPr>
            <a:r>
              <a:rPr lang="cs-CZ" altLang="cs-CZ" sz="1800" dirty="0">
                <a:latin typeface="Times New Roman"/>
                <a:cs typeface="Times New Roman"/>
              </a:rPr>
              <a:t>VĚSTNÍK MO. (2011). Služební tělesná výchova v rezortu Ministerstva obrany (NVMO č.12/2011). Praha: MO.</a:t>
            </a:r>
          </a:p>
          <a:p>
            <a:pPr>
              <a:lnSpc>
                <a:spcPct val="107000"/>
              </a:lnSpc>
              <a:spcBef>
                <a:spcPct val="0"/>
              </a:spcBef>
              <a:buClrTx/>
              <a:buSzTx/>
              <a:buFont typeface="Garamond" panose="02020404030301010803" pitchFamily="18" charset="0"/>
              <a:buAutoNum type="arabicPeriod"/>
            </a:pPr>
            <a:r>
              <a:rPr lang="cs-CZ" altLang="cs-CZ" sz="1800" dirty="0">
                <a:latin typeface="Arial"/>
                <a:cs typeface="Times New Roman"/>
              </a:rPr>
              <a:t>FM 20-21. (1996) </a:t>
            </a:r>
            <a:r>
              <a:rPr lang="cs-CZ" altLang="cs-CZ" sz="1800" dirty="0" err="1">
                <a:latin typeface="Arial"/>
                <a:cs typeface="Times New Roman"/>
              </a:rPr>
              <a:t>Physical</a:t>
            </a:r>
            <a:r>
              <a:rPr lang="cs-CZ" altLang="cs-CZ" sz="1800" dirty="0">
                <a:latin typeface="Arial"/>
                <a:cs typeface="Times New Roman"/>
              </a:rPr>
              <a:t> Fitness </a:t>
            </a:r>
            <a:r>
              <a:rPr lang="cs-CZ" altLang="cs-CZ" sz="1800" dirty="0" err="1">
                <a:latin typeface="Arial"/>
                <a:cs typeface="Times New Roman"/>
              </a:rPr>
              <a:t>Training</a:t>
            </a:r>
            <a:r>
              <a:rPr lang="cs-CZ" altLang="cs-CZ" sz="1800" dirty="0">
                <a:latin typeface="Arial"/>
                <a:cs typeface="Times New Roman"/>
              </a:rPr>
              <a:t> . Washington: Department </a:t>
            </a:r>
            <a:r>
              <a:rPr lang="cs-CZ" altLang="cs-CZ" sz="1800" dirty="0" err="1">
                <a:latin typeface="Arial"/>
                <a:cs typeface="Times New Roman"/>
              </a:rPr>
              <a:t>of</a:t>
            </a:r>
            <a:r>
              <a:rPr lang="cs-CZ" altLang="cs-CZ" sz="1800" dirty="0">
                <a:latin typeface="Arial"/>
                <a:cs typeface="Times New Roman"/>
              </a:rPr>
              <a:t> </a:t>
            </a:r>
            <a:r>
              <a:rPr lang="cs-CZ" altLang="cs-CZ" sz="1800" dirty="0" err="1">
                <a:latin typeface="Arial"/>
                <a:cs typeface="Times New Roman"/>
              </a:rPr>
              <a:t>the</a:t>
            </a:r>
            <a:r>
              <a:rPr lang="cs-CZ" altLang="cs-CZ" sz="1800" dirty="0">
                <a:latin typeface="Arial"/>
                <a:cs typeface="Times New Roman"/>
              </a:rPr>
              <a:t> </a:t>
            </a:r>
            <a:r>
              <a:rPr lang="cs-CZ" altLang="cs-CZ" sz="1800" dirty="0" err="1">
                <a:latin typeface="Arial"/>
                <a:cs typeface="Times New Roman"/>
              </a:rPr>
              <a:t>Army</a:t>
            </a:r>
            <a:r>
              <a:rPr lang="cs-CZ" altLang="cs-CZ" sz="1800" dirty="0">
                <a:latin typeface="Arial"/>
                <a:cs typeface="Times New Roman"/>
              </a:rPr>
              <a:t>.</a:t>
            </a:r>
          </a:p>
          <a:p>
            <a:pPr>
              <a:lnSpc>
                <a:spcPct val="107000"/>
              </a:lnSpc>
              <a:spcBef>
                <a:spcPct val="0"/>
              </a:spcBef>
              <a:buClrTx/>
              <a:buSzTx/>
              <a:buFont typeface="Garamond" panose="02020404030301010803" pitchFamily="18" charset="0"/>
              <a:buAutoNum type="arabicPeriod"/>
            </a:pPr>
            <a:r>
              <a:rPr lang="cs-CZ" altLang="cs-CZ" sz="1800" dirty="0" err="1">
                <a:latin typeface="Arial"/>
                <a:cs typeface="Times New Roman"/>
              </a:rPr>
              <a:t>Army</a:t>
            </a:r>
            <a:r>
              <a:rPr lang="cs-CZ" altLang="cs-CZ" sz="1800" dirty="0">
                <a:latin typeface="Arial"/>
                <a:cs typeface="Times New Roman"/>
              </a:rPr>
              <a:t> Fitness </a:t>
            </a:r>
            <a:r>
              <a:rPr lang="cs-CZ" altLang="cs-CZ" sz="1800" dirty="0" err="1">
                <a:latin typeface="Arial"/>
                <a:cs typeface="Times New Roman"/>
              </a:rPr>
              <a:t>Manual</a:t>
            </a:r>
            <a:r>
              <a:rPr lang="cs-CZ" altLang="cs-CZ" sz="1800" dirty="0">
                <a:latin typeface="Arial"/>
                <a:cs typeface="Times New Roman"/>
              </a:rPr>
              <a:t>. (2005). Toronto. </a:t>
            </a:r>
            <a:r>
              <a:rPr lang="cs-CZ" altLang="cs-CZ" sz="1800" dirty="0" err="1">
                <a:latin typeface="Arial"/>
                <a:cs typeface="Times New Roman"/>
              </a:rPr>
              <a:t>Canadian</a:t>
            </a:r>
            <a:r>
              <a:rPr lang="cs-CZ" altLang="cs-CZ" sz="1800" dirty="0">
                <a:latin typeface="Arial"/>
                <a:cs typeface="Times New Roman"/>
              </a:rPr>
              <a:t> </a:t>
            </a:r>
            <a:r>
              <a:rPr lang="cs-CZ" altLang="cs-CZ" sz="1800" dirty="0" err="1">
                <a:latin typeface="Arial"/>
                <a:cs typeface="Times New Roman"/>
              </a:rPr>
              <a:t>Forces</a:t>
            </a:r>
            <a:r>
              <a:rPr lang="cs-CZ" altLang="cs-CZ" sz="1800" dirty="0">
                <a:latin typeface="Arial"/>
                <a:cs typeface="Times New Roman"/>
              </a:rPr>
              <a:t> </a:t>
            </a:r>
            <a:r>
              <a:rPr lang="cs-CZ" altLang="cs-CZ" sz="1800" dirty="0" err="1">
                <a:latin typeface="Arial"/>
                <a:cs typeface="Times New Roman"/>
              </a:rPr>
              <a:t>Personnel</a:t>
            </a:r>
            <a:r>
              <a:rPr lang="cs-CZ" altLang="cs-CZ" sz="1800" dirty="0">
                <a:latin typeface="Arial"/>
                <a:cs typeface="Times New Roman"/>
              </a:rPr>
              <a:t> Support </a:t>
            </a:r>
            <a:r>
              <a:rPr lang="cs-CZ" altLang="cs-CZ" sz="1800" dirty="0" err="1">
                <a:latin typeface="Arial"/>
                <a:cs typeface="Times New Roman"/>
              </a:rPr>
              <a:t>Agency</a:t>
            </a:r>
            <a:r>
              <a:rPr lang="cs-CZ" altLang="cs-CZ" sz="1800" dirty="0">
                <a:latin typeface="Arial"/>
                <a:cs typeface="Times New Roman"/>
              </a:rPr>
              <a:t>.</a:t>
            </a:r>
          </a:p>
          <a:p>
            <a:pPr>
              <a:lnSpc>
                <a:spcPct val="107000"/>
              </a:lnSpc>
              <a:spcBef>
                <a:spcPct val="0"/>
              </a:spcBef>
              <a:buClrTx/>
              <a:buSzTx/>
              <a:buFont typeface="Garamond" panose="02020404030301010803" pitchFamily="18" charset="0"/>
              <a:buAutoNum type="arabicPeriod"/>
            </a:pPr>
            <a:r>
              <a:rPr lang="cs-CZ" altLang="cs-CZ" sz="1800" dirty="0" err="1">
                <a:latin typeface="Arial"/>
                <a:cs typeface="Times New Roman"/>
              </a:rPr>
              <a:t>Army</a:t>
            </a:r>
            <a:r>
              <a:rPr lang="cs-CZ" altLang="cs-CZ" sz="1800" dirty="0">
                <a:latin typeface="Arial"/>
                <a:cs typeface="Times New Roman"/>
              </a:rPr>
              <a:t> </a:t>
            </a:r>
            <a:r>
              <a:rPr lang="cs-CZ" altLang="cs-CZ" sz="1800" dirty="0" err="1">
                <a:latin typeface="Arial"/>
                <a:cs typeface="Times New Roman"/>
              </a:rPr>
              <a:t>Physical</a:t>
            </a:r>
            <a:r>
              <a:rPr lang="cs-CZ" altLang="cs-CZ" sz="1800" dirty="0">
                <a:latin typeface="Arial"/>
                <a:cs typeface="Times New Roman"/>
              </a:rPr>
              <a:t> </a:t>
            </a:r>
            <a:r>
              <a:rPr lang="cs-CZ" altLang="cs-CZ" sz="1800" dirty="0" err="1">
                <a:latin typeface="Arial"/>
                <a:cs typeface="Times New Roman"/>
              </a:rPr>
              <a:t>Readiness</a:t>
            </a:r>
            <a:r>
              <a:rPr lang="cs-CZ" altLang="cs-CZ" sz="1800" dirty="0">
                <a:latin typeface="Arial"/>
                <a:cs typeface="Times New Roman"/>
              </a:rPr>
              <a:t> </a:t>
            </a:r>
            <a:r>
              <a:rPr lang="cs-CZ" altLang="cs-CZ" sz="1800" dirty="0" err="1">
                <a:latin typeface="Arial"/>
                <a:cs typeface="Times New Roman"/>
              </a:rPr>
              <a:t>Training</a:t>
            </a:r>
            <a:r>
              <a:rPr lang="cs-CZ" altLang="cs-CZ" sz="1800" dirty="0">
                <a:latin typeface="Arial"/>
                <a:cs typeface="Times New Roman"/>
              </a:rPr>
              <a:t>. (2010). Washington: Department </a:t>
            </a:r>
            <a:r>
              <a:rPr lang="cs-CZ" altLang="cs-CZ" sz="1800" dirty="0" err="1">
                <a:latin typeface="Arial"/>
                <a:cs typeface="Times New Roman"/>
              </a:rPr>
              <a:t>of</a:t>
            </a:r>
            <a:r>
              <a:rPr lang="cs-CZ" altLang="cs-CZ" sz="1800" dirty="0">
                <a:latin typeface="Arial"/>
                <a:cs typeface="Times New Roman"/>
              </a:rPr>
              <a:t> </a:t>
            </a:r>
            <a:r>
              <a:rPr lang="cs-CZ" altLang="cs-CZ" sz="1800" dirty="0" err="1">
                <a:latin typeface="Arial"/>
                <a:cs typeface="Times New Roman"/>
              </a:rPr>
              <a:t>the</a:t>
            </a:r>
            <a:r>
              <a:rPr lang="cs-CZ" altLang="cs-CZ" sz="1800" dirty="0">
                <a:latin typeface="Arial"/>
                <a:cs typeface="Times New Roman"/>
              </a:rPr>
              <a:t> </a:t>
            </a:r>
            <a:r>
              <a:rPr lang="cs-CZ" altLang="cs-CZ" sz="1800" dirty="0" err="1">
                <a:latin typeface="Arial"/>
                <a:cs typeface="Times New Roman"/>
              </a:rPr>
              <a:t>Army</a:t>
            </a:r>
            <a:r>
              <a:rPr lang="cs-CZ" altLang="cs-CZ" sz="1800" dirty="0">
                <a:latin typeface="Arial"/>
                <a:cs typeface="Times New Roman"/>
              </a:rPr>
              <a:t>.</a:t>
            </a:r>
          </a:p>
          <a:p>
            <a:pPr>
              <a:spcBef>
                <a:spcPct val="0"/>
              </a:spcBef>
              <a:buClrTx/>
              <a:buSzTx/>
              <a:buFont typeface="Garamond" panose="02020404030301010803" pitchFamily="18" charset="0"/>
              <a:buAutoNum type="arabicPeriod"/>
            </a:pPr>
            <a:r>
              <a:rPr lang="cs-CZ" altLang="cs-CZ" sz="1800" dirty="0">
                <a:latin typeface="Arial"/>
                <a:cs typeface="Arial"/>
              </a:rPr>
              <a:t>Dovalil, J. (2002). </a:t>
            </a:r>
            <a:r>
              <a:rPr lang="cs-CZ" altLang="cs-CZ" sz="1800" i="1" dirty="0">
                <a:latin typeface="Arial"/>
                <a:cs typeface="Arial"/>
              </a:rPr>
              <a:t>Výkon a trénink ve sportu</a:t>
            </a:r>
            <a:r>
              <a:rPr lang="cs-CZ" altLang="cs-CZ" sz="1800" dirty="0">
                <a:latin typeface="Arial"/>
                <a:cs typeface="Arial"/>
              </a:rPr>
              <a:t>.</a:t>
            </a:r>
            <a:r>
              <a:rPr lang="cs-CZ" altLang="cs-CZ" sz="1800" i="1" dirty="0">
                <a:latin typeface="Arial"/>
                <a:cs typeface="Arial"/>
              </a:rPr>
              <a:t> </a:t>
            </a:r>
            <a:r>
              <a:rPr lang="cs-CZ" altLang="cs-CZ" sz="1800" dirty="0">
                <a:latin typeface="Arial"/>
                <a:cs typeface="Arial"/>
              </a:rPr>
              <a:t>(1. vyd.). Praha: Olympia. </a:t>
            </a:r>
            <a:endParaRPr lang="cs-CZ" altLang="cs-CZ" sz="18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 typeface="Garamond" panose="02020404030301010803" pitchFamily="18" charset="0"/>
              <a:buAutoNum type="arabicPeriod"/>
            </a:pPr>
            <a:r>
              <a:rPr lang="cs-CZ" altLang="cs-CZ" sz="1800" dirty="0">
                <a:latin typeface="Arial"/>
                <a:cs typeface="Arial"/>
              </a:rPr>
              <a:t>Dovalil, J. (2005). </a:t>
            </a:r>
            <a:r>
              <a:rPr lang="cs-CZ" altLang="cs-CZ" sz="1800" i="1" dirty="0">
                <a:latin typeface="Arial"/>
                <a:cs typeface="Arial"/>
              </a:rPr>
              <a:t>Výkon a trénink ve sportu</a:t>
            </a:r>
            <a:r>
              <a:rPr lang="cs-CZ" altLang="cs-CZ" sz="1800" dirty="0">
                <a:latin typeface="Arial"/>
                <a:cs typeface="Arial"/>
              </a:rPr>
              <a:t>.</a:t>
            </a:r>
            <a:r>
              <a:rPr lang="cs-CZ" altLang="cs-CZ" sz="1800" i="1" dirty="0">
                <a:latin typeface="Arial"/>
                <a:cs typeface="Arial"/>
              </a:rPr>
              <a:t> </a:t>
            </a:r>
            <a:r>
              <a:rPr lang="cs-CZ" altLang="cs-CZ" sz="1800" dirty="0">
                <a:latin typeface="Arial"/>
                <a:cs typeface="Arial"/>
              </a:rPr>
              <a:t>(2. vyd.). Praha: Olympia.</a:t>
            </a:r>
          </a:p>
          <a:p>
            <a:pPr>
              <a:spcBef>
                <a:spcPct val="0"/>
              </a:spcBef>
              <a:buClrTx/>
              <a:buSzTx/>
              <a:buFont typeface="Garamond" panose="02020404030301010803" pitchFamily="18" charset="0"/>
              <a:buAutoNum type="arabicPeriod"/>
            </a:pPr>
            <a:r>
              <a:rPr lang="cs-CZ" altLang="cs-CZ" sz="1800" dirty="0" err="1">
                <a:latin typeface="Arial"/>
                <a:cs typeface="Arial"/>
              </a:rPr>
              <a:t>Dufour</a:t>
            </a:r>
            <a:r>
              <a:rPr lang="cs-CZ" altLang="cs-CZ" sz="1800" dirty="0">
                <a:latin typeface="Arial"/>
                <a:cs typeface="Arial"/>
              </a:rPr>
              <a:t>, M. (2009). Pohybové schopnosti v tréninku – Rychlost. Praha: Mladá fronta - Edice českého OV.</a:t>
            </a:r>
          </a:p>
          <a:p>
            <a:pPr>
              <a:spcBef>
                <a:spcPct val="0"/>
              </a:spcBef>
              <a:buClrTx/>
              <a:buSzTx/>
              <a:buAutoNum type="arabicPeriod"/>
            </a:pPr>
            <a:r>
              <a:rPr lang="cs-CZ" sz="1800" dirty="0" err="1">
                <a:latin typeface="Arial"/>
                <a:cs typeface="Arial"/>
              </a:rPr>
              <a:t>McGinnis</a:t>
            </a:r>
            <a:r>
              <a:rPr lang="cs-CZ" sz="1800" dirty="0">
                <a:latin typeface="Arial"/>
                <a:cs typeface="Arial"/>
              </a:rPr>
              <a:t>, P. M. (2013). </a:t>
            </a:r>
            <a:r>
              <a:rPr lang="cs-CZ" sz="1800" i="1" dirty="0" err="1">
                <a:latin typeface="Arial"/>
                <a:cs typeface="Arial"/>
              </a:rPr>
              <a:t>Biomechanics</a:t>
            </a:r>
            <a:r>
              <a:rPr lang="cs-CZ" sz="1800" i="1" dirty="0">
                <a:latin typeface="Arial"/>
                <a:cs typeface="Arial"/>
              </a:rPr>
              <a:t> </a:t>
            </a:r>
            <a:r>
              <a:rPr lang="cs-CZ" sz="1800" i="1" dirty="0" err="1">
                <a:latin typeface="Arial"/>
                <a:cs typeface="Arial"/>
              </a:rPr>
              <a:t>of</a:t>
            </a:r>
            <a:r>
              <a:rPr lang="cs-CZ" sz="1800" i="1" dirty="0">
                <a:latin typeface="Arial"/>
                <a:cs typeface="Arial"/>
              </a:rPr>
              <a:t> sport and </a:t>
            </a:r>
            <a:r>
              <a:rPr lang="cs-CZ" sz="1800" i="1" dirty="0" err="1">
                <a:latin typeface="Arial"/>
                <a:cs typeface="Arial"/>
              </a:rPr>
              <a:t>exercise</a:t>
            </a:r>
            <a:r>
              <a:rPr lang="cs-CZ" sz="1800" dirty="0">
                <a:latin typeface="Arial"/>
                <a:cs typeface="Arial"/>
              </a:rPr>
              <a:t>. </a:t>
            </a:r>
            <a:r>
              <a:rPr lang="cs-CZ" sz="1800" dirty="0" err="1">
                <a:latin typeface="Arial"/>
                <a:cs typeface="Arial"/>
              </a:rPr>
              <a:t>Human</a:t>
            </a:r>
            <a:r>
              <a:rPr lang="cs-CZ" sz="1800" dirty="0">
                <a:latin typeface="Arial"/>
                <a:cs typeface="Arial"/>
              </a:rPr>
              <a:t> </a:t>
            </a:r>
            <a:r>
              <a:rPr lang="cs-CZ" sz="1800" dirty="0" err="1">
                <a:latin typeface="Arial"/>
                <a:cs typeface="Arial"/>
              </a:rPr>
              <a:t>Kinetics</a:t>
            </a:r>
            <a:r>
              <a:rPr lang="cs-CZ" sz="1800" dirty="0">
                <a:latin typeface="Arial"/>
                <a:cs typeface="Arial"/>
              </a:rPr>
              <a:t>.</a:t>
            </a:r>
            <a:endParaRPr lang="cs-CZ" altLang="cs-CZ" sz="1800">
              <a:latin typeface="Arial"/>
              <a:cs typeface="Arial"/>
            </a:endParaRPr>
          </a:p>
          <a:p>
            <a:pPr>
              <a:spcBef>
                <a:spcPct val="0"/>
              </a:spcBef>
              <a:buClrTx/>
              <a:buSzTx/>
              <a:buAutoNum type="arabicPeriod"/>
            </a:pPr>
            <a:r>
              <a:rPr lang="cs-CZ" sz="1800" dirty="0" err="1">
                <a:latin typeface="Arial"/>
                <a:cs typeface="Arial"/>
              </a:rPr>
              <a:t>Watkins</a:t>
            </a:r>
            <a:r>
              <a:rPr lang="cs-CZ" sz="1800" dirty="0">
                <a:latin typeface="Arial"/>
                <a:cs typeface="Arial"/>
              </a:rPr>
              <a:t>, J. (2014). </a:t>
            </a:r>
            <a:r>
              <a:rPr lang="cs-CZ" sz="1800" i="1" dirty="0" err="1">
                <a:latin typeface="Arial"/>
                <a:cs typeface="Arial"/>
              </a:rPr>
              <a:t>Fundamental</a:t>
            </a:r>
            <a:r>
              <a:rPr lang="cs-CZ" sz="1800" i="1" dirty="0">
                <a:latin typeface="Arial"/>
                <a:cs typeface="Arial"/>
              </a:rPr>
              <a:t> </a:t>
            </a:r>
            <a:r>
              <a:rPr lang="cs-CZ" sz="1800" i="1" dirty="0" err="1">
                <a:latin typeface="Arial"/>
                <a:cs typeface="Arial"/>
              </a:rPr>
              <a:t>biomechanics</a:t>
            </a:r>
            <a:r>
              <a:rPr lang="cs-CZ" sz="1800" i="1" dirty="0">
                <a:latin typeface="Arial"/>
                <a:cs typeface="Arial"/>
              </a:rPr>
              <a:t> </a:t>
            </a:r>
            <a:r>
              <a:rPr lang="cs-CZ" sz="1800" i="1" dirty="0" err="1">
                <a:latin typeface="Arial"/>
                <a:cs typeface="Arial"/>
              </a:rPr>
              <a:t>of</a:t>
            </a:r>
            <a:r>
              <a:rPr lang="cs-CZ" sz="1800" i="1" dirty="0">
                <a:latin typeface="Arial"/>
                <a:cs typeface="Arial"/>
              </a:rPr>
              <a:t> sport and </a:t>
            </a:r>
            <a:r>
              <a:rPr lang="cs-CZ" sz="1800" i="1" dirty="0" err="1">
                <a:latin typeface="Arial"/>
                <a:cs typeface="Arial"/>
              </a:rPr>
              <a:t>exercise</a:t>
            </a:r>
            <a:r>
              <a:rPr lang="cs-CZ" sz="1800" dirty="0">
                <a:latin typeface="Arial"/>
                <a:cs typeface="Arial"/>
              </a:rPr>
              <a:t>. </a:t>
            </a:r>
            <a:r>
              <a:rPr lang="cs-CZ" sz="1800" dirty="0" err="1">
                <a:latin typeface="Arial"/>
                <a:cs typeface="Arial"/>
              </a:rPr>
              <a:t>Routledge</a:t>
            </a:r>
            <a:r>
              <a:rPr lang="cs-CZ" sz="1800" dirty="0">
                <a:latin typeface="Arial"/>
                <a:cs typeface="Arial"/>
              </a:rPr>
              <a:t>.</a:t>
            </a:r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AutoNum type="arabicPeriod"/>
            </a:pPr>
            <a:endParaRPr lang="cs-CZ" sz="1800" dirty="0">
              <a:latin typeface="Arial" panose="020B0604020202020204" pitchFamily="34" charset="0"/>
              <a:cs typeface="Arial"/>
            </a:endParaRPr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AutoNum type="arabicPeriod"/>
            </a:pPr>
            <a:endParaRPr lang="cs-CZ" altLang="cs-CZ" sz="1800" dirty="0">
              <a:latin typeface="Arial" panose="020B0604020202020204" pitchFamily="34" charset="0"/>
              <a:cs typeface="Arial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SzTx/>
              <a:buFont typeface="Garamond" panose="02020404030301010803" pitchFamily="18" charset="0"/>
              <a:buAutoNum type="arabicPeriod"/>
            </a:pPr>
            <a:endParaRPr lang="cs-CZ" altLang="cs-CZ" sz="18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SzTx/>
              <a:buFont typeface="Garamond" panose="02020404030301010803" pitchFamily="18" charset="0"/>
              <a:buAutoNum type="arabicPeriod"/>
            </a:pPr>
            <a:endParaRPr lang="cs-CZ" altLang="cs-CZ" sz="18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SzTx/>
              <a:buFont typeface="Garamond" panose="02020404030301010803" pitchFamily="18" charset="0"/>
              <a:buAutoNum type="arabicPeriod"/>
            </a:pPr>
            <a:endParaRPr lang="cs-CZ" altLang="cs-CZ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SzTx/>
              <a:buFont typeface="Garamond" panose="02020404030301010803" pitchFamily="18" charset="0"/>
              <a:buAutoNum type="arabicPeriod"/>
            </a:pPr>
            <a:endParaRPr lang="cs-CZ" altLang="cs-CZ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>
            <a:extLst>
              <a:ext uri="{FF2B5EF4-FFF2-40B4-BE49-F238E27FC236}">
                <a16:creationId xmlns:a16="http://schemas.microsoft.com/office/drawing/2014/main" id="{FE2CB53D-E580-48BC-A353-05F066B9B56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643063" y="214313"/>
            <a:ext cx="6384925" cy="914400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cs-CZ" dirty="0"/>
              <a:t>Fyzická příprava vojsk VI</a:t>
            </a:r>
            <a:endParaRPr lang="cs-CZ" dirty="0">
              <a:latin typeface="Arial Black" pitchFamily="34" charset="0"/>
            </a:endParaRPr>
          </a:p>
        </p:txBody>
      </p:sp>
      <p:sp>
        <p:nvSpPr>
          <p:cNvPr id="14339" name="TextBox 1">
            <a:extLst>
              <a:ext uri="{FF2B5EF4-FFF2-40B4-BE49-F238E27FC236}">
                <a16:creationId xmlns:a16="http://schemas.microsoft.com/office/drawing/2014/main" id="{8D71AC88-B0DC-4233-A0AB-FC66D33DB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373188"/>
            <a:ext cx="8785225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FFC000"/>
                </a:solidFill>
                <a:latin typeface="Arial"/>
                <a:cs typeface="Arial"/>
              </a:rPr>
              <a:t>Cíle: </a:t>
            </a:r>
            <a:r>
              <a:rPr lang="cs-CZ" altLang="cs-CZ" sz="2400" dirty="0">
                <a:latin typeface="Arial"/>
                <a:cs typeface="Arial"/>
              </a:rPr>
              <a:t>pochopení základní podstaty dynamických sil a kinematiky pohybu, rozdělení rychlosti, stanovení optimální tréninkové zátěže při tréninku rychlosti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dirty="0">
                <a:solidFill>
                  <a:srgbClr val="FFC000"/>
                </a:solidFill>
                <a:latin typeface="Arial"/>
                <a:cs typeface="Arial"/>
              </a:rPr>
              <a:t>Průběh: </a:t>
            </a:r>
            <a:r>
              <a:rPr lang="cs-CZ" altLang="cs-CZ" sz="2400" dirty="0">
                <a:latin typeface="Arial"/>
                <a:cs typeface="Arial"/>
              </a:rPr>
              <a:t>biomechanika, vymezení mechaniky, vysvětlení, co je kinetika a kinematika, rozdělení rychlosti na jednotlivé složky, zátěžové parametry při tréninku rychlosti s uvedením příkladů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dirty="0">
                <a:solidFill>
                  <a:srgbClr val="FFC000"/>
                </a:solidFill>
                <a:latin typeface="Arial"/>
                <a:cs typeface="Arial"/>
              </a:rPr>
              <a:t>Přezkoušení: </a:t>
            </a:r>
            <a:r>
              <a:rPr lang="cs-CZ" altLang="cs-CZ" sz="2400" dirty="0">
                <a:latin typeface="Arial"/>
                <a:cs typeface="Arial"/>
              </a:rPr>
              <a:t>otázky směřující k pochopení dynamických sil, rozdělení rychlosti a zátěžových parametrů při tréninku rychlosti</a:t>
            </a:r>
            <a:endParaRPr lang="cs-CZ" altLang="cs-CZ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WordArt 5">
            <a:extLst>
              <a:ext uri="{FF2B5EF4-FFF2-40B4-BE49-F238E27FC236}">
                <a16:creationId xmlns:a16="http://schemas.microsoft.com/office/drawing/2014/main" id="{991BD527-F8FC-453A-9702-16FE7A97387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43125" y="285750"/>
            <a:ext cx="5500688" cy="6334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 pitchFamily="34" charset="0"/>
              </a:rPr>
              <a:t>Pohyb člověka</a:t>
            </a:r>
          </a:p>
        </p:txBody>
      </p:sp>
      <p:sp>
        <p:nvSpPr>
          <p:cNvPr id="6" name="AutoShape 1028">
            <a:extLst>
              <a:ext uri="{FF2B5EF4-FFF2-40B4-BE49-F238E27FC236}">
                <a16:creationId xmlns:a16="http://schemas.microsoft.com/office/drawing/2014/main" id="{1F2684E0-2AC4-45BA-A2EF-F141003CAFA2}"/>
              </a:ext>
            </a:extLst>
          </p:cNvPr>
          <p:cNvSpPr>
            <a:spLocks noChangeArrowheads="1"/>
          </p:cNvSpPr>
          <p:nvPr/>
        </p:nvSpPr>
        <p:spPr bwMode="gray">
          <a:xfrm>
            <a:off x="428625" y="1785938"/>
            <a:ext cx="4503738" cy="5715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003399"/>
              </a:gs>
              <a:gs pos="50000">
                <a:schemeClr val="tx1"/>
              </a:gs>
              <a:gs pos="100000">
                <a:srgbClr val="003399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cs-CZ" altLang="cs-CZ" sz="2400" b="1">
                <a:solidFill>
                  <a:schemeClr val="bg1"/>
                </a:solidFill>
                <a:latin typeface="Calibri" panose="020F0502020204030204" pitchFamily="34" charset="0"/>
              </a:rPr>
              <a:t>Taxonomie fyzických předpokladů </a:t>
            </a:r>
          </a:p>
        </p:txBody>
      </p:sp>
      <p:sp>
        <p:nvSpPr>
          <p:cNvPr id="8" name="AutoShape 1028">
            <a:extLst>
              <a:ext uri="{FF2B5EF4-FFF2-40B4-BE49-F238E27FC236}">
                <a16:creationId xmlns:a16="http://schemas.microsoft.com/office/drawing/2014/main" id="{E7A0F0B9-85D5-4695-821D-356E6C4A7AFB}"/>
              </a:ext>
            </a:extLst>
          </p:cNvPr>
          <p:cNvSpPr>
            <a:spLocks noChangeArrowheads="1"/>
          </p:cNvSpPr>
          <p:nvPr/>
        </p:nvSpPr>
        <p:spPr bwMode="gray">
          <a:xfrm>
            <a:off x="468313" y="3644900"/>
            <a:ext cx="3856037" cy="5715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003399"/>
              </a:gs>
              <a:gs pos="50000">
                <a:schemeClr val="tx1"/>
              </a:gs>
              <a:gs pos="100000">
                <a:srgbClr val="003399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lnSpc>
                <a:spcPct val="150000"/>
              </a:lnSpc>
              <a:defRPr/>
            </a:pPr>
            <a:r>
              <a:rPr lang="cs-CZ" sz="2400" b="1" dirty="0">
                <a:solidFill>
                  <a:schemeClr val="bg1"/>
                </a:solidFill>
                <a:latin typeface="Calibri" pitchFamily="34" charset="0"/>
              </a:rPr>
              <a:t>Řízení motoriky člověka </a:t>
            </a:r>
          </a:p>
        </p:txBody>
      </p:sp>
      <p:sp>
        <p:nvSpPr>
          <p:cNvPr id="15365" name="AutoShape 1028">
            <a:extLst>
              <a:ext uri="{FF2B5EF4-FFF2-40B4-BE49-F238E27FC236}">
                <a16:creationId xmlns:a16="http://schemas.microsoft.com/office/drawing/2014/main" id="{8A888EA3-DA19-4186-9CD7-7664708A7A22}"/>
              </a:ext>
            </a:extLst>
          </p:cNvPr>
          <p:cNvSpPr>
            <a:spLocks noChangeArrowheads="1"/>
          </p:cNvSpPr>
          <p:nvPr/>
        </p:nvSpPr>
        <p:spPr bwMode="gray">
          <a:xfrm>
            <a:off x="539750" y="4581525"/>
            <a:ext cx="5080000" cy="571500"/>
          </a:xfrm>
          <a:prstGeom prst="roundRect">
            <a:avLst>
              <a:gd name="adj" fmla="val 49106"/>
            </a:avLst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bg1"/>
                </a:solidFill>
                <a:latin typeface="Calibri" panose="020F0502020204030204" pitchFamily="34" charset="0"/>
              </a:rPr>
              <a:t>Biomechanika – pohybový systém</a:t>
            </a:r>
          </a:p>
        </p:txBody>
      </p:sp>
      <p:pic>
        <p:nvPicPr>
          <p:cNvPr id="2053" name="Picture 5" descr="voják1">
            <a:extLst>
              <a:ext uri="{FF2B5EF4-FFF2-40B4-BE49-F238E27FC236}">
                <a16:creationId xmlns:a16="http://schemas.microsoft.com/office/drawing/2014/main" id="{4907AE3B-6B69-441B-9768-A644FD0CBA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96048" y="1779576"/>
            <a:ext cx="2495550" cy="40290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" name="AutoShape 1028">
            <a:extLst>
              <a:ext uri="{FF2B5EF4-FFF2-40B4-BE49-F238E27FC236}">
                <a16:creationId xmlns:a16="http://schemas.microsoft.com/office/drawing/2014/main" id="{FA28FA24-F01D-4B47-B9CA-D88FEB137B27}"/>
              </a:ext>
            </a:extLst>
          </p:cNvPr>
          <p:cNvSpPr>
            <a:spLocks noChangeArrowheads="1"/>
          </p:cNvSpPr>
          <p:nvPr/>
        </p:nvSpPr>
        <p:spPr bwMode="gray">
          <a:xfrm>
            <a:off x="468313" y="2781300"/>
            <a:ext cx="5151437" cy="5715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003399"/>
              </a:gs>
              <a:gs pos="50000">
                <a:schemeClr val="tx1"/>
              </a:gs>
              <a:gs pos="100000">
                <a:srgbClr val="003399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cs-CZ" altLang="cs-CZ" sz="2000" b="1" dirty="0">
                <a:solidFill>
                  <a:schemeClr val="bg1"/>
                </a:solidFill>
              </a:rPr>
              <a:t>Fyziologie – energetické systémy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AD0D4-B241-4313-8633-70894B349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effectLst/>
                <a:latin typeface="Times New Roman"/>
                <a:ea typeface="Times New Roman"/>
              </a:rPr>
              <a:t>Mechanika</a:t>
            </a:r>
            <a:endParaRPr lang="cs-C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F26815-B9C0-4586-B8AE-70E8F9207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b="1">
                <a:effectLst/>
                <a:latin typeface="Times New Roman" pitchFamily="18" charset="0"/>
                <a:cs typeface="Times New Roman" pitchFamily="18" charset="0"/>
              </a:rPr>
              <a:t>Mechanika</a:t>
            </a:r>
            <a:endParaRPr lang="cs-CZ" altLang="cs-CZ">
              <a:effectLst/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cs-CZ" altLang="cs-CZ" b="1">
                <a:effectLst/>
                <a:latin typeface="Times New Roman" pitchFamily="18" charset="0"/>
                <a:cs typeface="Times New Roman" pitchFamily="18" charset="0"/>
              </a:rPr>
              <a:t>Mechanika tuhých těles</a:t>
            </a:r>
            <a:endParaRPr lang="cs-CZ" altLang="cs-CZ">
              <a:effectLst/>
              <a:latin typeface="Times New Roman" pitchFamily="18" charset="0"/>
              <a:cs typeface="Times New Roman" pitchFamily="18" charset="0"/>
            </a:endParaRPr>
          </a:p>
          <a:p>
            <a:pPr lvl="2">
              <a:defRPr/>
            </a:pPr>
            <a:r>
              <a:rPr lang="cs-CZ" altLang="cs-CZ" sz="3600" b="1">
                <a:effectLst/>
                <a:latin typeface="Times New Roman" pitchFamily="18" charset="0"/>
                <a:cs typeface="Times New Roman" pitchFamily="18" charset="0"/>
              </a:rPr>
              <a:t>Statika</a:t>
            </a:r>
            <a:endParaRPr lang="cs-CZ" altLang="cs-CZ" sz="3600">
              <a:effectLst/>
              <a:latin typeface="Times New Roman" pitchFamily="18" charset="0"/>
              <a:cs typeface="Times New Roman" pitchFamily="18" charset="0"/>
            </a:endParaRPr>
          </a:p>
          <a:p>
            <a:pPr lvl="2">
              <a:defRPr/>
            </a:pPr>
            <a:r>
              <a:rPr lang="cs-CZ" altLang="cs-CZ" sz="3600" b="1">
                <a:effectLst/>
                <a:latin typeface="Times New Roman" pitchFamily="18" charset="0"/>
                <a:cs typeface="Times New Roman" pitchFamily="18" charset="0"/>
              </a:rPr>
              <a:t>Dynamika</a:t>
            </a:r>
            <a:endParaRPr lang="cs-CZ" altLang="cs-CZ" sz="3600">
              <a:effectLst/>
              <a:latin typeface="Times New Roman" pitchFamily="18" charset="0"/>
              <a:cs typeface="Times New Roman" pitchFamily="18" charset="0"/>
            </a:endParaRPr>
          </a:p>
          <a:p>
            <a:pPr lvl="3">
              <a:defRPr/>
            </a:pPr>
            <a:r>
              <a:rPr lang="cs-CZ" altLang="cs-CZ" sz="3200" b="1">
                <a:effectLst/>
                <a:latin typeface="Times New Roman" pitchFamily="18" charset="0"/>
                <a:cs typeface="Times New Roman" pitchFamily="18" charset="0"/>
              </a:rPr>
              <a:t>Kinematika</a:t>
            </a:r>
            <a:endParaRPr lang="cs-CZ" altLang="cs-CZ" sz="3200">
              <a:effectLst/>
              <a:latin typeface="Times New Roman" pitchFamily="18" charset="0"/>
              <a:cs typeface="Times New Roman" pitchFamily="18" charset="0"/>
            </a:endParaRPr>
          </a:p>
          <a:p>
            <a:pPr lvl="3">
              <a:defRPr/>
            </a:pPr>
            <a:r>
              <a:rPr lang="cs-CZ" altLang="cs-CZ" sz="3200" b="1">
                <a:effectLst/>
                <a:latin typeface="Times New Roman" pitchFamily="18" charset="0"/>
                <a:cs typeface="Times New Roman" pitchFamily="18" charset="0"/>
              </a:rPr>
              <a:t>Kinetika</a:t>
            </a:r>
            <a:endParaRPr lang="cs-CZ" altLang="cs-CZ" sz="320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defRPr/>
            </a:pPr>
            <a:endParaRPr lang="cs-CZ" alt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74816-1CF9-4548-BFA5-DC85F1528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effectLst/>
              </a:rPr>
              <a:t>Dynamika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A3C61-A7E7-4FF3-A6AB-900830639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>
                <a:effectLst/>
              </a:rPr>
              <a:t>Dynamika se dále rozděluje na kinematickou a kinetickou složku. </a:t>
            </a:r>
          </a:p>
          <a:p>
            <a:pPr>
              <a:defRPr/>
            </a:pPr>
            <a:r>
              <a:rPr lang="cs-CZ" b="1" dirty="0">
                <a:effectLst/>
              </a:rPr>
              <a:t>Kinematika </a:t>
            </a:r>
            <a:r>
              <a:rPr lang="cs-CZ" dirty="0">
                <a:effectLst/>
              </a:rPr>
              <a:t>je obor dynamiky, která popisuje pohyb těles ve vztahu k prostoru a času (Watkins, 2014). </a:t>
            </a:r>
          </a:p>
          <a:p>
            <a:pPr>
              <a:defRPr/>
            </a:pPr>
            <a:r>
              <a:rPr lang="cs-CZ" b="1" dirty="0">
                <a:effectLst/>
              </a:rPr>
              <a:t>Kinetika </a:t>
            </a:r>
            <a:r>
              <a:rPr lang="cs-CZ" dirty="0">
                <a:effectLst/>
              </a:rPr>
              <a:t>analyzuje síly, které jsou příčinou změny pohybu.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2C6C0D8B-7BCD-439E-9AE6-BCC302B6D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2603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altLang="cs-CZ" dirty="0">
                <a:solidFill>
                  <a:schemeClr val="tx1"/>
                </a:solidFill>
              </a:rPr>
              <a:t>Biomechanika – pohybový systém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536ED485-E483-402F-9472-8D3DAD735F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92400"/>
          </a:xfrm>
        </p:spPr>
        <p:txBody>
          <a:bodyPr/>
          <a:lstStyle/>
          <a:p>
            <a:pPr>
              <a:defRPr/>
            </a:pPr>
            <a:r>
              <a:rPr lang="cs-CZ" altLang="cs-CZ" b="1" dirty="0"/>
              <a:t>Faktory určující výkon</a:t>
            </a:r>
          </a:p>
          <a:p>
            <a:pPr>
              <a:defRPr/>
            </a:pPr>
            <a:r>
              <a:rPr lang="cs-CZ" altLang="cs-CZ" b="1" dirty="0"/>
              <a:t>Co je maximální síla?</a:t>
            </a:r>
          </a:p>
          <a:p>
            <a:pPr marL="457200" lvl="1" indent="0">
              <a:buFont typeface="Wingdings" panose="05000000000000000000" pitchFamily="2" charset="2"/>
              <a:buNone/>
              <a:defRPr/>
            </a:pPr>
            <a:r>
              <a:rPr lang="cs-CZ" altLang="cs-CZ" b="1" dirty="0"/>
              <a:t>Vnější faktory a význam odporu</a:t>
            </a:r>
          </a:p>
          <a:p>
            <a:pPr lvl="2">
              <a:defRPr/>
            </a:pPr>
            <a:r>
              <a:rPr lang="cs-CZ" altLang="cs-CZ" b="1" dirty="0"/>
              <a:t>Mechanická zpětná vazba – odpor systému</a:t>
            </a:r>
          </a:p>
          <a:p>
            <a:pPr lvl="2">
              <a:defRPr/>
            </a:pPr>
            <a:r>
              <a:rPr lang="cs-CZ" altLang="cs-CZ" b="1" dirty="0"/>
              <a:t>Druhy odporu – pružnost (F=kD), setrvačnost (F=ma)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F3B11FAC-1CF7-4ADF-8676-9C8BB52E208D}"/>
              </a:ext>
            </a:extLst>
          </p:cNvPr>
          <p:cNvSpPr>
            <a:spLocks/>
          </p:cNvSpPr>
          <p:nvPr/>
        </p:nvSpPr>
        <p:spPr bwMode="auto">
          <a:xfrm>
            <a:off x="468313" y="4652963"/>
            <a:ext cx="82296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lvl="1">
              <a:buClrTx/>
              <a:buSzTx/>
              <a:buFont typeface="Arial" panose="020B0604020202020204" pitchFamily="34" charset="0"/>
              <a:buNone/>
            </a:pPr>
            <a:r>
              <a:rPr lang="cs-CZ" altLang="cs-CZ" b="1">
                <a:latin typeface="Calibri" panose="020F0502020204030204" pitchFamily="34" charset="0"/>
              </a:rPr>
              <a:t>Vnitřní faktory </a:t>
            </a:r>
          </a:p>
          <a:p>
            <a:pPr lvl="2">
              <a:buClrTx/>
              <a:buSzTx/>
              <a:buFont typeface="Arial" panose="020B0604020202020204" pitchFamily="34" charset="0"/>
              <a:buChar char="•"/>
            </a:pPr>
            <a:r>
              <a:rPr lang="cs-CZ" altLang="cs-CZ" b="1">
                <a:latin typeface="Calibri" panose="020F0502020204030204" pitchFamily="34" charset="0"/>
              </a:rPr>
              <a:t>Čas (doba pro vyvinutí maximální síly)</a:t>
            </a:r>
          </a:p>
          <a:p>
            <a:pPr lvl="2">
              <a:buClrTx/>
              <a:buSzTx/>
              <a:buFont typeface="Arial" panose="020B0604020202020204" pitchFamily="34" charset="0"/>
              <a:buChar char="•"/>
            </a:pPr>
            <a:r>
              <a:rPr lang="cs-CZ" altLang="cs-CZ" b="1">
                <a:latin typeface="Calibri" panose="020F0502020204030204" pitchFamily="34" charset="0"/>
              </a:rPr>
              <a:t>Rychlost (průběh)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>
            <a:extLst>
              <a:ext uri="{FF2B5EF4-FFF2-40B4-BE49-F238E27FC236}">
                <a16:creationId xmlns:a16="http://schemas.microsoft.com/office/drawing/2014/main" id="{716B31E4-0DF6-43B0-B35E-ADAD139C0D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Rychlostní schopnosti</a:t>
            </a:r>
          </a:p>
        </p:txBody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4469AFA4-7ED9-448C-9878-4782128791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82000" cy="4114800"/>
          </a:xfrm>
        </p:spPr>
        <p:txBody>
          <a:bodyPr/>
          <a:lstStyle/>
          <a:p>
            <a:pPr marL="0" indent="0" algn="just" eaLnBrk="1" hangingPunct="1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altLang="cs-CZ" b="1" dirty="0"/>
              <a:t>Rychlost reakce 		- jednoduchá</a:t>
            </a:r>
          </a:p>
          <a:p>
            <a:pPr marL="571500" indent="-571500" algn="just" eaLnBrk="1" hangingPunct="1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altLang="cs-CZ" b="1" dirty="0"/>
              <a:t> 						- výběrová (složitá)</a:t>
            </a:r>
          </a:p>
          <a:p>
            <a:pPr marL="0" indent="0" algn="just" eaLnBrk="1" hangingPunct="1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altLang="cs-CZ" b="1" dirty="0"/>
              <a:t>Rychlost jednotlivého pohybu (acyklická)</a:t>
            </a:r>
          </a:p>
          <a:p>
            <a:pPr marL="0" indent="0" algn="just" eaLnBrk="1" hangingPunct="1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altLang="cs-CZ" b="1" dirty="0"/>
              <a:t>Rychlost cyklická</a:t>
            </a:r>
            <a:r>
              <a:rPr lang="cs-CZ" altLang="cs-CZ" dirty="0"/>
              <a:t>	</a:t>
            </a:r>
            <a:r>
              <a:rPr lang="cs-CZ" altLang="cs-CZ" b="1" dirty="0"/>
              <a:t>- frekvence</a:t>
            </a:r>
          </a:p>
          <a:p>
            <a:pPr marL="571500" indent="-571500" algn="just" eaLnBrk="1" hangingPunct="1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altLang="cs-CZ" b="1" dirty="0"/>
              <a:t>					- změna směru</a:t>
            </a:r>
          </a:p>
          <a:p>
            <a:pPr marL="571500" indent="-571500" algn="just" eaLnBrk="1" hangingPunct="1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altLang="cs-CZ" b="1" dirty="0"/>
              <a:t>					- akcelerace a decelerace</a:t>
            </a:r>
          </a:p>
          <a:p>
            <a:pPr marL="571500" indent="-571500"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35BC26BF-A3A6-416C-BF9F-A310941E63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96887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600" b="1"/>
              <a:t>dochází k prolínání s obratností a výbušnou silou.</a:t>
            </a:r>
          </a:p>
          <a:p>
            <a:pPr eaLnBrk="1" hangingPunct="1">
              <a:defRPr/>
            </a:pPr>
            <a:r>
              <a:rPr lang="cs-CZ" altLang="cs-CZ" sz="2600" b="1"/>
              <a:t>rozvíjíme spíše rychlostně obratnostní nebo rychlostně silové schopnosti </a:t>
            </a:r>
          </a:p>
          <a:p>
            <a:pPr eaLnBrk="1" hangingPunct="1">
              <a:defRPr/>
            </a:pPr>
            <a:r>
              <a:rPr lang="cs-CZ" altLang="cs-CZ" sz="2600" b="1"/>
              <a:t>rychlostní schopnosti by měly být rozvíjeny pravidelně, pokud možno v každé tréninkové jednotce. </a:t>
            </a:r>
          </a:p>
          <a:p>
            <a:pPr eaLnBrk="1" hangingPunct="1">
              <a:defRPr/>
            </a:pPr>
            <a:r>
              <a:rPr lang="cs-CZ" altLang="cs-CZ" sz="2600" b="1"/>
              <a:t>rozvíjet rychlost ve všech podobách /rychlost reakce, jednotlivého pohybu, komplexní apod./ a všech částí /segmentů/ těla – ruce, nohy, trup, hlava.</a:t>
            </a:r>
          </a:p>
        </p:txBody>
      </p:sp>
      <p:sp>
        <p:nvSpPr>
          <p:cNvPr id="212996" name="Rectangle 4">
            <a:extLst>
              <a:ext uri="{FF2B5EF4-FFF2-40B4-BE49-F238E27FC236}">
                <a16:creationId xmlns:a16="http://schemas.microsoft.com/office/drawing/2014/main" id="{D2515F3E-B8A5-4338-9D46-FE3F07B7F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Rychlostní schopnosti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>
            <a:extLst>
              <a:ext uri="{FF2B5EF4-FFF2-40B4-BE49-F238E27FC236}">
                <a16:creationId xmlns:a16="http://schemas.microsoft.com/office/drawing/2014/main" id="{EEF8705D-CDC9-4DA0-B16F-905F130BF5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7772400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sz="3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Rychlost reakce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BED0B4EE-F6C3-4DB6-A8A8-8C650AB675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601788"/>
            <a:ext cx="8642350" cy="44910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3600" dirty="0"/>
              <a:t>Úzce spojena s orientací v prostoru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36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3600" dirty="0"/>
              <a:t>Úzce spojena se znalostí dané situace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36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3600" dirty="0"/>
              <a:t>Lokální nebo celková (propojení trupu a končetin)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36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3600" dirty="0"/>
              <a:t>Vysoce spojená s motivací a pozorností 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200" dirty="0"/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oudění">
  <a:themeElements>
    <a:clrScheme name="Proudění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Proudění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udění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udění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89AD47B-5C1A-4AA3-9F19-E97391F3A4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168801-99FC-47C5-A85B-5FFC347F31F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5495D1-5BD8-4009-A8BC-DFA951EE04C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2078</TotalTime>
  <Words>495</Words>
  <Application>Microsoft Office PowerPoint</Application>
  <PresentationFormat>Předvádění na obrazovce (4:3)</PresentationFormat>
  <Paragraphs>130</Paragraphs>
  <Slides>19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19</vt:i4>
      </vt:variant>
    </vt:vector>
  </HeadingPairs>
  <TitlesOfParts>
    <vt:vector size="21" baseType="lpstr">
      <vt:lpstr>Metro</vt:lpstr>
      <vt:lpstr>Proudění</vt:lpstr>
      <vt:lpstr>Fyzická příprava vojsk IV</vt:lpstr>
      <vt:lpstr>Fyzická příprava vojsk VI</vt:lpstr>
      <vt:lpstr>Prezentace aplikace PowerPoint</vt:lpstr>
      <vt:lpstr>Mechanika</vt:lpstr>
      <vt:lpstr>Dynamika</vt:lpstr>
      <vt:lpstr>Biomechanika – pohybový systém</vt:lpstr>
      <vt:lpstr>Rychlostní schopnosti</vt:lpstr>
      <vt:lpstr>Rychlostní schopnosti</vt:lpstr>
      <vt:lpstr>Rychlost reakce</vt:lpstr>
      <vt:lpstr>Rychlost reakce</vt:lpstr>
      <vt:lpstr>Rychlost jednotlivého pohybu</vt:lpstr>
      <vt:lpstr>Rychlost reakce</vt:lpstr>
      <vt:lpstr>Rychlost cyklická</vt:lpstr>
      <vt:lpstr>Rychlost ve sportovních hrách a úpolech</vt:lpstr>
      <vt:lpstr>Zátěžové parametry </vt:lpstr>
      <vt:lpstr>Rychlostní schopnosti – „agility“  (hbitost, živost)</vt:lpstr>
      <vt:lpstr>Rychlost a síla - testy</vt:lpstr>
      <vt:lpstr>Prezentace aplikace PowerPoint</vt:lpstr>
      <vt:lpstr>Literatura</vt:lpstr>
    </vt:vector>
  </TitlesOfParts>
  <Company>VÚ 8297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Speciální tělesná příprava</dc:title>
  <dc:creator>dolezel</dc:creator>
  <cp:lastModifiedBy>ismail - [2010]</cp:lastModifiedBy>
  <cp:revision>107</cp:revision>
  <dcterms:created xsi:type="dcterms:W3CDTF">2007-05-28T18:49:48Z</dcterms:created>
  <dcterms:modified xsi:type="dcterms:W3CDTF">2021-12-22T19:40:19Z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