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93" r:id="rId6"/>
    <p:sldId id="260" r:id="rId7"/>
    <p:sldId id="266" r:id="rId8"/>
    <p:sldId id="292" r:id="rId9"/>
    <p:sldId id="267" r:id="rId10"/>
    <p:sldId id="308" r:id="rId11"/>
    <p:sldId id="271" r:id="rId12"/>
    <p:sldId id="263" r:id="rId13"/>
    <p:sldId id="261" r:id="rId14"/>
    <p:sldId id="273" r:id="rId15"/>
    <p:sldId id="303" r:id="rId16"/>
    <p:sldId id="276" r:id="rId17"/>
    <p:sldId id="29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vid Slosar" initials="DS" lastIdx="2" clrIdx="0">
    <p:extLst>
      <p:ext uri="{19B8F6BF-5375-455C-9EA6-DF929625EA0E}">
        <p15:presenceInfo xmlns:p15="http://schemas.microsoft.com/office/powerpoint/2012/main" userId="a33662c6d56659d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77" autoAdjust="0"/>
    <p:restoredTop sz="76870" autoAdjust="0"/>
  </p:normalViewPr>
  <p:slideViewPr>
    <p:cSldViewPr snapToGrid="0">
      <p:cViewPr varScale="1">
        <p:scale>
          <a:sx n="89" d="100"/>
          <a:sy n="89" d="100"/>
        </p:scale>
        <p:origin x="1254" y="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0E4898-B349-4586-8E30-D6B8F60ACD1D}" type="datetimeFigureOut">
              <a:rPr lang="cs-CZ" smtClean="0"/>
              <a:t>14.04.2021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8A1066-5471-49AF-B8CC-83654AEF84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21400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8A1066-5471-49AF-B8CC-83654AEF843A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63772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8A1066-5471-49AF-B8CC-83654AEF843A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30155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8A1066-5471-49AF-B8CC-83654AEF843A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09908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8A1066-5471-49AF-B8CC-83654AEF843A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24830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8A1066-5471-49AF-B8CC-83654AEF843A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71911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8A1066-5471-49AF-B8CC-83654AEF843A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41636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8A1066-5471-49AF-B8CC-83654AEF843A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65273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8A1066-5471-49AF-B8CC-83654AEF843A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21755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8A1066-5471-49AF-B8CC-83654AEF843A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09571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Ve </a:t>
            </a:r>
            <a:r>
              <a:rPr lang="cs-CZ" dirty="0" err="1" smtClean="0"/>
              <a:t>WoS</a:t>
            </a:r>
            <a:r>
              <a:rPr lang="cs-CZ" dirty="0" smtClean="0"/>
              <a:t> má Czech 175,3 </a:t>
            </a:r>
            <a:r>
              <a:rPr lang="cs-CZ" dirty="0" err="1" smtClean="0"/>
              <a:t>Proceedings</a:t>
            </a:r>
            <a:r>
              <a:rPr lang="cs-CZ" dirty="0" smtClean="0"/>
              <a:t> </a:t>
            </a:r>
            <a:r>
              <a:rPr lang="cs-CZ" dirty="0" err="1" smtClean="0"/>
              <a:t>paper</a:t>
            </a:r>
            <a:r>
              <a:rPr lang="cs-CZ" dirty="0" smtClean="0"/>
              <a:t> na 1M</a:t>
            </a:r>
            <a:r>
              <a:rPr lang="cs-CZ" baseline="0" dirty="0" smtClean="0"/>
              <a:t> obyvatel, další je Švédsko 11,6 </a:t>
            </a:r>
            <a:r>
              <a:rPr lang="cs-CZ" dirty="0" err="1" smtClean="0"/>
              <a:t>Proceedings</a:t>
            </a:r>
            <a:r>
              <a:rPr lang="cs-CZ" dirty="0" smtClean="0"/>
              <a:t> </a:t>
            </a:r>
            <a:r>
              <a:rPr lang="cs-CZ" dirty="0" err="1" smtClean="0"/>
              <a:t>paper</a:t>
            </a:r>
            <a:r>
              <a:rPr lang="cs-CZ" dirty="0" smtClean="0"/>
              <a:t> </a:t>
            </a:r>
            <a:r>
              <a:rPr lang="cs-CZ" baseline="0" dirty="0" smtClean="0"/>
              <a:t>na 1M obyvatel (2015). Pro rok 2020 je to 137,55 pro CZ a 69,12 pro USA.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8A1066-5471-49AF-B8CC-83654AEF843A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3309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8A1066-5471-49AF-B8CC-83654AEF843A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35196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8A1066-5471-49AF-B8CC-83654AEF843A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89231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8A1066-5471-49AF-B8CC-83654AEF843A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49062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8A1066-5471-49AF-B8CC-83654AEF843A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926151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447BAC5-E3C7-43EF-988D-10D58F652533}" type="datetime1">
              <a:rPr lang="en-GB" smtClean="0"/>
              <a:t>14/04/2021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2C6AA91A-D56C-4F02-BEE4-B1823BB0BC1F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094337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3766A-CB5C-487E-9E31-D2DC2E40397F}" type="datetime1">
              <a:rPr lang="en-GB" smtClean="0"/>
              <a:t>14/04/2021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AA91A-D56C-4F02-BEE4-B1823BB0BC1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90841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08631-6280-4F92-9185-1319D6BF0A12}" type="datetime1">
              <a:rPr lang="en-GB" smtClean="0"/>
              <a:t>14/04/2021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AA91A-D56C-4F02-BEE4-B1823BB0BC1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2093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618DE-0CE0-4140-9AED-3C2F12AFF3D7}" type="datetime1">
              <a:rPr lang="en-GB" smtClean="0"/>
              <a:t>14/04/2021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AA91A-D56C-4F02-BEE4-B1823BB0BC1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27950446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4F983-387E-411C-AD69-6B363C82BF55}" type="datetime1">
              <a:rPr lang="en-GB" smtClean="0"/>
              <a:t>14/04/2021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AA91A-D56C-4F02-BEE4-B1823BB0BC1F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668414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2733E-7DC7-477B-9979-D1E2B24C9791}" type="datetime1">
              <a:rPr lang="en-GB" smtClean="0"/>
              <a:t>14/04/2021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AA91A-D56C-4F02-BEE4-B1823BB0BC1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08601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AE568-8639-4701-82B2-9D55AD94CB15}" type="datetime1">
              <a:rPr lang="en-GB" smtClean="0"/>
              <a:t>14/04/2021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AA91A-D56C-4F02-BEE4-B1823BB0BC1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0294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11BE6-724F-4B48-8767-0521D84C38DF}" type="datetime1">
              <a:rPr lang="en-GB" smtClean="0"/>
              <a:t>14/04/2021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AA91A-D56C-4F02-BEE4-B1823BB0BC1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488736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7D444-3E4A-42D0-8A3B-E35B5E177435}" type="datetime1">
              <a:rPr lang="en-GB" smtClean="0"/>
              <a:t>14/04/2021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AA91A-D56C-4F02-BEE4-B1823BB0BC1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302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38B6E-2123-4DEB-BB22-2B0E64FB138C}" type="datetime1">
              <a:rPr lang="en-GB" smtClean="0"/>
              <a:t>14/04/2021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AA91A-D56C-4F02-BEE4-B1823BB0BC1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2860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  <a:solidFill>
            <a:schemeClr val="accent1"/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A5051-23C7-4AEE-A844-9473100F9ECA}" type="datetime1">
              <a:rPr lang="en-GB" smtClean="0"/>
              <a:t>14/04/2021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AA91A-D56C-4F02-BEE4-B1823BB0BC1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2758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5BC618DE-0CE0-4140-9AED-3C2F12AFF3D7}" type="datetime1">
              <a:rPr lang="en-GB" smtClean="0"/>
              <a:t>14/04/2021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2C6AA91A-D56C-4F02-BEE4-B1823BB0BC1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483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libgen.is/" TargetMode="External"/><Relationship Id="rId2" Type="http://schemas.openxmlformats.org/officeDocument/2006/relationships/hyperlink" Target="https://sci-hub.se/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video.aktualne.cz/dvtv/ctyrka-za-obrazek-hada-jsou-to-tezke-rany-ve-skolstvi-se-ned/r~925d584ceb4a11e8a446ac1f6b220ee8/" TargetMode="External"/><Relationship Id="rId3" Type="http://schemas.openxmlformats.org/officeDocument/2006/relationships/hyperlink" Target="https://ceses.cuni.cz/CESES-1-version1-Musilova.pdf" TargetMode="External"/><Relationship Id="rId7" Type="http://schemas.openxmlformats.org/officeDocument/2006/relationships/hyperlink" Target="https://openscience.cuni.cz/OSCI-36.html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beallslist.net/" TargetMode="External"/><Relationship Id="rId5" Type="http://schemas.openxmlformats.org/officeDocument/2006/relationships/hyperlink" Target="https://www.vyzkum.cz/FrontClanek.aspx?idsekce=799796" TargetMode="External"/><Relationship Id="rId4" Type="http://schemas.openxmlformats.org/officeDocument/2006/relationships/hyperlink" Target="https://www.youtube.com/watch?v=WD_tX0RaUAM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jamboard.google.com/d/1i8INPg0iRRygaZVE4NGi9x6MpkjHZw3vPLE9jAqYg_g/edit?usp=sharing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Aplikovaná </a:t>
            </a:r>
            <a:r>
              <a:rPr lang="cs-CZ" dirty="0" err="1" smtClean="0"/>
              <a:t>scientometrie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121229"/>
          </a:xfrm>
        </p:spPr>
        <p:txBody>
          <a:bodyPr/>
          <a:lstStyle/>
          <a:p>
            <a:r>
              <a:rPr lang="cs-CZ" dirty="0" smtClean="0"/>
              <a:t>M17+, RIV, Open </a:t>
            </a:r>
            <a:r>
              <a:rPr lang="cs-CZ" dirty="0" err="1" smtClean="0"/>
              <a:t>access</a:t>
            </a:r>
            <a:endParaRPr lang="cs-CZ" dirty="0"/>
          </a:p>
        </p:txBody>
      </p:sp>
      <p:sp>
        <p:nvSpPr>
          <p:cNvPr id="4" name="Podnadpis 2"/>
          <p:cNvSpPr txBox="1">
            <a:spLocks/>
          </p:cNvSpPr>
          <p:nvPr/>
        </p:nvSpPr>
        <p:spPr>
          <a:xfrm>
            <a:off x="617837" y="6104238"/>
            <a:ext cx="10824520" cy="51012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dirty="0">
                <a:solidFill>
                  <a:schemeClr val="tx1">
                    <a:lumMod val="65000"/>
                  </a:schemeClr>
                </a:solidFill>
              </a:rPr>
              <a:t>9</a:t>
            </a:r>
            <a:r>
              <a:rPr lang="cs-CZ" dirty="0" smtClean="0">
                <a:solidFill>
                  <a:schemeClr val="tx1">
                    <a:lumMod val="65000"/>
                  </a:schemeClr>
                </a:solidFill>
              </a:rPr>
              <a:t>. výuková hodina			   				             14.4. 2021</a:t>
            </a:r>
            <a:endParaRPr lang="cs-CZ" dirty="0">
              <a:solidFill>
                <a:schemeClr val="tx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21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bg1"/>
                </a:solidFill>
              </a:rPr>
              <a:t>IS </a:t>
            </a:r>
            <a:r>
              <a:rPr lang="cs-CZ" dirty="0" err="1" smtClean="0">
                <a:solidFill>
                  <a:schemeClr val="bg1"/>
                </a:solidFill>
              </a:rPr>
              <a:t>VaVaI</a:t>
            </a:r>
            <a:r>
              <a:rPr lang="cs-CZ" dirty="0" smtClean="0">
                <a:solidFill>
                  <a:schemeClr val="bg1"/>
                </a:solidFill>
              </a:rPr>
              <a:t> 3.0.0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bg1"/>
                </a:solidFill>
              </a:rPr>
              <a:t>Je CRIS systém národní úrovně.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Součásti: RIV, CEA, CEP, VES.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Zaštítěn zákonem č. 130/2002 sb. o podpoře výzkumu, vývoje a inovací.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Nejlepší a nejrozsáhlejší centralizovaná evidence vědeckých aktivit v ČR – přesto nekompletní.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2C6AA91A-D56C-4F02-BEE4-B1823BB0BC1F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1885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bg1"/>
                </a:solidFill>
              </a:rPr>
              <a:t>Poskytovatelé podpory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cs-CZ" dirty="0" smtClean="0">
                <a:solidFill>
                  <a:schemeClr val="bg1"/>
                </a:solidFill>
              </a:rPr>
              <a:t>GAČR: Primárně účelová podpora. Primárně podporuje základní, mezinárodní a juniorský výzkum. Hodnocení a priori.</a:t>
            </a:r>
          </a:p>
          <a:p>
            <a:pPr>
              <a:buFontTx/>
              <a:buChar char="-"/>
            </a:pPr>
            <a:r>
              <a:rPr lang="cs-CZ" dirty="0" smtClean="0">
                <a:solidFill>
                  <a:schemeClr val="bg1"/>
                </a:solidFill>
              </a:rPr>
              <a:t>TAČR</a:t>
            </a:r>
            <a:r>
              <a:rPr lang="cs-CZ" dirty="0">
                <a:solidFill>
                  <a:schemeClr val="bg1"/>
                </a:solidFill>
              </a:rPr>
              <a:t>: Primárně účelová </a:t>
            </a:r>
            <a:r>
              <a:rPr lang="cs-CZ" dirty="0" smtClean="0">
                <a:solidFill>
                  <a:schemeClr val="bg1"/>
                </a:solidFill>
              </a:rPr>
              <a:t>podpora. Zaměřena na aplikovaný výzkum a spolupráci se soukromou sférou. Hodnocení a priori.</a:t>
            </a:r>
            <a:endParaRPr lang="cs-CZ" dirty="0" smtClean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r>
              <a:rPr lang="cs-CZ" dirty="0" smtClean="0">
                <a:solidFill>
                  <a:schemeClr val="bg1"/>
                </a:solidFill>
              </a:rPr>
              <a:t>MŠMT: Převážně institucionální podpora VŠ s motivační složkou účelové podpory. Institucionální podpora je hodnocena a posteriori.</a:t>
            </a:r>
          </a:p>
          <a:p>
            <a:pPr>
              <a:buFontTx/>
              <a:buChar char="-"/>
            </a:pPr>
            <a:r>
              <a:rPr lang="cs-CZ" dirty="0" smtClean="0">
                <a:solidFill>
                  <a:schemeClr val="bg1"/>
                </a:solidFill>
              </a:rPr>
              <a:t>AVČR: Převážně institucionální podpora ústavů AV ČR. V menším množství účelová podpora (mohou čerpat i organizace mimo AV ČR). Institucionální </a:t>
            </a:r>
            <a:r>
              <a:rPr lang="cs-CZ" dirty="0">
                <a:solidFill>
                  <a:schemeClr val="bg1"/>
                </a:solidFill>
              </a:rPr>
              <a:t>podpora je hodnocena a posteriori</a:t>
            </a:r>
            <a:r>
              <a:rPr lang="cs-CZ" dirty="0" smtClean="0">
                <a:solidFill>
                  <a:schemeClr val="bg1"/>
                </a:solidFill>
              </a:rPr>
              <a:t>.</a:t>
            </a:r>
          </a:p>
          <a:p>
            <a:pPr>
              <a:buFontTx/>
              <a:buChar char="-"/>
            </a:pPr>
            <a:r>
              <a:rPr lang="cs-CZ" dirty="0" smtClean="0">
                <a:solidFill>
                  <a:schemeClr val="bg1"/>
                </a:solidFill>
              </a:rPr>
              <a:t>Další ministerstva: financí, kultury, průmyslu, vnitra, zdravotnictví, zemědělství a životního prostředí.</a:t>
            </a:r>
          </a:p>
          <a:p>
            <a:pPr>
              <a:buFontTx/>
              <a:buChar char="-"/>
            </a:pPr>
            <a:r>
              <a:rPr lang="cs-CZ" dirty="0" smtClean="0">
                <a:solidFill>
                  <a:schemeClr val="bg1"/>
                </a:solidFill>
              </a:rPr>
              <a:t>Další: </a:t>
            </a:r>
            <a:r>
              <a:rPr lang="cs-CZ" dirty="0" err="1" smtClean="0">
                <a:solidFill>
                  <a:schemeClr val="bg1"/>
                </a:solidFill>
              </a:rPr>
              <a:t>Cesnet</a:t>
            </a:r>
            <a:r>
              <a:rPr lang="cs-CZ" dirty="0" smtClean="0">
                <a:solidFill>
                  <a:schemeClr val="bg1"/>
                </a:solidFill>
              </a:rPr>
              <a:t>, kraje, Evropské granty (ERC, </a:t>
            </a:r>
            <a:r>
              <a:rPr lang="cs-CZ" dirty="0" err="1" smtClean="0">
                <a:solidFill>
                  <a:schemeClr val="bg1"/>
                </a:solidFill>
              </a:rPr>
              <a:t>Horizon</a:t>
            </a:r>
            <a:r>
              <a:rPr lang="cs-CZ" dirty="0" smtClean="0">
                <a:solidFill>
                  <a:schemeClr val="bg1"/>
                </a:solidFill>
              </a:rPr>
              <a:t>, EU atd.)</a:t>
            </a:r>
          </a:p>
          <a:p>
            <a:pPr>
              <a:buFontTx/>
              <a:buChar char="-"/>
            </a:pPr>
            <a:endParaRPr lang="cs-CZ" dirty="0" smtClean="0">
              <a:solidFill>
                <a:schemeClr val="bg1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2C6AA91A-D56C-4F02-BEE4-B1823BB0BC1F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9776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bg1"/>
                </a:solidFill>
              </a:rPr>
              <a:t>Open Access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bg1"/>
                </a:solidFill>
              </a:rPr>
              <a:t>Standardní business model: Časopis zajišťuje peer-</a:t>
            </a:r>
            <a:r>
              <a:rPr lang="cs-CZ" dirty="0" err="1" smtClean="0">
                <a:solidFill>
                  <a:schemeClr val="bg1"/>
                </a:solidFill>
              </a:rPr>
              <a:t>review</a:t>
            </a:r>
            <a:r>
              <a:rPr lang="cs-CZ" dirty="0" smtClean="0">
                <a:solidFill>
                  <a:schemeClr val="bg1"/>
                </a:solidFill>
              </a:rPr>
              <a:t> vědeckých článků. </a:t>
            </a:r>
            <a:r>
              <a:rPr lang="cs-CZ" dirty="0" smtClean="0">
                <a:solidFill>
                  <a:schemeClr val="bg1"/>
                </a:solidFill>
              </a:rPr>
              <a:t>Obsah časopisu je dostupný za předplatné.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Zelená cesta: Pokud to licenční podmínky umožňují, tak autor </a:t>
            </a:r>
            <a:r>
              <a:rPr lang="cs-CZ" dirty="0" err="1" smtClean="0">
                <a:solidFill>
                  <a:schemeClr val="bg1"/>
                </a:solidFill>
              </a:rPr>
              <a:t>autoarchivuje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smtClean="0">
                <a:solidFill>
                  <a:schemeClr val="bg1"/>
                </a:solidFill>
              </a:rPr>
              <a:t>v otevřeném </a:t>
            </a:r>
            <a:r>
              <a:rPr lang="cs-CZ" dirty="0" err="1" smtClean="0">
                <a:solidFill>
                  <a:schemeClr val="bg1"/>
                </a:solidFill>
              </a:rPr>
              <a:t>repozitáři</a:t>
            </a:r>
            <a:r>
              <a:rPr lang="cs-CZ" dirty="0" smtClean="0">
                <a:solidFill>
                  <a:schemeClr val="bg1"/>
                </a:solidFill>
              </a:rPr>
              <a:t>.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Zlatá cesta: Úplně otevřený, </a:t>
            </a:r>
            <a:r>
              <a:rPr lang="cs-CZ" dirty="0" err="1" smtClean="0">
                <a:solidFill>
                  <a:schemeClr val="bg1"/>
                </a:solidFill>
              </a:rPr>
              <a:t>placeně</a:t>
            </a:r>
            <a:r>
              <a:rPr lang="cs-CZ" dirty="0" smtClean="0">
                <a:solidFill>
                  <a:schemeClr val="bg1"/>
                </a:solidFill>
              </a:rPr>
              <a:t> otevřený (APC), hybridní.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Principy ideálu: Okamžitý, bezplatný, trvalý, svobodný přístup k vědeckému poznání.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Další prvky: </a:t>
            </a:r>
            <a:r>
              <a:rPr lang="cs-CZ" dirty="0" err="1" smtClean="0">
                <a:solidFill>
                  <a:schemeClr val="bg1"/>
                </a:solidFill>
              </a:rPr>
              <a:t>Sci</a:t>
            </a:r>
            <a:r>
              <a:rPr lang="cs-CZ" dirty="0">
                <a:solidFill>
                  <a:schemeClr val="bg1"/>
                </a:solidFill>
              </a:rPr>
              <a:t>-hub (</a:t>
            </a:r>
            <a:r>
              <a:rPr lang="cs-CZ" dirty="0">
                <a:solidFill>
                  <a:schemeClr val="bg1"/>
                </a:solidFill>
                <a:hlinkClick r:id="rId2"/>
              </a:rPr>
              <a:t>https://sci-hub.se</a:t>
            </a:r>
            <a:r>
              <a:rPr lang="cs-CZ" dirty="0" smtClean="0">
                <a:solidFill>
                  <a:schemeClr val="bg1"/>
                </a:solidFill>
                <a:hlinkClick r:id="rId2"/>
              </a:rPr>
              <a:t>/</a:t>
            </a:r>
            <a:r>
              <a:rPr lang="cs-CZ" dirty="0" smtClean="0">
                <a:solidFill>
                  <a:schemeClr val="bg1"/>
                </a:solidFill>
              </a:rPr>
              <a:t>), </a:t>
            </a:r>
            <a:r>
              <a:rPr lang="cs-CZ" dirty="0" err="1" smtClean="0">
                <a:solidFill>
                  <a:schemeClr val="bg1"/>
                </a:solidFill>
              </a:rPr>
              <a:t>Library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>
                <a:solidFill>
                  <a:schemeClr val="bg1"/>
                </a:solidFill>
              </a:rPr>
              <a:t>Genesis (</a:t>
            </a:r>
            <a:r>
              <a:rPr lang="cs-CZ" dirty="0">
                <a:solidFill>
                  <a:schemeClr val="bg1"/>
                </a:solidFill>
                <a:hlinkClick r:id="rId3"/>
              </a:rPr>
              <a:t>https://libgen.is</a:t>
            </a:r>
            <a:r>
              <a:rPr lang="cs-CZ" dirty="0" smtClean="0">
                <a:solidFill>
                  <a:schemeClr val="bg1"/>
                </a:solidFill>
                <a:hlinkClick r:id="rId3"/>
              </a:rPr>
              <a:t>/</a:t>
            </a:r>
            <a:r>
              <a:rPr lang="cs-CZ" dirty="0" smtClean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2C6AA91A-D56C-4F02-BEE4-B1823BB0BC1F}" type="slidenum">
              <a:rPr lang="en-GB" smtClean="0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2825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bg1"/>
                </a:solidFill>
              </a:rPr>
              <a:t>Predátorské časopisy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61872" y="1828800"/>
            <a:ext cx="3514523" cy="4562475"/>
          </a:xfrm>
        </p:spPr>
        <p:txBody>
          <a:bodyPr/>
          <a:lstStyle/>
          <a:p>
            <a:r>
              <a:rPr lang="cs-CZ" dirty="0" smtClean="0">
                <a:solidFill>
                  <a:schemeClr val="bg1"/>
                </a:solidFill>
              </a:rPr>
              <a:t>Největší rozmach díky OA</a:t>
            </a:r>
            <a:endParaRPr lang="cs-CZ" dirty="0" smtClean="0">
              <a:solidFill>
                <a:schemeClr val="bg1"/>
              </a:solidFill>
            </a:endParaRPr>
          </a:p>
          <a:p>
            <a:r>
              <a:rPr lang="cs-CZ" dirty="0" err="1" smtClean="0">
                <a:solidFill>
                  <a:schemeClr val="bg1"/>
                </a:solidFill>
              </a:rPr>
              <a:t>Beallovy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smtClean="0">
                <a:solidFill>
                  <a:schemeClr val="bg1"/>
                </a:solidFill>
              </a:rPr>
              <a:t>seznamy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Predátor vs. Špatný </a:t>
            </a:r>
            <a:r>
              <a:rPr lang="cs-CZ" dirty="0" smtClean="0">
                <a:solidFill>
                  <a:schemeClr val="bg1"/>
                </a:solidFill>
              </a:rPr>
              <a:t>časopis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Znaky: Napodobují názvy zavedených časopisů, prakticky neprovádí recenzní řízení, přisvojují si identity </a:t>
            </a:r>
            <a:r>
              <a:rPr lang="cs-CZ" dirty="0" err="1" smtClean="0">
                <a:solidFill>
                  <a:schemeClr val="bg1"/>
                </a:solidFill>
              </a:rPr>
              <a:t>Editorial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 smtClean="0">
                <a:solidFill>
                  <a:schemeClr val="bg1"/>
                </a:solidFill>
              </a:rPr>
              <a:t>board</a:t>
            </a:r>
            <a:r>
              <a:rPr lang="cs-CZ" dirty="0" smtClean="0">
                <a:solidFill>
                  <a:schemeClr val="bg1"/>
                </a:solidFill>
              </a:rPr>
              <a:t> členů, uvádí nereální </a:t>
            </a:r>
            <a:r>
              <a:rPr lang="cs-CZ" dirty="0" err="1" smtClean="0">
                <a:solidFill>
                  <a:schemeClr val="bg1"/>
                </a:solidFill>
              </a:rPr>
              <a:t>scientometrické</a:t>
            </a:r>
            <a:r>
              <a:rPr lang="cs-CZ" dirty="0" smtClean="0">
                <a:solidFill>
                  <a:schemeClr val="bg1"/>
                </a:solidFill>
              </a:rPr>
              <a:t> ukazatele, loví své přispěvatele, atd.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2C6AA91A-D56C-4F02-BEE4-B1823BB0BC1F}" type="slidenum">
              <a:rPr lang="en-GB" smtClean="0"/>
              <a:t>13</a:t>
            </a:fld>
            <a:endParaRPr lang="en-GB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562" y="1828800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425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bg1"/>
                </a:solidFill>
              </a:rPr>
              <a:t>Problematika hodnocení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872" y="1816472"/>
            <a:ext cx="8796528" cy="4949453"/>
          </a:xfrm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2C6AA91A-D56C-4F02-BEE4-B1823BB0BC1F}" type="slidenum">
              <a:rPr lang="en-GB" smtClean="0"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0889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2C6AA91A-D56C-4F02-BEE4-B1823BB0BC1F}" type="slidenum">
              <a:rPr lang="en-GB" smtClean="0"/>
              <a:t>15</a:t>
            </a:fld>
            <a:endParaRPr lang="en-GB" dirty="0"/>
          </a:p>
        </p:txBody>
      </p:sp>
      <p:sp>
        <p:nvSpPr>
          <p:cNvPr id="7" name="TextovéPole 6"/>
          <p:cNvSpPr txBox="1"/>
          <p:nvPr/>
        </p:nvSpPr>
        <p:spPr>
          <a:xfrm>
            <a:off x="944880" y="1971675"/>
            <a:ext cx="401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 smtClean="0">
              <a:solidFill>
                <a:schemeClr val="bg1"/>
              </a:solidFill>
            </a:endParaRPr>
          </a:p>
          <a:p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128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>
                <a:solidFill>
                  <a:schemeClr val="bg1"/>
                </a:solidFill>
              </a:rPr>
              <a:t>Literatura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chemeClr val="bg1"/>
                </a:solidFill>
                <a:hlinkClick r:id="rId3"/>
              </a:rPr>
              <a:t>https://</a:t>
            </a:r>
            <a:r>
              <a:rPr lang="cs-CZ" dirty="0" smtClean="0">
                <a:solidFill>
                  <a:schemeClr val="bg1"/>
                </a:solidFill>
                <a:hlinkClick r:id="rId3"/>
              </a:rPr>
              <a:t>ceses.cuni.cz/CESES-1-version1-Musilova.pdf</a:t>
            </a:r>
            <a:r>
              <a:rPr lang="cs-CZ" dirty="0" smtClean="0">
                <a:solidFill>
                  <a:schemeClr val="bg1"/>
                </a:solidFill>
              </a:rPr>
              <a:t> - Musilová: Kafemlýnek 2005-2010</a:t>
            </a:r>
          </a:p>
          <a:p>
            <a:r>
              <a:rPr lang="cs-CZ" dirty="0">
                <a:solidFill>
                  <a:schemeClr val="bg1"/>
                </a:solidFill>
                <a:hlinkClick r:id="rId4"/>
              </a:rPr>
              <a:t>https://www.youtube.com/watch?v=WD_tX0RaUAM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smtClean="0">
                <a:solidFill>
                  <a:schemeClr val="bg1"/>
                </a:solidFill>
              </a:rPr>
              <a:t>– Doc. </a:t>
            </a:r>
            <a:r>
              <a:rPr lang="cs-CZ" dirty="0" err="1" smtClean="0">
                <a:solidFill>
                  <a:schemeClr val="bg1"/>
                </a:solidFill>
              </a:rPr>
              <a:t>Münich</a:t>
            </a:r>
            <a:r>
              <a:rPr lang="cs-CZ" dirty="0" smtClean="0">
                <a:solidFill>
                  <a:schemeClr val="bg1"/>
                </a:solidFill>
              </a:rPr>
              <a:t>: O Hodnocení vědy v ČR</a:t>
            </a:r>
            <a:endParaRPr lang="cs-CZ" dirty="0">
              <a:solidFill>
                <a:schemeClr val="bg1"/>
              </a:solidFill>
            </a:endParaRPr>
          </a:p>
          <a:p>
            <a:r>
              <a:rPr lang="cs-CZ" dirty="0">
                <a:solidFill>
                  <a:schemeClr val="bg1"/>
                </a:solidFill>
                <a:hlinkClick r:id="rId5"/>
              </a:rPr>
              <a:t>https://</a:t>
            </a:r>
            <a:r>
              <a:rPr lang="cs-CZ" dirty="0" smtClean="0">
                <a:solidFill>
                  <a:schemeClr val="bg1"/>
                </a:solidFill>
                <a:hlinkClick r:id="rId5"/>
              </a:rPr>
              <a:t>www.vyzkum.cz/FrontClanek.aspx?idsekce=799796</a:t>
            </a:r>
            <a:r>
              <a:rPr lang="cs-CZ" dirty="0" smtClean="0">
                <a:solidFill>
                  <a:schemeClr val="bg1"/>
                </a:solidFill>
              </a:rPr>
              <a:t> – Web rady vlády k M17+</a:t>
            </a:r>
          </a:p>
          <a:p>
            <a:r>
              <a:rPr lang="cs-CZ" dirty="0">
                <a:solidFill>
                  <a:schemeClr val="bg1"/>
                </a:solidFill>
                <a:hlinkClick r:id="rId6"/>
              </a:rPr>
              <a:t>https://beallslist.net</a:t>
            </a:r>
            <a:r>
              <a:rPr lang="cs-CZ" dirty="0" smtClean="0">
                <a:solidFill>
                  <a:schemeClr val="bg1"/>
                </a:solidFill>
                <a:hlinkClick r:id="rId6"/>
              </a:rPr>
              <a:t>/</a:t>
            </a:r>
            <a:r>
              <a:rPr lang="cs-CZ" dirty="0" smtClean="0">
                <a:solidFill>
                  <a:schemeClr val="bg1"/>
                </a:solidFill>
              </a:rPr>
              <a:t> - </a:t>
            </a:r>
            <a:r>
              <a:rPr lang="cs-CZ" dirty="0" err="1" smtClean="0">
                <a:solidFill>
                  <a:schemeClr val="bg1"/>
                </a:solidFill>
              </a:rPr>
              <a:t>Beallovy</a:t>
            </a:r>
            <a:r>
              <a:rPr lang="cs-CZ" dirty="0" smtClean="0">
                <a:solidFill>
                  <a:schemeClr val="bg1"/>
                </a:solidFill>
              </a:rPr>
              <a:t> seznamy</a:t>
            </a:r>
          </a:p>
          <a:p>
            <a:r>
              <a:rPr lang="cs-CZ" dirty="0">
                <a:solidFill>
                  <a:schemeClr val="bg1"/>
                </a:solidFill>
                <a:hlinkClick r:id="rId7"/>
              </a:rPr>
              <a:t>https://</a:t>
            </a:r>
            <a:r>
              <a:rPr lang="cs-CZ" dirty="0" smtClean="0">
                <a:solidFill>
                  <a:schemeClr val="bg1"/>
                </a:solidFill>
                <a:hlinkClick r:id="rId7"/>
              </a:rPr>
              <a:t>openscience.cuni.cz/OSCI-36.html</a:t>
            </a:r>
            <a:r>
              <a:rPr lang="cs-CZ" dirty="0" smtClean="0">
                <a:solidFill>
                  <a:schemeClr val="bg1"/>
                </a:solidFill>
              </a:rPr>
              <a:t> materiály k predátorskému publikování od Ústřední knihovny Univerzity Karlovy.</a:t>
            </a:r>
          </a:p>
          <a:p>
            <a:r>
              <a:rPr lang="cs-CZ" dirty="0">
                <a:solidFill>
                  <a:schemeClr val="bg1"/>
                </a:solidFill>
                <a:hlinkClick r:id="rId8"/>
              </a:rPr>
              <a:t>https://video.aktualne.cz/dvtv/ctyrka-za-obrazek-hada-jsou-to-tezke-rany-ve-skolstvi-se-ned/r~925d584ceb4a11e8a446ac1f6b220ee8</a:t>
            </a:r>
            <a:r>
              <a:rPr lang="cs-CZ" dirty="0" smtClean="0">
                <a:solidFill>
                  <a:schemeClr val="bg1"/>
                </a:solidFill>
                <a:hlinkClick r:id="rId8"/>
              </a:rPr>
              <a:t>/</a:t>
            </a:r>
            <a:r>
              <a:rPr lang="cs-CZ" dirty="0" smtClean="0">
                <a:solidFill>
                  <a:schemeClr val="bg1"/>
                </a:solidFill>
              </a:rPr>
              <a:t> - Článek k hodnocení obrázku hada.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2C6AA91A-D56C-4F02-BEE4-B1823BB0BC1F}" type="slidenum">
              <a:rPr lang="en-GB" smtClean="0"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58988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bg1"/>
                </a:solidFill>
              </a:rPr>
              <a:t>Zpětná vazba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chemeClr val="bg1"/>
                </a:solidFill>
                <a:hlinkClick r:id="rId2"/>
              </a:rPr>
              <a:t>https://</a:t>
            </a:r>
            <a:r>
              <a:rPr lang="cs-CZ" dirty="0" smtClean="0">
                <a:solidFill>
                  <a:schemeClr val="bg1"/>
                </a:solidFill>
                <a:hlinkClick r:id="rId2"/>
              </a:rPr>
              <a:t>jamboard.google.com/d/1i8INPg0iRRygaZVE4NGi9x6MpkjHZw3vPLE9jAqYg_g/edit?usp=sharing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2C6AA91A-D56C-4F02-BEE4-B1823BB0BC1F}" type="slidenum">
              <a:rPr lang="en-GB" smtClean="0"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171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236" y="365760"/>
            <a:ext cx="8570618" cy="6370827"/>
          </a:xfrm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2C6AA91A-D56C-4F02-BEE4-B1823BB0BC1F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3077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bg1"/>
                </a:solidFill>
              </a:rPr>
              <a:t>Kafemlýnek - klady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cs-CZ" dirty="0" smtClean="0">
                <a:solidFill>
                  <a:schemeClr val="bg1"/>
                </a:solidFill>
              </a:rPr>
              <a:t>Systém hodnocení vědy na národní úrovni v letech 2004-2017.</a:t>
            </a:r>
          </a:p>
          <a:p>
            <a:pPr>
              <a:buFontTx/>
              <a:buChar char="-"/>
            </a:pPr>
            <a:r>
              <a:rPr lang="cs-CZ" dirty="0" smtClean="0">
                <a:solidFill>
                  <a:schemeClr val="bg1"/>
                </a:solidFill>
              </a:rPr>
              <a:t>Formálně splňoval požadavky alespoň nějakého </a:t>
            </a:r>
            <a:r>
              <a:rPr lang="cs-CZ" dirty="0" smtClean="0">
                <a:solidFill>
                  <a:schemeClr val="bg1"/>
                </a:solidFill>
              </a:rPr>
              <a:t>hodnocení (zákon č. 130/2002 sb.)</a:t>
            </a:r>
            <a:endParaRPr lang="cs-CZ" dirty="0" smtClean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r>
              <a:rPr lang="cs-CZ" dirty="0" smtClean="0">
                <a:solidFill>
                  <a:schemeClr val="bg1"/>
                </a:solidFill>
              </a:rPr>
              <a:t>Vycházel ze vzájemné nedůvěry vědců vůči jim samým v hodnocení (malý český rybník).</a:t>
            </a:r>
          </a:p>
          <a:p>
            <a:pPr>
              <a:buFontTx/>
              <a:buChar char="-"/>
            </a:pPr>
            <a:r>
              <a:rPr lang="cs-CZ" dirty="0">
                <a:solidFill>
                  <a:schemeClr val="bg1"/>
                </a:solidFill>
              </a:rPr>
              <a:t>Do jisté míry objektivní</a:t>
            </a:r>
            <a:r>
              <a:rPr lang="cs-CZ" dirty="0" smtClean="0">
                <a:solidFill>
                  <a:schemeClr val="bg1"/>
                </a:solidFill>
              </a:rPr>
              <a:t>.</a:t>
            </a:r>
          </a:p>
          <a:p>
            <a:pPr>
              <a:buFontTx/>
              <a:buChar char="-"/>
            </a:pPr>
            <a:r>
              <a:rPr lang="cs-CZ" dirty="0" smtClean="0">
                <a:solidFill>
                  <a:schemeClr val="bg1"/>
                </a:solidFill>
              </a:rPr>
              <a:t>Zprvu dokázal identifikovat neproduktivní pracoviště a motivoval k alespoň mezinárodně viditelnému výzkumu.</a:t>
            </a:r>
          </a:p>
          <a:p>
            <a:pPr>
              <a:buFontTx/>
              <a:buChar char="-"/>
            </a:pPr>
            <a:r>
              <a:rPr lang="cs-CZ" dirty="0" smtClean="0">
                <a:solidFill>
                  <a:schemeClr val="bg1"/>
                </a:solidFill>
              </a:rPr>
              <a:t>V některých oborech je velmi funkční a obsahuje žádoucí motivace.</a:t>
            </a:r>
          </a:p>
          <a:p>
            <a:pPr>
              <a:buFontTx/>
              <a:buChar char="-"/>
            </a:pP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2C6AA91A-D56C-4F02-BEE4-B1823BB0BC1F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8866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Kafemlýnek </a:t>
            </a:r>
            <a:r>
              <a:rPr lang="cs-CZ" dirty="0" smtClean="0">
                <a:solidFill>
                  <a:schemeClr val="bg1"/>
                </a:solidFill>
              </a:rPr>
              <a:t>- zápory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61872" y="1979406"/>
            <a:ext cx="9692640" cy="4485939"/>
          </a:xfrm>
        </p:spPr>
        <p:txBody>
          <a:bodyPr/>
          <a:lstStyle/>
          <a:p>
            <a:r>
              <a:rPr lang="cs-CZ" dirty="0" smtClean="0">
                <a:solidFill>
                  <a:schemeClr val="bg1"/>
                </a:solidFill>
              </a:rPr>
              <a:t>Neobsahuje prakticky žádnou podporu koncepci výzkumu, vývoje a inovací.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Ve výsledku nevede ke světově špičkové vědě, ale jen mezinárodně viditelné.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Nerespektuje oborová specifika =&gt; likvidace oborů s nižší citační intenzitou.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Pokračuje v komunistické tradici likvidace sociální, humanitních a uměleckých věd.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Motivuje k tvorbě kvantity, nikoliv kvality.</a:t>
            </a:r>
          </a:p>
          <a:p>
            <a:r>
              <a:rPr lang="cs-CZ" dirty="0" err="1" smtClean="0">
                <a:solidFill>
                  <a:schemeClr val="bg1"/>
                </a:solidFill>
              </a:rPr>
              <a:t>Scientometrické</a:t>
            </a:r>
            <a:r>
              <a:rPr lang="cs-CZ" dirty="0" smtClean="0">
                <a:solidFill>
                  <a:schemeClr val="bg1"/>
                </a:solidFill>
              </a:rPr>
              <a:t> hodnoty článků přepočítával tvrdě na body a následně na peníze.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Neumí pracovat s velikostí výzkumné entity.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2C6AA91A-D56C-4F02-BEE4-B1823BB0BC1F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80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872" y="933039"/>
            <a:ext cx="8763074" cy="4924848"/>
          </a:xfrm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2C6AA91A-D56C-4F02-BEE4-B1823BB0BC1F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7121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bg1"/>
                </a:solidFill>
              </a:rPr>
              <a:t>Kafemlýnek – dozvuky a následky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cs-CZ" dirty="0" smtClean="0">
                <a:solidFill>
                  <a:schemeClr val="bg1"/>
                </a:solidFill>
              </a:rPr>
              <a:t>ČR je světová velmoc v produkci příspěvků do sborníku (při přepočtu na počet obyvatel).</a:t>
            </a:r>
          </a:p>
          <a:p>
            <a:pPr>
              <a:buFontTx/>
              <a:buChar char="-"/>
            </a:pPr>
            <a:r>
              <a:rPr lang="cs-CZ" dirty="0" smtClean="0">
                <a:solidFill>
                  <a:schemeClr val="bg1"/>
                </a:solidFill>
              </a:rPr>
              <a:t>Současná Metodika M17+ je sice krok vpřed, ale stále s velkým důrazem na </a:t>
            </a:r>
            <a:r>
              <a:rPr lang="cs-CZ" dirty="0" err="1" smtClean="0">
                <a:solidFill>
                  <a:schemeClr val="bg1"/>
                </a:solidFill>
              </a:rPr>
              <a:t>scientometrii</a:t>
            </a:r>
            <a:r>
              <a:rPr lang="cs-CZ" dirty="0" smtClean="0">
                <a:solidFill>
                  <a:schemeClr val="bg1"/>
                </a:solidFill>
              </a:rPr>
              <a:t>.</a:t>
            </a:r>
          </a:p>
          <a:p>
            <a:pPr>
              <a:buFontTx/>
              <a:buChar char="-"/>
            </a:pPr>
            <a:r>
              <a:rPr lang="cs-CZ" dirty="0" smtClean="0">
                <a:solidFill>
                  <a:schemeClr val="bg1"/>
                </a:solidFill>
              </a:rPr>
              <a:t>MŠMT rozdělilo peníze na rok 2019 natvrdo dle </a:t>
            </a:r>
            <a:r>
              <a:rPr lang="cs-CZ" dirty="0" err="1" smtClean="0">
                <a:solidFill>
                  <a:schemeClr val="bg1"/>
                </a:solidFill>
              </a:rPr>
              <a:t>kafemlýnkové</a:t>
            </a:r>
            <a:r>
              <a:rPr lang="cs-CZ" dirty="0" smtClean="0">
                <a:solidFill>
                  <a:schemeClr val="bg1"/>
                </a:solidFill>
              </a:rPr>
              <a:t> mechaniky (ale částečně se omluvilo).</a:t>
            </a:r>
          </a:p>
          <a:p>
            <a:pPr>
              <a:buFontTx/>
              <a:buChar char="-"/>
            </a:pPr>
            <a:r>
              <a:rPr lang="cs-CZ" dirty="0" smtClean="0">
                <a:solidFill>
                  <a:schemeClr val="bg1"/>
                </a:solidFill>
              </a:rPr>
              <a:t>Vědci při slepé honbě „za kvalitou“ publikují do časopisů spíše podle metrik, než jejich reálného významu.</a:t>
            </a:r>
          </a:p>
          <a:p>
            <a:pPr>
              <a:buFontTx/>
              <a:buChar char="-"/>
            </a:pPr>
            <a:r>
              <a:rPr lang="cs-CZ" dirty="0" smtClean="0">
                <a:solidFill>
                  <a:schemeClr val="bg1"/>
                </a:solidFill>
              </a:rPr>
              <a:t>Sociální, humanitní a umělecké vědy budou dohánět ztrátu desetiletí.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2C6AA91A-D56C-4F02-BEE4-B1823BB0BC1F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31175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872" y="1182817"/>
            <a:ext cx="9730154" cy="4572000"/>
          </a:xfrm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2C6AA91A-D56C-4F02-BEE4-B1823BB0BC1F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2165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bg1"/>
                </a:solidFill>
              </a:rPr>
              <a:t>Metodika M17+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bg1"/>
                </a:solidFill>
              </a:rPr>
              <a:t>5 modulů </a:t>
            </a:r>
            <a:r>
              <a:rPr lang="cs-CZ" dirty="0" smtClean="0">
                <a:solidFill>
                  <a:schemeClr val="bg1"/>
                </a:solidFill>
              </a:rPr>
              <a:t>(kvalita </a:t>
            </a:r>
            <a:r>
              <a:rPr lang="cs-CZ" dirty="0" smtClean="0">
                <a:solidFill>
                  <a:schemeClr val="bg1"/>
                </a:solidFill>
              </a:rPr>
              <a:t>vybraných výsledků, výkonnost výzkumu, společenská relevance, životaschopnost, strategie a koncepce).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Moduly 1 a 2 obsahují </a:t>
            </a:r>
            <a:r>
              <a:rPr lang="cs-CZ" dirty="0" err="1" smtClean="0">
                <a:solidFill>
                  <a:schemeClr val="bg1"/>
                </a:solidFill>
              </a:rPr>
              <a:t>scientometrii</a:t>
            </a:r>
            <a:r>
              <a:rPr lang="cs-CZ" dirty="0" smtClean="0">
                <a:solidFill>
                  <a:schemeClr val="bg1"/>
                </a:solidFill>
              </a:rPr>
              <a:t>, zároveň jsou každoroční.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Celkové hodnocení s peer-</a:t>
            </a:r>
            <a:r>
              <a:rPr lang="cs-CZ" dirty="0" err="1" smtClean="0">
                <a:solidFill>
                  <a:schemeClr val="bg1"/>
                </a:solidFill>
              </a:rPr>
              <a:t>review</a:t>
            </a:r>
            <a:r>
              <a:rPr lang="cs-CZ" dirty="0" smtClean="0">
                <a:solidFill>
                  <a:schemeClr val="bg1"/>
                </a:solidFill>
              </a:rPr>
              <a:t> a všemi moduly probíhá jednou za 5 let.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3 segmenty (VŠ, AVČR, rezortní VO).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Není pro nikoho závazná (zatím</a:t>
            </a:r>
            <a:r>
              <a:rPr lang="cs-CZ" dirty="0" smtClean="0">
                <a:solidFill>
                  <a:schemeClr val="bg1"/>
                </a:solidFill>
              </a:rPr>
              <a:t>?).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Řazení do kvalitativních stupňů A-D.</a:t>
            </a:r>
            <a:endParaRPr lang="cs-CZ" dirty="0" smtClean="0">
              <a:solidFill>
                <a:schemeClr val="bg1"/>
              </a:solidFill>
            </a:endParaRPr>
          </a:p>
          <a:p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2C6AA91A-D56C-4F02-BEE4-B1823BB0BC1F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6614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solidFill>
                  <a:schemeClr val="bg1"/>
                </a:solidFill>
              </a:rPr>
              <a:t>Scientometrie</a:t>
            </a:r>
            <a:r>
              <a:rPr lang="cs-CZ" dirty="0" smtClean="0">
                <a:solidFill>
                  <a:schemeClr val="bg1"/>
                </a:solidFill>
              </a:rPr>
              <a:t> M17+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61872" y="1828799"/>
            <a:ext cx="8595360" cy="4937125"/>
          </a:xfrm>
        </p:spPr>
        <p:txBody>
          <a:bodyPr>
            <a:norm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Oborové členění OECD (</a:t>
            </a:r>
            <a:r>
              <a:rPr lang="cs-CZ" dirty="0" err="1" smtClean="0">
                <a:solidFill>
                  <a:schemeClr val="bg1"/>
                </a:solidFill>
              </a:rPr>
              <a:t>Frascati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 smtClean="0">
                <a:solidFill>
                  <a:schemeClr val="bg1"/>
                </a:solidFill>
              </a:rPr>
              <a:t>manual</a:t>
            </a:r>
            <a:r>
              <a:rPr lang="cs-CZ" dirty="0" smtClean="0">
                <a:solidFill>
                  <a:schemeClr val="bg1"/>
                </a:solidFill>
              </a:rPr>
              <a:t>) – sloučené </a:t>
            </a:r>
            <a:r>
              <a:rPr lang="cs-CZ" dirty="0" err="1" smtClean="0">
                <a:solidFill>
                  <a:schemeClr val="bg1"/>
                </a:solidFill>
              </a:rPr>
              <a:t>WoS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 smtClean="0">
                <a:solidFill>
                  <a:schemeClr val="bg1"/>
                </a:solidFill>
              </a:rPr>
              <a:t>Categories</a:t>
            </a:r>
            <a:r>
              <a:rPr lang="cs-CZ" dirty="0" smtClean="0">
                <a:solidFill>
                  <a:schemeClr val="bg1"/>
                </a:solidFill>
              </a:rPr>
              <a:t>.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Hlavně časopisecký indikátor AIS v </a:t>
            </a:r>
            <a:r>
              <a:rPr lang="cs-CZ" dirty="0" err="1" smtClean="0">
                <a:solidFill>
                  <a:schemeClr val="bg1"/>
                </a:solidFill>
              </a:rPr>
              <a:t>kvartilovém</a:t>
            </a:r>
            <a:r>
              <a:rPr lang="cs-CZ" dirty="0" smtClean="0">
                <a:solidFill>
                  <a:schemeClr val="bg1"/>
                </a:solidFill>
              </a:rPr>
              <a:t> členění dle oborů.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Částečně i SJR v </a:t>
            </a:r>
            <a:r>
              <a:rPr lang="cs-CZ" dirty="0" err="1" smtClean="0">
                <a:solidFill>
                  <a:schemeClr val="bg1"/>
                </a:solidFill>
              </a:rPr>
              <a:t>kvartilovém</a:t>
            </a:r>
            <a:r>
              <a:rPr lang="cs-CZ" dirty="0" smtClean="0">
                <a:solidFill>
                  <a:schemeClr val="bg1"/>
                </a:solidFill>
              </a:rPr>
              <a:t> členění.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Všechny výsledky v RIV.</a:t>
            </a:r>
            <a:endParaRPr lang="cs-CZ" dirty="0" smtClean="0">
              <a:solidFill>
                <a:schemeClr val="bg1"/>
              </a:solidFill>
            </a:endParaRPr>
          </a:p>
          <a:p>
            <a:r>
              <a:rPr lang="cs-CZ" dirty="0" smtClean="0">
                <a:solidFill>
                  <a:schemeClr val="bg1"/>
                </a:solidFill>
              </a:rPr>
              <a:t>Hodnoceny jsou pouze výsledky typu </a:t>
            </a:r>
            <a:r>
              <a:rPr lang="cs-CZ" dirty="0" err="1" smtClean="0">
                <a:solidFill>
                  <a:schemeClr val="bg1"/>
                </a:solidFill>
              </a:rPr>
              <a:t>Article</a:t>
            </a:r>
            <a:r>
              <a:rPr lang="cs-CZ" dirty="0" smtClean="0">
                <a:solidFill>
                  <a:schemeClr val="bg1"/>
                </a:solidFill>
              </a:rPr>
              <a:t>, </a:t>
            </a:r>
            <a:r>
              <a:rPr lang="cs-CZ" dirty="0" err="1" smtClean="0">
                <a:solidFill>
                  <a:schemeClr val="bg1"/>
                </a:solidFill>
              </a:rPr>
              <a:t>Review</a:t>
            </a:r>
            <a:r>
              <a:rPr lang="cs-CZ" dirty="0" smtClean="0">
                <a:solidFill>
                  <a:schemeClr val="bg1"/>
                </a:solidFill>
              </a:rPr>
              <a:t> a </a:t>
            </a:r>
            <a:r>
              <a:rPr lang="cs-CZ" dirty="0" err="1" smtClean="0">
                <a:solidFill>
                  <a:schemeClr val="bg1"/>
                </a:solidFill>
              </a:rPr>
              <a:t>Letter</a:t>
            </a:r>
            <a:r>
              <a:rPr lang="cs-CZ" dirty="0" smtClean="0">
                <a:solidFill>
                  <a:schemeClr val="bg1"/>
                </a:solidFill>
              </a:rPr>
              <a:t>. </a:t>
            </a:r>
            <a:r>
              <a:rPr lang="cs-CZ" dirty="0" err="1" smtClean="0">
                <a:solidFill>
                  <a:schemeClr val="bg1"/>
                </a:solidFill>
              </a:rPr>
              <a:t>Proceedings</a:t>
            </a:r>
            <a:r>
              <a:rPr lang="cs-CZ" dirty="0" smtClean="0">
                <a:solidFill>
                  <a:schemeClr val="bg1"/>
                </a:solidFill>
              </a:rPr>
              <a:t> jsou v separátní kategorii.</a:t>
            </a:r>
          </a:p>
          <a:p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2C6AA91A-D56C-4F02-BEE4-B1823BB0BC1F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5511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iew">
  <a:themeElements>
    <a:clrScheme name="View">
      <a:dk1>
        <a:srgbClr val="000000"/>
      </a:dk1>
      <a:lt1>
        <a:srgbClr val="FFFFFF"/>
      </a:lt1>
      <a:dk2>
        <a:srgbClr val="46464A"/>
      </a:dk2>
      <a:lt2>
        <a:srgbClr val="D6D3CC"/>
      </a:lt2>
      <a:accent1>
        <a:srgbClr val="6F6F74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TM03457515[[fn=Pohled]]</Template>
  <TotalTime>3534</TotalTime>
  <Words>796</Words>
  <Application>Microsoft Office PowerPoint</Application>
  <PresentationFormat>Širokoúhlá obrazovka</PresentationFormat>
  <Paragraphs>101</Paragraphs>
  <Slides>17</Slides>
  <Notes>14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22" baseType="lpstr">
      <vt:lpstr>Arial</vt:lpstr>
      <vt:lpstr>Calibri</vt:lpstr>
      <vt:lpstr>Century Schoolbook</vt:lpstr>
      <vt:lpstr>Wingdings 2</vt:lpstr>
      <vt:lpstr>View</vt:lpstr>
      <vt:lpstr>Aplikovaná scientometrie</vt:lpstr>
      <vt:lpstr>Prezentace aplikace PowerPoint</vt:lpstr>
      <vt:lpstr>Kafemlýnek - klady</vt:lpstr>
      <vt:lpstr>Kafemlýnek - zápory</vt:lpstr>
      <vt:lpstr>Prezentace aplikace PowerPoint</vt:lpstr>
      <vt:lpstr>Kafemlýnek – dozvuky a následky</vt:lpstr>
      <vt:lpstr>Prezentace aplikace PowerPoint</vt:lpstr>
      <vt:lpstr>Metodika M17+</vt:lpstr>
      <vt:lpstr>Scientometrie M17+</vt:lpstr>
      <vt:lpstr>IS VaVaI 3.0.0</vt:lpstr>
      <vt:lpstr>Poskytovatelé podpory</vt:lpstr>
      <vt:lpstr>Open Access</vt:lpstr>
      <vt:lpstr>Predátorské časopisy</vt:lpstr>
      <vt:lpstr>Problematika hodnocení</vt:lpstr>
      <vt:lpstr>Prezentace aplikace PowerPoint</vt:lpstr>
      <vt:lpstr>Literatura</vt:lpstr>
      <vt:lpstr>Zpětná vazba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Aplikovaná scientometrie</dc:title>
  <dc:creator>David Slosar</dc:creator>
  <cp:lastModifiedBy>Účet Microsoft</cp:lastModifiedBy>
  <cp:revision>137</cp:revision>
  <dcterms:created xsi:type="dcterms:W3CDTF">2021-01-10T12:00:52Z</dcterms:created>
  <dcterms:modified xsi:type="dcterms:W3CDTF">2021-04-14T13:39:55Z</dcterms:modified>
</cp:coreProperties>
</file>