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23" r:id="rId2"/>
    <p:sldId id="324" r:id="rId3"/>
    <p:sldId id="325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08" r:id="rId19"/>
    <p:sldId id="326" r:id="rId20"/>
    <p:sldId id="414" r:id="rId21"/>
    <p:sldId id="424" r:id="rId22"/>
    <p:sldId id="426" r:id="rId23"/>
    <p:sldId id="428" r:id="rId24"/>
    <p:sldId id="429" r:id="rId25"/>
    <p:sldId id="430" r:id="rId26"/>
    <p:sldId id="411" r:id="rId27"/>
    <p:sldId id="412" r:id="rId28"/>
    <p:sldId id="416" r:id="rId29"/>
    <p:sldId id="417" r:id="rId30"/>
    <p:sldId id="418" r:id="rId31"/>
    <p:sldId id="419" r:id="rId32"/>
    <p:sldId id="420" r:id="rId33"/>
    <p:sldId id="421" r:id="rId34"/>
    <p:sldId id="431" r:id="rId35"/>
    <p:sldId id="404" r:id="rId36"/>
    <p:sldId id="407" r:id="rId37"/>
    <p:sldId id="434" r:id="rId38"/>
    <p:sldId id="435" r:id="rId39"/>
    <p:sldId id="432" r:id="rId40"/>
    <p:sldId id="433" r:id="rId41"/>
    <p:sldId id="405" r:id="rId42"/>
    <p:sldId id="334" r:id="rId43"/>
    <p:sldId id="438" r:id="rId44"/>
    <p:sldId id="443" r:id="rId45"/>
    <p:sldId id="436" r:id="rId46"/>
    <p:sldId id="437" r:id="rId47"/>
    <p:sldId id="439" r:id="rId48"/>
    <p:sldId id="440" r:id="rId49"/>
    <p:sldId id="441" r:id="rId50"/>
    <p:sldId id="444" r:id="rId51"/>
    <p:sldId id="442" r:id="rId52"/>
    <p:sldId id="410" r:id="rId53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6077-B0D5-40C4-A154-9A73C12BFD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695D-E680-4E7D-A853-2F5119E74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70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530-9CF2-4971-B3B3-D014A5995226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6C2C-73B9-42ED-889D-9228FBE0F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4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7F6C-82F3-4F89-A0FE-C8040CF5DEB8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33"/>
          </a:xfrm>
        </p:spPr>
        <p:txBody>
          <a:bodyPr/>
          <a:lstStyle/>
          <a:p>
            <a:r>
              <a:rPr lang="cs-CZ" dirty="0" smtClean="0"/>
              <a:t>Národnost a menšina: kritická analýza diskurzu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12324"/>
            <a:ext cx="9144000" cy="12454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Týden 7: </a:t>
            </a:r>
            <a:r>
              <a:rPr lang="cs-CZ" sz="4000" dirty="0" smtClean="0"/>
              <a:t>Tištěná média,</a:t>
            </a:r>
            <a:r>
              <a:rPr lang="cs-CZ" sz="4000" dirty="0" smtClean="0"/>
              <a:t> </a:t>
            </a:r>
            <a:r>
              <a:rPr lang="cs-CZ" sz="4000" dirty="0" smtClean="0"/>
              <a:t>zákonodárství – mezinárodní právo, právo EU, právo ČR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7684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Úplnější seznam psaných médií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Knihy, noviny, časopisy</a:t>
            </a:r>
          </a:p>
          <a:p>
            <a:r>
              <a:rPr lang="cs-CZ" dirty="0" smtClean="0"/>
              <a:t>Vědecké časopisy</a:t>
            </a:r>
          </a:p>
          <a:p>
            <a:r>
              <a:rPr lang="cs-CZ" dirty="0" smtClean="0"/>
              <a:t>Billboardy, plakáty, letáky, katalogy</a:t>
            </a:r>
          </a:p>
          <a:p>
            <a:r>
              <a:rPr lang="cs-CZ" dirty="0" smtClean="0"/>
              <a:t>Divadelní programy</a:t>
            </a:r>
          </a:p>
          <a:p>
            <a:r>
              <a:rPr lang="cs-CZ" dirty="0" smtClean="0"/>
              <a:t>Karolínka apod.</a:t>
            </a:r>
          </a:p>
          <a:p>
            <a:r>
              <a:rPr lang="cs-CZ" dirty="0" smtClean="0"/>
              <a:t>Menu v restauraci</a:t>
            </a:r>
          </a:p>
          <a:p>
            <a:r>
              <a:rPr lang="cs-CZ" dirty="0" smtClean="0"/>
              <a:t>Jmenovky</a:t>
            </a:r>
          </a:p>
          <a:p>
            <a:r>
              <a:rPr lang="cs-CZ" dirty="0" smtClean="0"/>
              <a:t>Návody k domácím spotřebičům</a:t>
            </a:r>
          </a:p>
          <a:p>
            <a:r>
              <a:rPr lang="cs-CZ" dirty="0" smtClean="0"/>
              <a:t>Pohlednice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59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Papír?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Tisknout se může i na jiné materiály</a:t>
            </a:r>
          </a:p>
          <a:p>
            <a:r>
              <a:rPr lang="cs-CZ" dirty="0" smtClean="0"/>
              <a:t>Trojrozměrné tiskárny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Trička!</a:t>
            </a:r>
          </a:p>
          <a:p>
            <a:pPr marL="0" indent="0">
              <a:buNone/>
            </a:pPr>
            <a:r>
              <a:rPr lang="cs-CZ" dirty="0" smtClean="0"/>
              <a:t>Přívěsky na klíče</a:t>
            </a:r>
          </a:p>
          <a:p>
            <a:pPr marL="0" indent="0">
              <a:buNone/>
            </a:pPr>
            <a:r>
              <a:rPr lang="cs-CZ" dirty="0" smtClean="0"/>
              <a:t>Deštníky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2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Můžeme zopakovat nekonečně mnohokrát</a:t>
            </a:r>
          </a:p>
          <a:p>
            <a:r>
              <a:rPr lang="cs-CZ" dirty="0" smtClean="0"/>
              <a:t>Tištěné materiály nejsou jedinečné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50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</a:t>
            </a:r>
            <a:r>
              <a:rPr lang="cs-CZ" dirty="0" err="1" smtClean="0"/>
              <a:t>rekontextualizaci</a:t>
            </a:r>
            <a:endParaRPr lang="cs-CZ" dirty="0" smtClean="0"/>
          </a:p>
          <a:p>
            <a:r>
              <a:rPr lang="cs-CZ" dirty="0" smtClean="0"/>
              <a:t>Intertextuální vztahy s okolními materiály</a:t>
            </a:r>
          </a:p>
          <a:p>
            <a:r>
              <a:rPr lang="cs-CZ" dirty="0" smtClean="0"/>
              <a:t>Interaktivita (email, diskuzní fóra)</a:t>
            </a:r>
          </a:p>
          <a:p>
            <a:r>
              <a:rPr lang="cs-CZ" dirty="0" smtClean="0"/>
              <a:t>Dynamizace (</a:t>
            </a:r>
            <a:r>
              <a:rPr lang="cs-CZ" dirty="0" err="1" smtClean="0"/>
              <a:t>klikací</a:t>
            </a:r>
            <a:r>
              <a:rPr lang="cs-CZ" dirty="0" smtClean="0"/>
              <a:t>, hypertextové odkazy)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Sémiotické konvence běžné v internetovém diskurzu se přesunuly i do tištěných materiálů. (Počítačové ikony, symboly kurzoru…)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60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tedy studovat tištěná média?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Protože jsou.</a:t>
            </a:r>
          </a:p>
          <a:p>
            <a:pPr marL="0" indent="0">
              <a:buNone/>
            </a:pPr>
            <a:r>
              <a:rPr lang="cs-CZ" dirty="0" smtClean="0"/>
              <a:t>Jsou stále hodně používaná a mají politický vliv.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nadněji se shromažďují a zachovávají.</a:t>
            </a:r>
          </a:p>
          <a:p>
            <a:pPr marL="0" indent="0">
              <a:buNone/>
            </a:pPr>
            <a:r>
              <a:rPr lang="cs-CZ" dirty="0" smtClean="0"/>
              <a:t>Nemění se tím, že jsou pozorována.</a:t>
            </a:r>
          </a:p>
          <a:p>
            <a:pPr marL="0" indent="0">
              <a:buNone/>
            </a:pPr>
            <a:r>
              <a:rPr lang="cs-CZ" dirty="0" smtClean="0"/>
              <a:t>Dominantní diskurzy se projevují v hlavních denících a týdenících, a ty mají tištěnou podobu.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Otázky, na které si musíme odpovědět u každého média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8703"/>
            <a:ext cx="10515600" cy="3938260"/>
          </a:xfrm>
        </p:spPr>
        <p:txBody>
          <a:bodyPr/>
          <a:lstStyle/>
          <a:p>
            <a:r>
              <a:rPr lang="cs-CZ" dirty="0" smtClean="0"/>
              <a:t>Ekonomické a politické zázemí</a:t>
            </a:r>
          </a:p>
          <a:p>
            <a:r>
              <a:rPr lang="cs-CZ" dirty="0" smtClean="0"/>
              <a:t>Institucionální prostředí</a:t>
            </a:r>
          </a:p>
          <a:p>
            <a:r>
              <a:rPr lang="cs-CZ" dirty="0" smtClean="0"/>
              <a:t>Redakční proces, práce se zdroji</a:t>
            </a:r>
          </a:p>
          <a:p>
            <a:r>
              <a:rPr lang="cs-CZ" dirty="0" smtClean="0"/>
              <a:t>Cílová skupina (věk, vzdělání, příjmy, zájmy, zvyklosti ohledně literatury)</a:t>
            </a:r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2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Událost a její prezentace v médiích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Výběr: ekonomické, politické, společenské, kulturní </a:t>
            </a:r>
            <a:r>
              <a:rPr lang="cs-CZ" dirty="0" smtClean="0"/>
              <a:t>faktory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Mocenská </a:t>
            </a:r>
            <a:r>
              <a:rPr lang="cs-CZ" dirty="0"/>
              <a:t>elita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Celebrity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Pobavení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Překvapení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Špatné zprávy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Dobré zprávy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Vlivnost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Velkolepost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Relevance pro cílovou skupinu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Návaznost (na dřívější články)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Zájem konkrétního časopisu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5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Mocenská elita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83069"/>
            <a:ext cx="10515600" cy="3693894"/>
          </a:xfrm>
        </p:spPr>
        <p:txBody>
          <a:bodyPr/>
          <a:lstStyle/>
          <a:p>
            <a:r>
              <a:rPr lang="cs-CZ" dirty="0" smtClean="0"/>
              <a:t>Žurnalisté zvyšují vliv mocné elity.</a:t>
            </a:r>
          </a:p>
          <a:p>
            <a:r>
              <a:rPr lang="cs-CZ" dirty="0" smtClean="0"/>
              <a:t>CDA se snaží toto dekonstruovat a ukázat, jak noviny konstruují dominantní pohled na věc.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74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zaměřené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6205"/>
            <a:ext cx="10515600" cy="3940757"/>
          </a:xfrm>
        </p:spPr>
        <p:txBody>
          <a:bodyPr/>
          <a:lstStyle/>
          <a:p>
            <a:r>
              <a:rPr lang="cs-CZ" dirty="0" smtClean="0"/>
              <a:t>Menšiny</a:t>
            </a:r>
          </a:p>
          <a:p>
            <a:r>
              <a:rPr lang="cs-CZ" dirty="0" smtClean="0"/>
              <a:t>Uprchlíky</a:t>
            </a:r>
          </a:p>
          <a:p>
            <a:r>
              <a:rPr lang="cs-CZ" dirty="0" smtClean="0"/>
              <a:t>Migranty</a:t>
            </a:r>
          </a:p>
          <a:p>
            <a:r>
              <a:rPr lang="cs-CZ" dirty="0" smtClean="0"/>
              <a:t>Jazyková práva (a jiná kulturní práva)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84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452" y="1098456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II. </a:t>
            </a:r>
            <a:r>
              <a:rPr lang="cs-CZ" dirty="0" smtClean="0">
                <a:latin typeface="+mn-lt"/>
              </a:rPr>
              <a:t>Mezinárodní právo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43647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Vyučující</a:t>
            </a:r>
            <a:r>
              <a:rPr lang="cs-CZ" sz="4000" dirty="0" smtClean="0"/>
              <a:t>: Mgr. Bc. Sylva </a:t>
            </a:r>
            <a:r>
              <a:rPr lang="cs-CZ" sz="4000" dirty="0" err="1" smtClean="0"/>
              <a:t>Švejdarová</a:t>
            </a:r>
            <a:r>
              <a:rPr lang="cs-CZ" sz="4000" dirty="0" smtClean="0"/>
              <a:t>, MA, PhD</a:t>
            </a:r>
          </a:p>
          <a:p>
            <a:r>
              <a:rPr lang="cs-CZ" sz="4000" dirty="0" smtClean="0"/>
              <a:t>Kontakt: </a:t>
            </a:r>
            <a:r>
              <a:rPr lang="cs-CZ" sz="4000" dirty="0" smtClean="0"/>
              <a:t>svejs1aj@ff.cuni.cz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7186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mezera v mezinárodně-právní úpravě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Chybí definice národnostní menšiny v jakémkoli závazném dokumentu i deklaraci</a:t>
            </a:r>
          </a:p>
          <a:p>
            <a:r>
              <a:rPr lang="cs-CZ" dirty="0" smtClean="0"/>
              <a:t>Někteří právní akademici se pokusili o definici menšiny</a:t>
            </a:r>
          </a:p>
          <a:p>
            <a:r>
              <a:rPr lang="cs-CZ" dirty="0" smtClean="0"/>
              <a:t>Žádná definice menšiny není všeobecně přijímaná a uznávaná</a:t>
            </a:r>
          </a:p>
          <a:p>
            <a:r>
              <a:rPr lang="cs-CZ" dirty="0" smtClean="0"/>
              <a:t>Nejasná pozice migrantů mezi menšinami – tento problém je ještě zesílen absencí definice menšiny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2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vyrovnat s absencí definice?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John </a:t>
            </a:r>
            <a:r>
              <a:rPr lang="cs-CZ" dirty="0" err="1"/>
              <a:t>Packer</a:t>
            </a:r>
            <a:r>
              <a:rPr lang="cs-CZ" dirty="0"/>
              <a:t>, dříve ředitel Úřadu vysokého komisaře OBSE pro národnostní menšiny: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Problém definice trápil badatele tak dlouho, že se většinou rozhodli tento problém obcházet </a:t>
            </a:r>
            <a:r>
              <a:rPr lang="cs-CZ" dirty="0" smtClean="0"/>
              <a:t>či </a:t>
            </a:r>
            <a:r>
              <a:rPr lang="cs-CZ" dirty="0"/>
              <a:t>ignorovat, </a:t>
            </a:r>
            <a:r>
              <a:rPr lang="cs-CZ" dirty="0" smtClean="0"/>
              <a:t>nebo </a:t>
            </a:r>
            <a:r>
              <a:rPr lang="cs-CZ" dirty="0"/>
              <a:t>se spokojili s tím, že konstatovali, </a:t>
            </a:r>
            <a:r>
              <a:rPr lang="cs-CZ" dirty="0" smtClean="0"/>
              <a:t>že </a:t>
            </a:r>
            <a:r>
              <a:rPr lang="cs-CZ" dirty="0"/>
              <a:t>je nezbytné tento termín definovat.“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22" y="1591100"/>
            <a:ext cx="3512745" cy="4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Francesco </a:t>
            </a:r>
            <a:r>
              <a:rPr lang="cs-CZ" dirty="0" err="1" smtClean="0"/>
              <a:t>Capotorti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Dříve zvláštní reportér OSN pro etnické, náboženské a jazykové menšiny:</a:t>
            </a:r>
          </a:p>
          <a:p>
            <a:r>
              <a:rPr lang="cs-CZ" dirty="0" smtClean="0"/>
              <a:t>Skupina občanů, v početní menšině ke zbytku populace určitého státu</a:t>
            </a:r>
          </a:p>
          <a:p>
            <a:r>
              <a:rPr lang="cs-CZ" dirty="0" smtClean="0"/>
              <a:t>Nedominantní pozice</a:t>
            </a:r>
          </a:p>
          <a:p>
            <a:r>
              <a:rPr lang="cs-CZ" dirty="0" smtClean="0"/>
              <a:t>Členové se liší etnickými atd. rysy</a:t>
            </a:r>
          </a:p>
          <a:p>
            <a:r>
              <a:rPr lang="cs-CZ" dirty="0" smtClean="0"/>
              <a:t>Mají alespoň implicitní smysl pro solidaritu, směřující k ochraně jejich kultury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92" y="2205870"/>
            <a:ext cx="4610383" cy="3404591"/>
          </a:xfrm>
        </p:spPr>
      </p:pic>
    </p:spTree>
    <p:extLst>
      <p:ext uri="{BB962C8B-B14F-4D97-AF65-F5344CB8AC3E}">
        <p14:creationId xmlns:p14="http://schemas.microsoft.com/office/powerpoint/2010/main" val="272570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Nedominantní pozice?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Přebytečná informace?</a:t>
            </a:r>
          </a:p>
          <a:p>
            <a:r>
              <a:rPr lang="cs-CZ" dirty="0" smtClean="0"/>
              <a:t>V demokracii vždy vládne většina?</a:t>
            </a:r>
          </a:p>
          <a:p>
            <a:r>
              <a:rPr lang="cs-CZ" dirty="0" smtClean="0"/>
              <a:t>Měly by být chráněny i menšiny, které jsou v dominantní pozici?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79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Neměli by být neobčané také chráněni?</a:t>
            </a:r>
          </a:p>
          <a:p>
            <a:r>
              <a:rPr lang="cs-CZ" dirty="0" smtClean="0"/>
              <a:t>Do jaké míry je občanství rozhodující?</a:t>
            </a:r>
          </a:p>
          <a:p>
            <a:r>
              <a:rPr lang="cs-CZ" dirty="0" smtClean="0"/>
              <a:t>Je naopak tato podmínka nadbytečná? Není to samozřejmost, že občanská práva se přisuzují pouze občanům?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94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v sociolingvistice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Tove</a:t>
            </a:r>
            <a:r>
              <a:rPr lang="cs-CZ" dirty="0" smtClean="0"/>
              <a:t> </a:t>
            </a:r>
            <a:r>
              <a:rPr lang="cs-CZ" dirty="0" err="1" smtClean="0"/>
              <a:t>Skutnabb-Kangas</a:t>
            </a:r>
            <a:r>
              <a:rPr lang="cs-CZ" dirty="0" smtClean="0"/>
              <a:t> (2000) – jazyková genocida, smrt a vyhynutí jazyka</a:t>
            </a:r>
          </a:p>
          <a:p>
            <a:r>
              <a:rPr lang="cs-CZ" dirty="0" smtClean="0"/>
              <a:t>Robert </a:t>
            </a:r>
            <a:r>
              <a:rPr lang="cs-CZ" dirty="0" err="1" smtClean="0"/>
              <a:t>Phillipson</a:t>
            </a:r>
            <a:r>
              <a:rPr lang="cs-CZ" dirty="0" smtClean="0"/>
              <a:t> (1992) - </a:t>
            </a:r>
            <a:r>
              <a:rPr lang="cs-CZ" dirty="0"/>
              <a:t>britský jazykový </a:t>
            </a:r>
            <a:r>
              <a:rPr lang="cs-CZ" dirty="0" smtClean="0"/>
              <a:t>imperialismus</a:t>
            </a:r>
          </a:p>
          <a:p>
            <a:r>
              <a:rPr lang="cs-CZ" dirty="0" err="1" smtClean="0"/>
              <a:t>Stephen</a:t>
            </a:r>
            <a:r>
              <a:rPr lang="cs-CZ" dirty="0" smtClean="0"/>
              <a:t> May (2003) – jazyk je rys národní identity</a:t>
            </a:r>
          </a:p>
          <a:p>
            <a:r>
              <a:rPr lang="cs-CZ" dirty="0" err="1" smtClean="0"/>
              <a:t>Alastair</a:t>
            </a:r>
            <a:r>
              <a:rPr lang="cs-CZ" dirty="0" smtClean="0"/>
              <a:t> </a:t>
            </a:r>
            <a:r>
              <a:rPr lang="cs-CZ" dirty="0" err="1" smtClean="0"/>
              <a:t>Pennycook</a:t>
            </a:r>
            <a:r>
              <a:rPr lang="cs-CZ" dirty="0" smtClean="0"/>
              <a:t> (1994) – jazyk je cesta ke společenské prestiži</a:t>
            </a:r>
          </a:p>
          <a:p>
            <a:r>
              <a:rPr lang="cs-CZ" dirty="0" smtClean="0"/>
              <a:t>Christina </a:t>
            </a:r>
            <a:r>
              <a:rPr lang="cs-CZ" dirty="0" err="1" smtClean="0"/>
              <a:t>Paulston</a:t>
            </a:r>
            <a:r>
              <a:rPr lang="cs-CZ" dirty="0" smtClean="0"/>
              <a:t> (1997) – dominantní pozice je důležitější než početní převaha</a:t>
            </a:r>
          </a:p>
          <a:p>
            <a:r>
              <a:rPr lang="cs-CZ" dirty="0" smtClean="0"/>
              <a:t>James </a:t>
            </a:r>
            <a:r>
              <a:rPr lang="cs-CZ" dirty="0" err="1" smtClean="0"/>
              <a:t>Tollefson</a:t>
            </a:r>
            <a:r>
              <a:rPr lang="cs-CZ" dirty="0" smtClean="0"/>
              <a:t> (1991) – menšinou jsou i imigranti, protože jsou nedominantní skupinou, která nedisponuje mocí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74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deklarace lidských práv (1947)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Dokument OSN</a:t>
            </a:r>
          </a:p>
          <a:p>
            <a:r>
              <a:rPr lang="cs-CZ" dirty="0" smtClean="0"/>
              <a:t>Nediskriminační klauzule v článku 2: </a:t>
            </a:r>
          </a:p>
          <a:p>
            <a:pPr marL="0" indent="0">
              <a:buNone/>
            </a:pPr>
            <a:r>
              <a:rPr lang="cs-CZ" dirty="0" smtClean="0"/>
              <a:t>„Každý </a:t>
            </a:r>
            <a:r>
              <a:rPr lang="cs-CZ" dirty="0"/>
              <a:t>má všechna práva a všechny svobody, stanovené touto deklarací, bez jakéhokoli rozlišování, zejména podle rasy, barvy, pohlaví, jazyka, náboženství, politického nebo jiného smýšlení, národnostního nebo sociálního původu, majetku, rodu nebo jiného postavení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92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 Rady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Evropská charta pro regionální a menšinové jazyky (1992)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Tato úmluva nechrání menšiny, ale menšinové jazyky, ochrana menšin (mluvčích menšinových jazyků) je chvályhodným vedlejším produktem</a:t>
            </a:r>
          </a:p>
          <a:p>
            <a:r>
              <a:rPr lang="cs-CZ" dirty="0" smtClean="0"/>
              <a:t>Rámcová úmluva na ochranu národnostních menšin (1995)</a:t>
            </a:r>
          </a:p>
          <a:p>
            <a:r>
              <a:rPr lang="cs-CZ" dirty="0" smtClean="0"/>
              <a:t>Evropská úmluva o lidských právech (1950)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55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pakty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pakt o občanských a politických právech (1966)</a:t>
            </a:r>
          </a:p>
          <a:p>
            <a:r>
              <a:rPr lang="cs-CZ" dirty="0" smtClean="0"/>
              <a:t>Mezinárodní pakt o hospodářských, sociálních a kulturních právech (1966)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313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Deklarace práv menšin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Deklarace práv osob příslušících k národnostním, etnickým, náboženským a jazykovým menšinám (1992)</a:t>
            </a:r>
          </a:p>
          <a:p>
            <a:r>
              <a:rPr lang="cs-CZ" dirty="0" smtClean="0"/>
              <a:t>Dokument OSN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Pouhá deklarace!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9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Struktura přednášky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7151"/>
            <a:ext cx="10515600" cy="3949811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Teorie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Mezinárodní </a:t>
            </a:r>
            <a:r>
              <a:rPr lang="cs-CZ" sz="3600" dirty="0" smtClean="0"/>
              <a:t>právo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Evropské právo</a:t>
            </a:r>
            <a:endParaRPr lang="cs-CZ" sz="3600" dirty="0"/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Právo ČR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1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UNICEF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Úmluva o právech dítěte (1989)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86" y="3042342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7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Všeobecná deklarace jazykových práv (1996)</a:t>
            </a:r>
          </a:p>
          <a:p>
            <a:r>
              <a:rPr lang="cs-CZ" dirty="0" smtClean="0"/>
              <a:t>Všeobecná deklarace kulturní diverzity (2001)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Deklarace!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32" y="2978590"/>
            <a:ext cx="4417568" cy="35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7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a kolektivní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Paulston</a:t>
            </a:r>
            <a:r>
              <a:rPr lang="cs-CZ" dirty="0" smtClean="0"/>
              <a:t> (1997): užitečnost jazykových práv záleží na kontextu</a:t>
            </a:r>
          </a:p>
          <a:p>
            <a:r>
              <a:rPr lang="cs-CZ" dirty="0" smtClean="0"/>
              <a:t>Příklad: vzdělávání – </a:t>
            </a:r>
            <a:r>
              <a:rPr lang="cs-CZ" dirty="0" err="1" smtClean="0"/>
              <a:t>Leitin</a:t>
            </a:r>
            <a:r>
              <a:rPr lang="cs-CZ" dirty="0" smtClean="0"/>
              <a:t> a Reich (2003)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Kompenzační spravedlnost – je jazyk komodita měřitelná v penězích?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Ideologické donucení – má mít každý národ svůj stát?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Liberální kulturalismus – pěstování menšinové kultury by měla být svobodná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Liberálně-demokratický přístup – konflikt zájmů státu a menšinových příslušníků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975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Sentimentální nebo praktický význam?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azyk jako prostředek dorozumívání: např. právo na tlumočníka u soudu</a:t>
            </a:r>
          </a:p>
          <a:p>
            <a:r>
              <a:rPr lang="cs-CZ" dirty="0" smtClean="0"/>
              <a:t>Jazyk jako hodnota </a:t>
            </a:r>
            <a:r>
              <a:rPr lang="cs-CZ" i="1" dirty="0" smtClean="0"/>
              <a:t>per se</a:t>
            </a:r>
            <a:r>
              <a:rPr lang="cs-CZ" dirty="0" smtClean="0"/>
              <a:t>: např. právo na státní podporu menšinových kulturních aktivit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99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jazyků imigrantů v hostitelském státě?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bohatství?</a:t>
            </a:r>
          </a:p>
          <a:p>
            <a:r>
              <a:rPr lang="cs-CZ" dirty="0" smtClean="0"/>
              <a:t>Ochrana v zemi původu?</a:t>
            </a:r>
          </a:p>
          <a:p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Kymlicka</a:t>
            </a:r>
            <a:r>
              <a:rPr lang="cs-CZ" dirty="0" smtClean="0"/>
              <a:t>, Rainer </a:t>
            </a:r>
            <a:r>
              <a:rPr lang="cs-CZ" dirty="0" err="1" smtClean="0"/>
              <a:t>Bauböck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48" y="3367887"/>
            <a:ext cx="4350191" cy="32626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37" y="1690688"/>
            <a:ext cx="4965323" cy="27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III. </a:t>
            </a:r>
            <a:r>
              <a:rPr lang="cs-CZ" dirty="0" smtClean="0">
                <a:latin typeface="+mn-lt"/>
              </a:rPr>
              <a:t>Evropské právo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Evropská Unie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0527"/>
            <a:ext cx="10515600" cy="388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latin typeface="+mj-lt"/>
              </a:rPr>
              <a:t>Listina základních práv EU (2009, jako Lisabonská smlouva)</a:t>
            </a:r>
          </a:p>
          <a:p>
            <a:pPr marL="0" indent="0">
              <a:buNone/>
            </a:pPr>
            <a:r>
              <a:rPr lang="cs-CZ" sz="3200" dirty="0" smtClean="0">
                <a:latin typeface="+mj-lt"/>
              </a:rPr>
              <a:t>Práva dítěte</a:t>
            </a:r>
          </a:p>
          <a:p>
            <a:pPr marL="0" indent="0">
              <a:buNone/>
            </a:pPr>
            <a:r>
              <a:rPr lang="cs-CZ" sz="3200" dirty="0" smtClean="0">
                <a:latin typeface="+mj-lt"/>
              </a:rPr>
              <a:t>Azylové </a:t>
            </a:r>
            <a:r>
              <a:rPr lang="cs-CZ" sz="3200" dirty="0" smtClean="0">
                <a:latin typeface="+mj-lt"/>
              </a:rPr>
              <a:t>právo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589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– mezinárodní právo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Úmluva o právním postavení uprchlíků (1951):</a:t>
            </a:r>
          </a:p>
          <a:p>
            <a:pPr marL="0" indent="0">
              <a:buNone/>
            </a:pPr>
            <a:r>
              <a:rPr lang="cs-CZ" dirty="0" smtClean="0"/>
              <a:t>„Osoba, jež </a:t>
            </a:r>
            <a:r>
              <a:rPr lang="en-US" dirty="0" smtClean="0"/>
              <a:t>[…] </a:t>
            </a:r>
            <a:r>
              <a:rPr lang="cs-CZ" dirty="0" smtClean="0"/>
              <a:t>se </a:t>
            </a:r>
            <a:r>
              <a:rPr lang="cs-CZ" dirty="0"/>
              <a:t>nachází mimo svou vlast a má oprávněné obavy před pronásledováním z důvodů rasových, náboženských nebo národnostních nebo z důvodů příslušnosti k určitým společenským vrstvám nebo i zastávání určitých politických názorů, je neschopna přijmout, nebo vzhledem ke shora uvedeným obavám, odmítá ochranu své vlasti; totéž platí pro osobu bez státní příslušnosti nacházející se mimo zemi svého dosavadního pobytu následkem shora zmíněných událostí, a která vzhledem ke shora uvedeným obavám se tam nechce nebo nemůže vrátit</a:t>
            </a:r>
            <a:r>
              <a:rPr lang="cs-CZ" dirty="0" smtClean="0"/>
              <a:t>.“ (článek 1)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97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Úmluva (1951)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Pozitivní definice</a:t>
            </a:r>
          </a:p>
          <a:p>
            <a:r>
              <a:rPr lang="cs-CZ" dirty="0" smtClean="0"/>
              <a:t>Negativní definice</a:t>
            </a:r>
          </a:p>
          <a:p>
            <a:r>
              <a:rPr lang="cs-CZ" dirty="0" smtClean="0"/>
              <a:t>Dodatkový protokol (1967)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Harmonizace azylového práva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</a:t>
            </a:r>
          </a:p>
          <a:p>
            <a:r>
              <a:rPr lang="cs-CZ" dirty="0" smtClean="0"/>
              <a:t>Hmotné právo</a:t>
            </a:r>
          </a:p>
          <a:p>
            <a:r>
              <a:rPr lang="cs-CZ" dirty="0" smtClean="0"/>
              <a:t>Procesní právo</a:t>
            </a:r>
          </a:p>
          <a:p>
            <a:r>
              <a:rPr lang="cs-CZ" dirty="0" smtClean="0"/>
              <a:t>Směrnice</a:t>
            </a:r>
          </a:p>
          <a:p>
            <a:r>
              <a:rPr lang="cs-CZ" dirty="0" smtClean="0"/>
              <a:t>Judikatura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28" y="2225125"/>
            <a:ext cx="5927757" cy="39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452" y="1098456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I. Teorie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4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cvičení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Případ Soudního dvora EU</a:t>
            </a:r>
          </a:p>
          <a:p>
            <a:r>
              <a:rPr lang="cs-CZ" dirty="0" smtClean="0"/>
              <a:t>Kdo činil podání k Soudu EU?</a:t>
            </a:r>
          </a:p>
          <a:p>
            <a:r>
              <a:rPr lang="cs-CZ" dirty="0" smtClean="0"/>
              <a:t>Jaká byla skutková podstata případu?</a:t>
            </a:r>
          </a:p>
          <a:p>
            <a:r>
              <a:rPr lang="cs-CZ" dirty="0" smtClean="0"/>
              <a:t>Jaké bylo soudní rozhodnutí a odůvodnění?</a:t>
            </a:r>
          </a:p>
          <a:p>
            <a:r>
              <a:rPr lang="cs-CZ" dirty="0" smtClean="0"/>
              <a:t>Jaký je vztah mezi právem členských států a evropským právem, jakou roli hraje ESD?</a:t>
            </a:r>
          </a:p>
          <a:p>
            <a:r>
              <a:rPr lang="cs-CZ" dirty="0" smtClean="0"/>
              <a:t>Šlo spíše o hmotné nebo procesní právo?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5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IV. </a:t>
            </a:r>
            <a:r>
              <a:rPr lang="cs-CZ" dirty="0" smtClean="0">
                <a:latin typeface="+mn-lt"/>
              </a:rPr>
              <a:t>Právo ČR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Ústavní právo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0693"/>
            <a:ext cx="10515600" cy="436627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+mj-lt"/>
              </a:rPr>
              <a:t>Čl. 10 Ústavy (ústavní zákon č. 1/1993 Sb.): vztah mezinárodního a vnitrostátního práva</a:t>
            </a:r>
          </a:p>
          <a:p>
            <a:r>
              <a:rPr lang="cs-CZ" sz="3200" dirty="0" smtClean="0">
                <a:latin typeface="+mj-lt"/>
              </a:rPr>
              <a:t>Změny v roce 2001 v souvislosti s očekávaným členstvím ČR v EU</a:t>
            </a:r>
          </a:p>
          <a:p>
            <a:r>
              <a:rPr lang="cs-CZ" sz="3200" dirty="0" smtClean="0">
                <a:latin typeface="+mj-lt"/>
              </a:rPr>
              <a:t>Je mezinárodní právo nadřazené ústavnímu právu?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159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8143"/>
            <a:ext cx="10515600" cy="4628820"/>
          </a:xfrm>
        </p:spPr>
        <p:txBody>
          <a:bodyPr/>
          <a:lstStyle/>
          <a:p>
            <a:r>
              <a:rPr lang="cs-CZ" dirty="0" smtClean="0"/>
              <a:t>Listina základních práv a svobod (ústavní zákon č. 2/1993 Sb.)</a:t>
            </a:r>
          </a:p>
          <a:p>
            <a:r>
              <a:rPr lang="cs-CZ" dirty="0" smtClean="0"/>
              <a:t>Obecná nediskriminační klauzule</a:t>
            </a:r>
          </a:p>
          <a:p>
            <a:r>
              <a:rPr lang="cs-CZ" dirty="0" smtClean="0"/>
              <a:t>Práva menšin</a:t>
            </a:r>
          </a:p>
          <a:p>
            <a:r>
              <a:rPr lang="cs-CZ" dirty="0" smtClean="0"/>
              <a:t>Sociální a kulturní práva</a:t>
            </a:r>
          </a:p>
          <a:p>
            <a:r>
              <a:rPr lang="cs-CZ" dirty="0" smtClean="0"/>
              <a:t>Politická práva</a:t>
            </a:r>
          </a:p>
          <a:p>
            <a:r>
              <a:rPr lang="cs-CZ" dirty="0" smtClean="0"/>
              <a:t>Právo na vzdělání, tlumočník u soudu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odkaz na běžné (neústavní) zákony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omezení – svoboda slova, shromažďování, sdružování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07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cvičení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Šibenice na demonstraci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80" y="2332116"/>
            <a:ext cx="6000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7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charta regionálních či menšinových jazyků (1992)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ČR ji přijala v roce 2006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Část II - cíle a principy</a:t>
            </a:r>
          </a:p>
          <a:p>
            <a:r>
              <a:rPr lang="cs-CZ" dirty="0" smtClean="0"/>
              <a:t>4 menšinové jazyky v ČR, které zde mají „tradici“</a:t>
            </a:r>
          </a:p>
          <a:p>
            <a:r>
              <a:rPr lang="cs-CZ" dirty="0"/>
              <a:t>P</a:t>
            </a:r>
            <a:r>
              <a:rPr lang="cs-CZ" dirty="0" smtClean="0"/>
              <a:t>olština, slovenština, romština a němčina</a:t>
            </a:r>
          </a:p>
          <a:p>
            <a:r>
              <a:rPr lang="cs-CZ" dirty="0" smtClean="0"/>
              <a:t>Ochrana, podpora vzdělávání, podpora univerzitního výzkumu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Část III – silnější práva</a:t>
            </a:r>
          </a:p>
          <a:p>
            <a:r>
              <a:rPr lang="cs-CZ" dirty="0" smtClean="0"/>
              <a:t>2 jazyky v ČR: slovenština a polština</a:t>
            </a:r>
          </a:p>
          <a:p>
            <a:r>
              <a:rPr lang="cs-CZ" dirty="0" smtClean="0"/>
              <a:t>Jednání s úřady, soudy, ještě větší podpora vzdělávání</a:t>
            </a:r>
          </a:p>
          <a:p>
            <a:r>
              <a:rPr lang="cs-CZ" dirty="0" smtClean="0"/>
              <a:t>Částečně volitelné pro každý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50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Zákony – jazyková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právech příslušníků národnostních menšin, č. 273/2001 Sb.</a:t>
            </a:r>
          </a:p>
          <a:p>
            <a:r>
              <a:rPr lang="cs-CZ" dirty="0" smtClean="0"/>
              <a:t>Školský zákon (561/2004)</a:t>
            </a:r>
          </a:p>
          <a:p>
            <a:r>
              <a:rPr lang="cs-CZ" dirty="0" smtClean="0"/>
              <a:t>Zákon o obcích (128/2000), zákon o krajích (129/2000)</a:t>
            </a:r>
          </a:p>
          <a:p>
            <a:r>
              <a:rPr lang="cs-CZ" dirty="0" smtClean="0"/>
              <a:t>Zákon o matrikách, jménu a příjmení (301/2000)</a:t>
            </a:r>
          </a:p>
          <a:p>
            <a:r>
              <a:rPr lang="cs-CZ" dirty="0" smtClean="0"/>
              <a:t>Zákon o rozhlasovém a televizním vysílání (231/2001)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058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Zákony – pobyt cizinců a azyl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o azylu (325/1999)</a:t>
            </a:r>
          </a:p>
          <a:p>
            <a:r>
              <a:rPr lang="cs-CZ" dirty="0"/>
              <a:t>Z</a:t>
            </a:r>
            <a:r>
              <a:rPr lang="cs-CZ" dirty="0" smtClean="0"/>
              <a:t>ákon o pobytu cizinců na území ČR (326/1999)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23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Menšinový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Preambule</a:t>
            </a:r>
          </a:p>
          <a:p>
            <a:r>
              <a:rPr lang="cs-CZ" dirty="0" smtClean="0"/>
              <a:t>Část I: práva příslušníků národnostních menšin</a:t>
            </a:r>
          </a:p>
          <a:p>
            <a:r>
              <a:rPr lang="cs-CZ" dirty="0" smtClean="0"/>
              <a:t>Části II – VII: změny některých zákonů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433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Preambule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„Parlament </a:t>
            </a:r>
            <a:r>
              <a:rPr lang="cs-CZ" dirty="0"/>
              <a:t>České republiky jako demokratického a právního </a:t>
            </a:r>
            <a:r>
              <a:rPr lang="cs-CZ" dirty="0" smtClean="0"/>
              <a:t>státu,</a:t>
            </a:r>
          </a:p>
          <a:p>
            <a:pPr marL="0" indent="0">
              <a:buNone/>
            </a:pPr>
            <a:r>
              <a:rPr lang="cs-CZ" dirty="0" smtClean="0"/>
              <a:t>maje </a:t>
            </a:r>
            <a:r>
              <a:rPr lang="cs-CZ" dirty="0"/>
              <a:t>na zřeteli právo na národnostní a etnickou identitu jako součást lidských </a:t>
            </a:r>
            <a:r>
              <a:rPr lang="cs-CZ" dirty="0" smtClean="0"/>
              <a:t>práv,</a:t>
            </a:r>
          </a:p>
          <a:p>
            <a:pPr marL="0" indent="0">
              <a:buNone/>
            </a:pPr>
            <a:r>
              <a:rPr lang="cs-CZ" dirty="0" smtClean="0"/>
              <a:t>respektuje </a:t>
            </a:r>
            <a:r>
              <a:rPr lang="cs-CZ" dirty="0"/>
              <a:t>identitu příslušníků národnostních menšin jako jednotlivců i skupiny projevující se zejména vlastní kulturou, tradicemi či jazykem,</a:t>
            </a:r>
          </a:p>
          <a:p>
            <a:pPr marL="0" indent="0">
              <a:buNone/>
            </a:pPr>
            <a:r>
              <a:rPr lang="cs-CZ" dirty="0"/>
              <a:t>maje na zřeteli vytváření multikulturní společnosti a usilujíc o harmonické soužití národnostních menšin s většinovým obyvatelstvem,</a:t>
            </a:r>
          </a:p>
          <a:p>
            <a:pPr marL="0" indent="0">
              <a:buNone/>
            </a:pPr>
            <a:r>
              <a:rPr lang="cs-CZ" dirty="0"/>
              <a:t>zaručuje příslušníkům národnostních menšin právo na účinnou účast v kulturním, společenském a hospodářském životě a ve veřejných záležitostech, zvláště těch, které se týkají národnostních menšin,</a:t>
            </a:r>
          </a:p>
          <a:p>
            <a:pPr marL="0" indent="0">
              <a:buNone/>
            </a:pPr>
            <a:r>
              <a:rPr lang="cs-CZ" dirty="0"/>
              <a:t>chráně práva příslušníků národnostních menšin v souladu s mezinárodními smlouvami o lidských právech a základních svobodách, jimiž je Česká republika vázána, s Ústavou a s Listinou základních práv a svobod,</a:t>
            </a:r>
          </a:p>
          <a:p>
            <a:pPr marL="0" indent="0">
              <a:buNone/>
            </a:pPr>
            <a:r>
              <a:rPr lang="cs-CZ" dirty="0"/>
              <a:t>se usnesl na tomto zákoně České republiky</a:t>
            </a:r>
            <a:r>
              <a:rPr lang="cs-CZ" dirty="0" smtClean="0"/>
              <a:t>:“</a:t>
            </a:r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0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5413"/>
            <a:ext cx="10515600" cy="385154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Mautner</a:t>
            </a:r>
            <a:r>
              <a:rPr lang="cs-CZ" dirty="0"/>
              <a:t>, G., 2008, „</a:t>
            </a:r>
            <a:r>
              <a:rPr lang="cs-CZ" dirty="0" err="1"/>
              <a:t>Analysing</a:t>
            </a:r>
            <a:r>
              <a:rPr lang="cs-CZ" dirty="0"/>
              <a:t> </a:t>
            </a:r>
            <a:r>
              <a:rPr lang="cs-CZ" dirty="0" err="1"/>
              <a:t>Newspapers</a:t>
            </a:r>
            <a:r>
              <a:rPr lang="cs-CZ" dirty="0"/>
              <a:t>, </a:t>
            </a:r>
            <a:r>
              <a:rPr lang="cs-CZ" dirty="0" err="1"/>
              <a:t>Magazines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 Media“, in </a:t>
            </a:r>
            <a:r>
              <a:rPr lang="cs-CZ" dirty="0" err="1"/>
              <a:t>Wodak</a:t>
            </a:r>
            <a:r>
              <a:rPr lang="cs-CZ" dirty="0"/>
              <a:t>, R. &amp; </a:t>
            </a:r>
            <a:r>
              <a:rPr lang="cs-CZ" dirty="0" err="1"/>
              <a:t>Krzyzanowski</a:t>
            </a:r>
            <a:r>
              <a:rPr lang="cs-CZ" dirty="0"/>
              <a:t>, M. (</a:t>
            </a:r>
            <a:r>
              <a:rPr lang="cs-CZ" dirty="0" err="1"/>
              <a:t>Eds</a:t>
            </a:r>
            <a:r>
              <a:rPr lang="cs-CZ" dirty="0"/>
              <a:t>.) (2008).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dirty="0"/>
              <a:t>. </a:t>
            </a:r>
            <a:r>
              <a:rPr lang="cs-CZ" dirty="0" err="1"/>
              <a:t>Palgrave</a:t>
            </a:r>
            <a:r>
              <a:rPr lang="cs-CZ" dirty="0"/>
              <a:t>: </a:t>
            </a:r>
            <a:r>
              <a:rPr lang="cs-CZ" dirty="0" smtClean="0"/>
              <a:t>Londýn</a:t>
            </a:r>
            <a:r>
              <a:rPr lang="cs-CZ" dirty="0"/>
              <a:t>, str. 30-53.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271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„Národnostní </a:t>
            </a:r>
            <a:r>
              <a:rPr lang="cs-CZ" dirty="0"/>
              <a:t>menšina je společenství občanů České republiky žijících na území současné České republiky, kteří se odlišují od ostatních občanů zpravidla společným etnickým původem, jazykem, kulturou a tradicemi, tvoří početní menšinu obyvatelstva a zároveň projevují vůli být považováni za národnostní menšinu za účelem společného úsilí o zachování a rozvoj vlastní svébytnosti, jazyka a kultury a zároveň za účelem vyjádření a ochrany zájmů jejich společenství, které se historicky utvořilo</a:t>
            </a:r>
            <a:r>
              <a:rPr lang="cs-CZ" dirty="0" smtClean="0"/>
              <a:t>.“ (§ 2, odst. 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Důraz na tradici (rozdíl například od Polska)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151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druhy národnostních menšin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Menšiny, které „tradičně a dlouhodobě žijí na území ČR“ a ostatní menšiny</a:t>
            </a:r>
          </a:p>
          <a:p>
            <a:r>
              <a:rPr lang="cs-CZ" dirty="0" smtClean="0"/>
              <a:t>Práva pro všechny: svobodná volba příslušnosti, účast na projednávání záležitostí týkajících se menšiny, používání jména v jazyce menšiny, rozvoj menšinového jazyka a kultury, přijímání a šíření informací v jazyce menšiny</a:t>
            </a:r>
          </a:p>
          <a:p>
            <a:r>
              <a:rPr lang="cs-CZ" dirty="0" smtClean="0"/>
              <a:t>Práva pro tradiční menšiny: vícejazyčné názvy a označení, použití jazyka v oficiální komunikaci s úřady a při volbách, právo na vzdělání v menšinovém jazyce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092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cvičení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Zuzana </a:t>
            </a:r>
            <a:r>
              <a:rPr lang="cs-CZ" dirty="0" err="1" smtClean="0"/>
              <a:t>Candigliota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24" y="864268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80593"/>
            <a:ext cx="10515600" cy="37963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 jakými tištěnými médii se pravidelně setkáváte?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52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Nejběžnější představa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Knihy</a:t>
            </a:r>
          </a:p>
          <a:p>
            <a:r>
              <a:rPr lang="cs-CZ" dirty="0" smtClean="0"/>
              <a:t>Noviny</a:t>
            </a:r>
          </a:p>
          <a:p>
            <a:r>
              <a:rPr lang="cs-CZ" dirty="0" smtClean="0"/>
              <a:t>Časopisy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myslíme psanými médii?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0103"/>
            <a:ext cx="10515600" cy="41668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Všechno, co obsahuje papír a barvu („inkoust“).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3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definice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Informovaný výběr dat na výzkum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77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1770</Words>
  <Application>Microsoft Office PowerPoint</Application>
  <PresentationFormat>Širokoúhlá obrazovka</PresentationFormat>
  <Paragraphs>231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Office Theme</vt:lpstr>
      <vt:lpstr>Národnost a menšina: kritická analýza diskurzu</vt:lpstr>
      <vt:lpstr>Prezentace aplikace PowerPoint</vt:lpstr>
      <vt:lpstr>Struktura přednášky</vt:lpstr>
      <vt:lpstr>I. Teorie </vt:lpstr>
      <vt:lpstr>Literatura</vt:lpstr>
      <vt:lpstr>Úvod</vt:lpstr>
      <vt:lpstr>Nejběžnější představa</vt:lpstr>
      <vt:lpstr>Co myslíme psanými médii?</vt:lpstr>
      <vt:lpstr>Důležitost definice</vt:lpstr>
      <vt:lpstr>Úplnější seznam psaných médií</vt:lpstr>
      <vt:lpstr>Papír?</vt:lpstr>
      <vt:lpstr>Tisk</vt:lpstr>
      <vt:lpstr>Internet</vt:lpstr>
      <vt:lpstr>Proč tedy studovat tištěná média?</vt:lpstr>
      <vt:lpstr>Otázky, na které si musíme odpovědět u každého média</vt:lpstr>
      <vt:lpstr>Událost a její prezentace v médiích</vt:lpstr>
      <vt:lpstr>Mocenská elita</vt:lpstr>
      <vt:lpstr>Právo zaměřené na:</vt:lpstr>
      <vt:lpstr>II. Mezinárodní právo </vt:lpstr>
      <vt:lpstr>Hlavní mezera v mezinárodně-právní úpravě</vt:lpstr>
      <vt:lpstr>Jak se vyrovnat s absencí definice?</vt:lpstr>
      <vt:lpstr>Francesco Capotorti</vt:lpstr>
      <vt:lpstr>Nedominantní pozice?</vt:lpstr>
      <vt:lpstr>Občanství?</vt:lpstr>
      <vt:lpstr>Definice v sociolingvistice</vt:lpstr>
      <vt:lpstr>Všeobecná deklarace lidských práv (1947)</vt:lpstr>
      <vt:lpstr>Dokumenty Rady Evropy</vt:lpstr>
      <vt:lpstr>Mezinárodní pakty</vt:lpstr>
      <vt:lpstr>Deklarace práv menšin</vt:lpstr>
      <vt:lpstr>UNICEF</vt:lpstr>
      <vt:lpstr>UNESCO</vt:lpstr>
      <vt:lpstr>Individuální a kolektivní práva</vt:lpstr>
      <vt:lpstr>Sentimentální nebo praktický význam?</vt:lpstr>
      <vt:lpstr>Ochrana jazyků imigrantů v hostitelském státě?</vt:lpstr>
      <vt:lpstr>III. Evropské právo</vt:lpstr>
      <vt:lpstr>Evropská Unie</vt:lpstr>
      <vt:lpstr>Zdroj – mezinárodní právo</vt:lpstr>
      <vt:lpstr>Úmluva (1951)</vt:lpstr>
      <vt:lpstr>Harmonizace azylového práva v EU</vt:lpstr>
      <vt:lpstr>Seminární cvičení 1</vt:lpstr>
      <vt:lpstr>IV. Právo ČR</vt:lpstr>
      <vt:lpstr>Ústavní právo</vt:lpstr>
      <vt:lpstr>Listina</vt:lpstr>
      <vt:lpstr>Seminární cvičení 2</vt:lpstr>
      <vt:lpstr>Evropská charta regionálních či menšinových jazyků (1992)</vt:lpstr>
      <vt:lpstr>Zákony – jazyková práva</vt:lpstr>
      <vt:lpstr>Zákony – pobyt cizinců a azyl</vt:lpstr>
      <vt:lpstr>Menšinový zákon</vt:lpstr>
      <vt:lpstr>Preambule</vt:lpstr>
      <vt:lpstr>Definice menšiny</vt:lpstr>
      <vt:lpstr>Dva druhy národnostních menšin</vt:lpstr>
      <vt:lpstr>Seminární cvičení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Kritická analýza diskurzu se zaměřením na práva menšin</dc:title>
  <dc:creator>pc</dc:creator>
  <cp:lastModifiedBy>pc</cp:lastModifiedBy>
  <cp:revision>332</cp:revision>
  <cp:lastPrinted>2016-03-03T13:13:38Z</cp:lastPrinted>
  <dcterms:created xsi:type="dcterms:W3CDTF">2016-02-17T11:37:03Z</dcterms:created>
  <dcterms:modified xsi:type="dcterms:W3CDTF">2017-04-05T06:03:31Z</dcterms:modified>
</cp:coreProperties>
</file>