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0" r:id="rId4"/>
    <p:sldId id="259" r:id="rId5"/>
    <p:sldId id="266" r:id="rId6"/>
    <p:sldId id="264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66"/>
    <p:restoredTop sz="92919"/>
  </p:normalViewPr>
  <p:slideViewPr>
    <p:cSldViewPr snapToGrid="0" snapToObjects="1">
      <p:cViewPr>
        <p:scale>
          <a:sx n="122" d="100"/>
          <a:sy n="122" d="100"/>
        </p:scale>
        <p:origin x="301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2DABB-8E33-C448-A5A3-E66E2EA1E4B3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76C5A-FEAA-4A4C-9E41-023861E9BE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16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07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68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7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44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61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89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10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8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20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8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25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CE9F-5966-D346-860C-CDF53480F51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17310-8CEF-304B-BBF0-97208C983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 kvalitě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Semináře</a:t>
            </a:r>
            <a:r>
              <a:rPr lang="en-GB" dirty="0" smtClean="0"/>
              <a:t> a </a:t>
            </a:r>
            <a:r>
              <a:rPr lang="en-GB" dirty="0" err="1" smtClean="0"/>
              <a:t>zkouška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Semináře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příprava</a:t>
            </a:r>
            <a:r>
              <a:rPr lang="en-US" dirty="0" smtClean="0"/>
              <a:t> </a:t>
            </a:r>
            <a:r>
              <a:rPr lang="en-US" dirty="0" err="1" smtClean="0"/>
              <a:t>shrnutí</a:t>
            </a:r>
            <a:r>
              <a:rPr lang="en-US" smtClean="0"/>
              <a:t> a diskuse</a:t>
            </a:r>
            <a:r>
              <a:rPr lang="en-US" dirty="0" smtClean="0"/>
              <a:t> k </a:t>
            </a:r>
            <a:r>
              <a:rPr lang="en-US" dirty="0" err="1" smtClean="0"/>
              <a:t>četbě</a:t>
            </a:r>
            <a:r>
              <a:rPr lang="en-US" dirty="0" smtClean="0"/>
              <a:t> </a:t>
            </a:r>
            <a:r>
              <a:rPr lang="en-US" dirty="0" err="1" smtClean="0"/>
              <a:t>odborné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 smtClean="0"/>
          </a:p>
          <a:p>
            <a:r>
              <a:rPr lang="en-US" dirty="0" err="1" smtClean="0"/>
              <a:t>Seminární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Navrhněte</a:t>
            </a:r>
            <a:r>
              <a:rPr lang="en-US" dirty="0" smtClean="0"/>
              <a:t> </a:t>
            </a:r>
            <a:r>
              <a:rPr lang="en-US" dirty="0" err="1"/>
              <a:t>způsob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co </a:t>
            </a:r>
            <a:r>
              <a:rPr lang="en-US" dirty="0" err="1"/>
              <a:t>nejlépe</a:t>
            </a:r>
            <a:r>
              <a:rPr lang="en-US" dirty="0"/>
              <a:t> </a:t>
            </a:r>
            <a:r>
              <a:rPr lang="en-US" dirty="0" err="1"/>
              <a:t>zjistit</a:t>
            </a:r>
            <a:r>
              <a:rPr lang="en-US" dirty="0"/>
              <a:t> </a:t>
            </a:r>
            <a:r>
              <a:rPr lang="en-US" dirty="0" err="1"/>
              <a:t>potřeby</a:t>
            </a:r>
            <a:r>
              <a:rPr lang="en-US" dirty="0"/>
              <a:t> (</a:t>
            </a:r>
            <a:r>
              <a:rPr lang="en-US" dirty="0" err="1"/>
              <a:t>potenciálních</a:t>
            </a:r>
            <a:r>
              <a:rPr lang="en-US" dirty="0"/>
              <a:t>) </a:t>
            </a:r>
            <a:r>
              <a:rPr lang="en-US" dirty="0" err="1"/>
              <a:t>uživatelů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 a </a:t>
            </a:r>
            <a:r>
              <a:rPr lang="en-US" dirty="0" err="1"/>
              <a:t>navrhněte</a:t>
            </a:r>
            <a:r>
              <a:rPr lang="en-US" dirty="0"/>
              <a:t> </a:t>
            </a:r>
            <a:r>
              <a:rPr lang="en-US" dirty="0" err="1"/>
              <a:t>způsob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poznatky</a:t>
            </a:r>
            <a:r>
              <a:rPr lang="en-US" dirty="0"/>
              <a:t> z </a:t>
            </a:r>
            <a:r>
              <a:rPr lang="en-US" dirty="0" err="1"/>
              <a:t>kvalitativního</a:t>
            </a:r>
            <a:r>
              <a:rPr lang="en-US" dirty="0"/>
              <a:t> </a:t>
            </a:r>
            <a:r>
              <a:rPr lang="en-US" dirty="0" err="1"/>
              <a:t>šetření</a:t>
            </a:r>
            <a:r>
              <a:rPr lang="en-US" dirty="0"/>
              <a:t> </a:t>
            </a:r>
            <a:r>
              <a:rPr lang="en-US" dirty="0" err="1"/>
              <a:t>analyzovat</a:t>
            </a:r>
            <a:r>
              <a:rPr lang="en-US" dirty="0"/>
              <a:t>. (</a:t>
            </a:r>
            <a:r>
              <a:rPr lang="en-US" dirty="0" err="1"/>
              <a:t>rozsah</a:t>
            </a:r>
            <a:r>
              <a:rPr lang="en-US" dirty="0"/>
              <a:t> 2-3 </a:t>
            </a:r>
            <a:r>
              <a:rPr lang="en-US" dirty="0" err="1"/>
              <a:t>strany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Na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 </a:t>
            </a:r>
            <a:r>
              <a:rPr lang="en-US" dirty="0" err="1"/>
              <a:t>navrhněte</a:t>
            </a:r>
            <a:r>
              <a:rPr lang="en-US" dirty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vytváření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 smtClean="0"/>
              <a:t>zavádění</a:t>
            </a:r>
            <a:r>
              <a:rPr lang="en-US" dirty="0" smtClean="0"/>
              <a:t> </a:t>
            </a:r>
            <a:r>
              <a:rPr lang="en-US" dirty="0" err="1"/>
              <a:t>změn</a:t>
            </a:r>
            <a:r>
              <a:rPr lang="en-US" dirty="0"/>
              <a:t> v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zavedené</a:t>
            </a:r>
            <a:r>
              <a:rPr lang="en-US" dirty="0"/>
              <a:t> </a:t>
            </a:r>
            <a:r>
              <a:rPr lang="en-US" dirty="0" err="1"/>
              <a:t>službě</a:t>
            </a:r>
            <a:r>
              <a:rPr lang="en-US" dirty="0"/>
              <a:t>. (</a:t>
            </a:r>
            <a:r>
              <a:rPr lang="en-US" dirty="0" err="1"/>
              <a:t>rozsah</a:t>
            </a:r>
            <a:r>
              <a:rPr lang="en-US" dirty="0"/>
              <a:t> 2-3 </a:t>
            </a:r>
            <a:r>
              <a:rPr lang="en-US" dirty="0" err="1"/>
              <a:t>strany</a:t>
            </a:r>
            <a:r>
              <a:rPr lang="en-US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0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otázek na úvod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se máte?</a:t>
            </a:r>
          </a:p>
          <a:p>
            <a:endParaRPr lang="cs-CZ" dirty="0" smtClean="0"/>
          </a:p>
          <a:p>
            <a:r>
              <a:rPr lang="cs-CZ" dirty="0" smtClean="0"/>
              <a:t>Proč se ne/zabýváme kvalitou služeb a jak to ne/děláme?</a:t>
            </a:r>
          </a:p>
          <a:p>
            <a:endParaRPr lang="cs-CZ" dirty="0" smtClean="0"/>
          </a:p>
          <a:p>
            <a:r>
              <a:rPr lang="cs-CZ" dirty="0" smtClean="0"/>
              <a:t>Co je dobrá služba?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4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Řízení (nástroj ovlivňování) kvality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Dokazování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Hledání důkazů o naplňování standardů („měření“, audit, inspekce, certifikace)</a:t>
            </a:r>
          </a:p>
          <a:p>
            <a:r>
              <a:rPr lang="cs-CZ" dirty="0" smtClean="0"/>
              <a:t>U/rovnání, unifikace</a:t>
            </a:r>
          </a:p>
          <a:p>
            <a:r>
              <a:rPr lang="cs-CZ" dirty="0" smtClean="0"/>
              <a:t>Periodické ověřování</a:t>
            </a:r>
          </a:p>
          <a:p>
            <a:pPr lvl="1"/>
            <a:r>
              <a:rPr lang="cs-CZ" dirty="0" smtClean="0"/>
              <a:t>Co služba má</a:t>
            </a:r>
          </a:p>
          <a:p>
            <a:pPr lvl="1"/>
            <a:r>
              <a:rPr lang="cs-CZ" dirty="0" smtClean="0"/>
              <a:t>Co služba dělá</a:t>
            </a:r>
          </a:p>
          <a:p>
            <a:pPr lvl="1"/>
            <a:r>
              <a:rPr lang="cs-CZ" dirty="0" smtClean="0"/>
              <a:t>Jak to spravuje a dokumentuje</a:t>
            </a:r>
          </a:p>
          <a:p>
            <a:pPr lvl="1"/>
            <a:r>
              <a:rPr lang="cs-CZ" dirty="0" smtClean="0"/>
              <a:t>Čeho dosahuje</a:t>
            </a:r>
          </a:p>
          <a:p>
            <a:pPr marL="457200" lvl="1" indent="0">
              <a:buNone/>
            </a:pPr>
            <a:endParaRPr lang="cs-CZ" sz="2000" dirty="0" smtClean="0">
              <a:effectLst/>
            </a:endParaRP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Zlepšování</a:t>
            </a:r>
            <a:endParaRPr lang="cs-CZ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Hledání dobrého a lepšího </a:t>
            </a:r>
          </a:p>
          <a:p>
            <a:r>
              <a:rPr lang="cs-CZ" dirty="0" smtClean="0"/>
              <a:t>Proměnlivost, různorodost, odlišnost, chaos</a:t>
            </a:r>
          </a:p>
          <a:p>
            <a:r>
              <a:rPr lang="cs-CZ" dirty="0" smtClean="0"/>
              <a:t>Trvalé hodnocení, kutění a procesní uhlazování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972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Standard a standardizace</a:t>
            </a:r>
            <a:br>
              <a:rPr lang="cs-CZ" dirty="0" smtClean="0"/>
            </a:br>
            <a:r>
              <a:rPr lang="cs-CZ" sz="1800" dirty="0" err="1" smtClean="0">
                <a:effectLst/>
              </a:rPr>
              <a:t>Timmermans</a:t>
            </a:r>
            <a:r>
              <a:rPr lang="cs-CZ" sz="1800" dirty="0" smtClean="0">
                <a:effectLst/>
              </a:rPr>
              <a:t>, Stefan, and Steven </a:t>
            </a:r>
            <a:r>
              <a:rPr lang="cs-CZ" sz="1800" dirty="0" err="1" smtClean="0">
                <a:effectLst/>
              </a:rPr>
              <a:t>Epstein</a:t>
            </a:r>
            <a:r>
              <a:rPr lang="cs-CZ" sz="1800" dirty="0" smtClean="0">
                <a:effectLst/>
              </a:rPr>
              <a:t>. “A </a:t>
            </a:r>
            <a:r>
              <a:rPr lang="cs-CZ" sz="1800" dirty="0" err="1" smtClean="0">
                <a:effectLst/>
              </a:rPr>
              <a:t>World</a:t>
            </a:r>
            <a:r>
              <a:rPr lang="cs-CZ" sz="1800" dirty="0" smtClean="0">
                <a:effectLst/>
              </a:rPr>
              <a:t> </a:t>
            </a:r>
            <a:r>
              <a:rPr lang="cs-CZ" sz="1800" dirty="0" err="1" smtClean="0">
                <a:effectLst/>
              </a:rPr>
              <a:t>of</a:t>
            </a:r>
            <a:r>
              <a:rPr lang="cs-CZ" sz="1800" dirty="0" smtClean="0">
                <a:effectLst/>
              </a:rPr>
              <a:t> </a:t>
            </a:r>
            <a:r>
              <a:rPr lang="cs-CZ" sz="1800" dirty="0" err="1" smtClean="0">
                <a:effectLst/>
              </a:rPr>
              <a:t>Standards</a:t>
            </a:r>
            <a:r>
              <a:rPr lang="cs-CZ" sz="1800" dirty="0" smtClean="0">
                <a:effectLst/>
              </a:rPr>
              <a:t> but Not a Standard </a:t>
            </a:r>
            <a:r>
              <a:rPr lang="cs-CZ" sz="1800" dirty="0" err="1" smtClean="0">
                <a:effectLst/>
              </a:rPr>
              <a:t>World</a:t>
            </a:r>
            <a:r>
              <a:rPr lang="cs-CZ" sz="1800" dirty="0" smtClean="0">
                <a:effectLst/>
              </a:rPr>
              <a:t>: </a:t>
            </a:r>
            <a:r>
              <a:rPr lang="cs-CZ" sz="1800" dirty="0" err="1" smtClean="0">
                <a:effectLst/>
              </a:rPr>
              <a:t>Toward</a:t>
            </a:r>
            <a:r>
              <a:rPr lang="cs-CZ" sz="1800" dirty="0" smtClean="0">
                <a:effectLst/>
              </a:rPr>
              <a:t> a Sociology </a:t>
            </a:r>
            <a:r>
              <a:rPr lang="cs-CZ" sz="1800" dirty="0" err="1" smtClean="0">
                <a:effectLst/>
              </a:rPr>
              <a:t>of</a:t>
            </a:r>
            <a:r>
              <a:rPr lang="cs-CZ" sz="1800" dirty="0" smtClean="0">
                <a:effectLst/>
              </a:rPr>
              <a:t> </a:t>
            </a:r>
            <a:r>
              <a:rPr lang="cs-CZ" sz="1800" dirty="0" err="1" smtClean="0">
                <a:effectLst/>
              </a:rPr>
              <a:t>Standards</a:t>
            </a:r>
            <a:r>
              <a:rPr lang="cs-CZ" sz="1800" dirty="0" smtClean="0">
                <a:effectLst/>
              </a:rPr>
              <a:t> and </a:t>
            </a:r>
            <a:r>
              <a:rPr lang="cs-CZ" sz="1800" dirty="0" err="1" smtClean="0">
                <a:effectLst/>
              </a:rPr>
              <a:t>Standardization</a:t>
            </a:r>
            <a:r>
              <a:rPr lang="cs-CZ" sz="1800" dirty="0" smtClean="0">
                <a:effectLst/>
              </a:rPr>
              <a:t>.” </a:t>
            </a:r>
            <a:r>
              <a:rPr lang="cs-CZ" sz="1800" i="1" dirty="0" err="1" smtClean="0">
                <a:effectLst/>
              </a:rPr>
              <a:t>Annual</a:t>
            </a:r>
            <a:r>
              <a:rPr lang="cs-CZ" sz="1800" i="1" dirty="0" smtClean="0">
                <a:effectLst/>
              </a:rPr>
              <a:t> </a:t>
            </a:r>
            <a:r>
              <a:rPr lang="cs-CZ" sz="1800" i="1" dirty="0" err="1" smtClean="0">
                <a:effectLst/>
              </a:rPr>
              <a:t>Review</a:t>
            </a:r>
            <a:r>
              <a:rPr lang="cs-CZ" sz="1800" i="1" dirty="0" smtClean="0">
                <a:effectLst/>
              </a:rPr>
              <a:t> </a:t>
            </a:r>
            <a:r>
              <a:rPr lang="cs-CZ" sz="1800" i="1" dirty="0" err="1" smtClean="0">
                <a:effectLst/>
              </a:rPr>
              <a:t>of</a:t>
            </a:r>
            <a:r>
              <a:rPr lang="cs-CZ" sz="1800" i="1" dirty="0" smtClean="0">
                <a:effectLst/>
              </a:rPr>
              <a:t> Sociology</a:t>
            </a:r>
            <a:r>
              <a:rPr lang="cs-CZ" sz="1800" dirty="0" smtClean="0">
                <a:effectLst/>
              </a:rPr>
              <a:t> 36, no. 1 (June 2010): 69–89. 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Vytváření uniformity napříč časem a prostorem prostřednictvím dohodnutých pravidel </a:t>
            </a:r>
          </a:p>
          <a:p>
            <a:r>
              <a:rPr lang="cs-CZ" dirty="0" smtClean="0"/>
              <a:t>Různé standardy přinesou různé věci různým uživatelům</a:t>
            </a:r>
          </a:p>
          <a:p>
            <a:r>
              <a:rPr lang="cs-CZ" dirty="0" smtClean="0"/>
              <a:t>Můžou nás připravit o alternativy řešení problémů, stejně jako usnadnit komunikaci</a:t>
            </a:r>
          </a:p>
          <a:p>
            <a:r>
              <a:rPr lang="cs-CZ" dirty="0" smtClean="0"/>
              <a:t>Požadovaný standard jedné osoby, může způsobit utrpení jiné </a:t>
            </a:r>
          </a:p>
          <a:p>
            <a:r>
              <a:rPr lang="cs-CZ" dirty="0" smtClean="0"/>
              <a:t>Výzvy pro demokracii:</a:t>
            </a:r>
          </a:p>
          <a:p>
            <a:pPr lvl="1"/>
            <a:r>
              <a:rPr lang="cs-CZ" dirty="0" smtClean="0"/>
              <a:t>Komu standardy přinášejí prospěch?</a:t>
            </a:r>
          </a:p>
          <a:p>
            <a:pPr lvl="1"/>
            <a:r>
              <a:rPr lang="cs-CZ" dirty="0" smtClean="0"/>
              <a:t>Jak standardy vznikají a kdo by je měl formulovat?</a:t>
            </a:r>
          </a:p>
          <a:p>
            <a:pPr lvl="1"/>
            <a:r>
              <a:rPr lang="cs-CZ" dirty="0" smtClean="0"/>
              <a:t>Jak a komu se zodpovídají tvůrci standardů? </a:t>
            </a:r>
          </a:p>
          <a:p>
            <a:pPr lvl="1"/>
            <a:r>
              <a:rPr lang="cs-CZ" dirty="0" smtClean="0"/>
              <a:t>Co znamená být nestandardní ve světě, v němž vládnou standardy?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8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Předpis a praxe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„Žádné pravidlo neumí přiměřeně zachytit práci potřebnou k provedení předepsaného úkonu. </a:t>
            </a:r>
            <a:r>
              <a:rPr lang="cs-CZ" dirty="0" err="1" smtClean="0"/>
              <a:t>Každy</a:t>
            </a:r>
            <a:r>
              <a:rPr lang="cs-CZ" dirty="0" smtClean="0"/>
              <a:t>́ standard je tak současně příliš </a:t>
            </a:r>
            <a:r>
              <a:rPr lang="cs-CZ" dirty="0" err="1" smtClean="0"/>
              <a:t>určity</a:t>
            </a:r>
            <a:r>
              <a:rPr lang="cs-CZ" dirty="0" smtClean="0"/>
              <a:t>́, a přitom nekompletní. (...) Kutění, opravování, podvracení i obcházení předpisů standardu je nutné k tomu, aby standardy mohly fungovat.” 				</a:t>
            </a:r>
            <a:r>
              <a:rPr lang="cs-CZ" sz="1800" dirty="0" smtClean="0"/>
              <a:t>(</a:t>
            </a:r>
            <a:r>
              <a:rPr lang="cs-CZ" sz="1800" dirty="0" err="1" smtClean="0"/>
              <a:t>Timmermans</a:t>
            </a:r>
            <a:r>
              <a:rPr lang="cs-CZ" sz="1800" dirty="0" smtClean="0"/>
              <a:t>, </a:t>
            </a:r>
            <a:r>
              <a:rPr lang="cs-CZ" sz="1800" dirty="0" err="1" smtClean="0"/>
              <a:t>Epstein</a:t>
            </a:r>
            <a:r>
              <a:rPr lang="cs-CZ" sz="1800" dirty="0" smtClean="0"/>
              <a:t> in Kocman, Paleček 2013)</a:t>
            </a:r>
          </a:p>
          <a:p>
            <a:endParaRPr lang="cs-CZ" dirty="0"/>
          </a:p>
          <a:p>
            <a:r>
              <a:rPr lang="cs-CZ" dirty="0" smtClean="0"/>
              <a:t>Sledujme vlastní praxi</a:t>
            </a:r>
            <a:r>
              <a:rPr lang="is-IS" dirty="0" smtClean="0"/>
              <a:t>…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/>
              <a:t>1. Cíle a způsoby poskytování sociálních služeb </a:t>
            </a:r>
          </a:p>
          <a:p>
            <a:pPr marL="0" indent="0">
              <a:buNone/>
            </a:pPr>
            <a:r>
              <a:rPr lang="cs-CZ" sz="2000" i="1" dirty="0" smtClean="0"/>
              <a:t>c) Poskytovatel má písemně zpracovány pracovní postupy zaručující řádný průběh poskytování sociální služby a podle nich postupuje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6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 a kontext (End in </a:t>
            </a:r>
            <a:r>
              <a:rPr lang="cs-CZ" dirty="0" err="1"/>
              <a:t>V</a:t>
            </a:r>
            <a:r>
              <a:rPr lang="cs-CZ" dirty="0" err="1" smtClean="0"/>
              <a:t>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cs-CZ" sz="6400" dirty="0" smtClean="0"/>
              <a:t>Standardy kvality sociálních služeb z roku 2002 („Průvodce poskytovatele“) formulovány s ohledem na deinstitucionalizaci </a:t>
            </a:r>
          </a:p>
          <a:p>
            <a:pPr>
              <a:lnSpc>
                <a:spcPct val="170000"/>
              </a:lnSpc>
            </a:pPr>
            <a:r>
              <a:rPr lang="cs-CZ" sz="6400" dirty="0" smtClean="0"/>
              <a:t>Od chvíle, kdy platí zákon 108/2006 Sb. a vyhláška505/2006 Sb. „Průvodce“ už není rozhodujícím </a:t>
            </a:r>
            <a:r>
              <a:rPr lang="cs-CZ" sz="6400" dirty="0" err="1" smtClean="0"/>
              <a:t>výkladovým</a:t>
            </a:r>
            <a:r>
              <a:rPr lang="cs-CZ" sz="6400" dirty="0" smtClean="0"/>
              <a:t> rámcem </a:t>
            </a:r>
          </a:p>
          <a:p>
            <a:pPr>
              <a:lnSpc>
                <a:spcPct val="170000"/>
              </a:lnSpc>
            </a:pPr>
            <a:r>
              <a:rPr lang="cs-CZ" sz="6400" dirty="0" smtClean="0"/>
              <a:t>Vymizely pojmy jako „přirozené vztahové sítě“, „přirozené místní společenství“, „žít běžným způsobem“</a:t>
            </a:r>
          </a:p>
          <a:p>
            <a:pPr>
              <a:lnSpc>
                <a:spcPct val="170000"/>
              </a:lnSpc>
            </a:pPr>
            <a:r>
              <a:rPr lang="cs-CZ" sz="6400" dirty="0" smtClean="0"/>
              <a:t>Vyhláška 505 vyjmenovává „prostých“ 48 kritérií standardů</a:t>
            </a:r>
          </a:p>
          <a:p>
            <a:pPr>
              <a:lnSpc>
                <a:spcPct val="170000"/>
              </a:lnSpc>
            </a:pPr>
            <a:endParaRPr lang="cs-CZ" sz="6400" dirty="0" smtClean="0"/>
          </a:p>
          <a:p>
            <a:pPr>
              <a:lnSpc>
                <a:spcPct val="170000"/>
              </a:lnSpc>
            </a:pPr>
            <a:endParaRPr lang="cs-CZ" sz="6400" dirty="0" smtClean="0"/>
          </a:p>
        </p:txBody>
      </p:sp>
    </p:spTree>
    <p:extLst>
      <p:ext uri="{BB962C8B-B14F-4D97-AF65-F5344CB8AC3E}">
        <p14:creationId xmlns:p14="http://schemas.microsoft.com/office/powerpoint/2010/main" val="15128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13221</TotalTime>
  <Words>347</Words>
  <Application>Microsoft Macintosh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O kvalitě</vt:lpstr>
      <vt:lpstr>Semináře a zkouška</vt:lpstr>
      <vt:lpstr>Několik otázek na úvod</vt:lpstr>
      <vt:lpstr>Řízení (nástroj ovlivňování) kvality služeb </vt:lpstr>
      <vt:lpstr> Standard a standardizace Timmermans, Stefan, and Steven Epstein. “A World of Standards but Not a Standard World: Toward a Sociology of Standards and Standardization.” Annual Review of Sociology 36, no. 1 (June 2010): 69–89.  </vt:lpstr>
      <vt:lpstr>Předpis a praxe</vt:lpstr>
      <vt:lpstr>Standard a kontext (End in View)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Hradcová</dc:creator>
  <cp:lastModifiedBy>Dana Hradcová</cp:lastModifiedBy>
  <cp:revision>35</cp:revision>
  <dcterms:created xsi:type="dcterms:W3CDTF">2020-10-11T15:36:02Z</dcterms:created>
  <dcterms:modified xsi:type="dcterms:W3CDTF">2022-10-18T16:02:58Z</dcterms:modified>
</cp:coreProperties>
</file>