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3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9BBE3-B46F-46E7-9DBC-8FFE3E1A06DE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6A50D-C99E-48AE-98FB-F5823E7C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4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08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8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6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1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08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7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07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9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934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74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54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79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Derek </a:t>
            </a:r>
            <a:r>
              <a:rPr lang="cs-CZ" dirty="0" err="1" smtClean="0"/>
              <a:t>Parfit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Identita není tím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„</a:t>
            </a:r>
            <a:r>
              <a:rPr lang="cs-CZ" dirty="0" smtClean="0"/>
              <a:t>na čem záleží“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6. 11. 2017</a:t>
            </a:r>
            <a:endParaRPr lang="en-US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531" y="4528312"/>
            <a:ext cx="6898797" cy="153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400" dirty="0" err="1" smtClean="0"/>
              <a:t>Parfitův</a:t>
            </a:r>
            <a:r>
              <a:rPr lang="cs-CZ" sz="2400" dirty="0" smtClean="0"/>
              <a:t> redukcionismus: lze vůbec popsat duševní život v neosobních pojmech (tj. vypustit z něj ten rys, že prožitky jsou vždy </a:t>
            </a:r>
            <a:r>
              <a:rPr lang="cs-CZ" sz="2400" i="1" dirty="0" smtClean="0"/>
              <a:t>něčí</a:t>
            </a:r>
            <a:r>
              <a:rPr lang="cs-CZ" sz="2400" dirty="0" smtClean="0"/>
              <a:t>)?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sz="2200" dirty="0" err="1" smtClean="0"/>
              <a:t>Ricoeur</a:t>
            </a:r>
            <a:r>
              <a:rPr lang="cs-CZ" sz="2200" dirty="0" smtClean="0"/>
              <a:t>, </a:t>
            </a:r>
            <a:r>
              <a:rPr lang="cs-CZ" sz="2200" i="1" dirty="0" smtClean="0"/>
              <a:t>O sobě samém jako o jiném </a:t>
            </a:r>
            <a:r>
              <a:rPr lang="cs-CZ" sz="2200" dirty="0" smtClean="0"/>
              <a:t>(str. 145-155): není to možné ani v případě vlastních prožitků, ani v případě těla (i to je vždy „něčí tělo“; tvrdit, že mozek či jeho část je součástí identity osoby, je chyba: „Nijak neprožívám vztah ke svému mozku.“)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/>
              <a:t>Oslabením identity (na vztah mezi mnou a se mnou kontinuální osobou, s níž nejsem striktně identický) nevysvětlí praktický zájem o identitu.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sz="2200" dirty="0" smtClean="0"/>
              <a:t>se mnou spojitá, následná osoba „si může zasloužit potrestání či odměnu za to, co jsem vykonal já“ (</a:t>
            </a:r>
            <a:r>
              <a:rPr lang="cs-CZ" sz="2200" dirty="0" err="1" smtClean="0"/>
              <a:t>Parfit</a:t>
            </a:r>
            <a:r>
              <a:rPr lang="cs-CZ" sz="2200" dirty="0" smtClean="0"/>
              <a:t>, 142)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sz="2200" dirty="0" smtClean="0"/>
              <a:t>R. Bělohrad, </a:t>
            </a:r>
            <a:r>
              <a:rPr lang="cs-CZ" sz="2200" i="1" dirty="0" smtClean="0"/>
              <a:t>Lidské identity, lidské hodnoty</a:t>
            </a:r>
            <a:r>
              <a:rPr lang="cs-CZ" sz="2200" dirty="0" smtClean="0"/>
              <a:t>, Praha 2016</a:t>
            </a:r>
          </a:p>
        </p:txBody>
      </p:sp>
    </p:spTree>
    <p:extLst>
      <p:ext uri="{BB962C8B-B14F-4D97-AF65-F5344CB8AC3E}">
        <p14:creationId xmlns:p14="http://schemas.microsoft.com/office/powerpoint/2010/main" val="387097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Derek </a:t>
            </a:r>
            <a:r>
              <a:rPr lang="cs-CZ" dirty="0" err="1" smtClean="0"/>
              <a:t>Parfit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i="1" dirty="0" err="1" smtClean="0"/>
              <a:t>Why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Our</a:t>
            </a:r>
            <a:r>
              <a:rPr lang="cs-CZ" sz="2400" i="1" dirty="0" smtClean="0"/>
              <a:t> Identity </a:t>
            </a:r>
            <a:r>
              <a:rPr lang="cs-CZ" sz="2400" i="1" dirty="0" err="1" smtClean="0"/>
              <a:t>Is</a:t>
            </a:r>
            <a:r>
              <a:rPr lang="cs-CZ" sz="2400" i="1" dirty="0" smtClean="0"/>
              <a:t> Not </a:t>
            </a:r>
            <a:r>
              <a:rPr lang="cs-CZ" sz="2400" i="1" dirty="0" err="1" smtClean="0"/>
              <a:t>What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Matters</a:t>
            </a:r>
            <a:r>
              <a:rPr lang="cs-CZ" sz="2400" dirty="0" smtClean="0"/>
              <a:t>, in: </a:t>
            </a:r>
            <a:r>
              <a:rPr lang="cs-CZ" sz="2400" i="1" dirty="0" err="1" smtClean="0"/>
              <a:t>Reasons</a:t>
            </a:r>
            <a:r>
              <a:rPr lang="cs-CZ" sz="2400" i="1" dirty="0" smtClean="0"/>
              <a:t> and </a:t>
            </a:r>
            <a:r>
              <a:rPr lang="cs-CZ" sz="2400" i="1" dirty="0" err="1" smtClean="0"/>
              <a:t>Persons</a:t>
            </a:r>
            <a:r>
              <a:rPr lang="cs-CZ" sz="2400" dirty="0" smtClean="0"/>
              <a:t>, Oxford 1986, kap. 10 – 12 (též in R. Martin, J. </a:t>
            </a:r>
            <a:r>
              <a:rPr lang="cs-CZ" sz="2400" dirty="0" err="1" smtClean="0"/>
              <a:t>Barresi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Personal</a:t>
            </a:r>
            <a:r>
              <a:rPr lang="cs-CZ" sz="2400" i="1" dirty="0" smtClean="0"/>
              <a:t> Identity</a:t>
            </a:r>
            <a:r>
              <a:rPr lang="cs-CZ" sz="2400" dirty="0" smtClean="0"/>
              <a:t>, London 2003, str. 115-143).</a:t>
            </a:r>
          </a:p>
          <a:p>
            <a:pPr marL="109728" indent="0">
              <a:buNone/>
            </a:pPr>
            <a:r>
              <a:rPr lang="cs-CZ" sz="2400" dirty="0" smtClean="0"/>
              <a:t>Myšlenkové experimenty („</a:t>
            </a:r>
            <a:r>
              <a:rPr lang="cs-CZ" sz="2400" dirty="0" err="1" smtClean="0"/>
              <a:t>puzzling</a:t>
            </a:r>
            <a:r>
              <a:rPr lang="cs-CZ" sz="2400" dirty="0" smtClean="0"/>
              <a:t> </a:t>
            </a:r>
            <a:r>
              <a:rPr lang="cs-CZ" sz="2400" dirty="0" err="1" smtClean="0"/>
              <a:t>cases</a:t>
            </a:r>
            <a:r>
              <a:rPr lang="cs-CZ" sz="2400" dirty="0" smtClean="0"/>
              <a:t>“)</a:t>
            </a:r>
          </a:p>
          <a:p>
            <a:pPr marL="452628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Jednoduchý </a:t>
            </a:r>
            <a:r>
              <a:rPr lang="cs-CZ" sz="2400" dirty="0" err="1" smtClean="0"/>
              <a:t>teletransport</a:t>
            </a:r>
            <a:endParaRPr lang="cs-CZ" sz="2400" dirty="0" smtClean="0"/>
          </a:p>
          <a:p>
            <a:pPr marL="452628" indent="-342900">
              <a:buFont typeface="Courier New" panose="02070309020205020404" pitchFamily="49" charset="0"/>
              <a:buChar char="o"/>
            </a:pPr>
            <a:r>
              <a:rPr lang="cs-CZ" sz="2400" dirty="0" err="1" smtClean="0"/>
              <a:t>Teletransport</a:t>
            </a:r>
            <a:r>
              <a:rPr lang="cs-CZ" sz="2400" dirty="0" smtClean="0"/>
              <a:t> s odbočkou („</a:t>
            </a:r>
            <a:r>
              <a:rPr lang="cs-CZ" sz="2400" dirty="0" err="1" smtClean="0"/>
              <a:t>branch</a:t>
            </a:r>
            <a:r>
              <a:rPr lang="cs-CZ" sz="2400" dirty="0" smtClean="0"/>
              <a:t>-line case“)</a:t>
            </a:r>
          </a:p>
          <a:p>
            <a:pPr marL="452628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Rozdělená mysl a jednota vědomí (hemisféry)</a:t>
            </a:r>
          </a:p>
          <a:p>
            <a:pPr marL="452628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Dvojčata, trojčata a transplantace oddělných hemisfér do jiných těl</a:t>
            </a:r>
          </a:p>
          <a:p>
            <a:pPr marL="452628" indent="-342900">
              <a:buFont typeface="Courier New" panose="02070309020205020404" pitchFamily="49" charset="0"/>
              <a:buChar char="o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908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Lze se z fiktivních příběhů něčemu naučit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cs-CZ" sz="2400" dirty="0" err="1" smtClean="0"/>
              <a:t>Wittgenstein</a:t>
            </a:r>
            <a:r>
              <a:rPr lang="cs-CZ" sz="2400" dirty="0" smtClean="0"/>
              <a:t> (i </a:t>
            </a:r>
            <a:r>
              <a:rPr lang="cs-CZ" sz="2400" dirty="0" err="1" smtClean="0"/>
              <a:t>Quine</a:t>
            </a:r>
            <a:r>
              <a:rPr lang="cs-CZ" sz="2400" dirty="0" smtClean="0"/>
              <a:t>): nikoli. Důležitá je analýza pojmů (např. totožnost).</a:t>
            </a:r>
          </a:p>
          <a:p>
            <a:pPr marL="365760" lvl="1" indent="0">
              <a:buNone/>
            </a:pPr>
            <a:r>
              <a:rPr lang="cs-CZ" sz="2400" dirty="0" err="1" smtClean="0"/>
              <a:t>Wittgenstein</a:t>
            </a:r>
            <a:r>
              <a:rPr lang="cs-CZ" sz="2400" dirty="0" smtClean="0"/>
              <a:t>: „Naše pojmy poskytují takříkajíc lešení pro fakta. Pokud si představujete, že fakta jsou jinak, … není uplatnění jistých pojmů představitelné.“ (D. </a:t>
            </a:r>
            <a:r>
              <a:rPr lang="cs-CZ" sz="2400" dirty="0" err="1" smtClean="0"/>
              <a:t>Parfit</a:t>
            </a:r>
            <a:r>
              <a:rPr lang="cs-CZ" sz="2400" dirty="0" smtClean="0"/>
              <a:t>, 142, pozn. 1).</a:t>
            </a:r>
          </a:p>
          <a:p>
            <a:pPr marL="365760" lvl="1" indent="0">
              <a:buNone/>
            </a:pPr>
            <a:endParaRPr lang="cs-CZ" sz="2400" dirty="0" smtClean="0"/>
          </a:p>
          <a:p>
            <a:pPr marL="365760" lvl="1" indent="0">
              <a:buNone/>
            </a:pPr>
            <a:r>
              <a:rPr lang="cs-CZ" sz="2400" dirty="0" err="1" smtClean="0"/>
              <a:t>Parfit</a:t>
            </a:r>
            <a:r>
              <a:rPr lang="cs-CZ" sz="2400" dirty="0" smtClean="0"/>
              <a:t>: „Ale </a:t>
            </a:r>
            <a:r>
              <a:rPr lang="cs-CZ" sz="2400" dirty="0"/>
              <a:t>tyto případy probouzejí ve většině z nás silná přesvědčení. A tato přesvědčení se netýkají slov, nýbrž nás samotných.“ (</a:t>
            </a:r>
            <a:r>
              <a:rPr lang="cs-CZ" sz="2400" dirty="0" smtClean="0"/>
              <a:t>116)</a:t>
            </a:r>
          </a:p>
          <a:p>
            <a:pPr marL="365760" lvl="1" indent="0">
              <a:buNone/>
            </a:pPr>
            <a:endParaRPr lang="cs-CZ" sz="2400" dirty="0"/>
          </a:p>
          <a:p>
            <a:pPr marL="365760" lvl="1" indent="0">
              <a:buNone/>
            </a:pPr>
            <a:r>
              <a:rPr lang="cs-CZ" sz="2400" dirty="0" smtClean="0"/>
              <a:t>Za </a:t>
            </a:r>
            <a:r>
              <a:rPr lang="cs-CZ" sz="2400" dirty="0"/>
              <a:t>pomocí těchto </a:t>
            </a:r>
            <a:r>
              <a:rPr lang="cs-CZ" sz="2400" dirty="0" smtClean="0"/>
              <a:t>příběhů: </a:t>
            </a:r>
            <a:r>
              <a:rPr lang="cs-CZ" sz="2400" dirty="0"/>
              <a:t>„Odkrýváme naše přesvědčení týkající se povahy osobní identity napříč časem.“ (116)</a:t>
            </a:r>
            <a:endParaRPr lang="en-US" sz="2400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21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osobní </a:t>
            </a:r>
            <a:r>
              <a:rPr lang="cs-CZ" dirty="0" smtClean="0"/>
              <a:t>identity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fyzické </a:t>
            </a:r>
            <a:r>
              <a:rPr lang="cs-CZ" sz="2400" dirty="0"/>
              <a:t>(tělesné) kritérium: nepřetržitá existence dostatečné části </a:t>
            </a:r>
            <a:r>
              <a:rPr lang="cs-CZ" sz="2400" dirty="0" smtClean="0"/>
              <a:t>mozku</a:t>
            </a:r>
            <a:endParaRPr lang="cs-CZ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psychologické </a:t>
            </a:r>
            <a:r>
              <a:rPr lang="cs-CZ" sz="2400" dirty="0"/>
              <a:t>kritérium: různé typy duševní </a:t>
            </a:r>
            <a:r>
              <a:rPr lang="cs-CZ" sz="2400" dirty="0" smtClean="0"/>
              <a:t>kontinuity</a:t>
            </a:r>
          </a:p>
          <a:p>
            <a:pPr marL="109728" lvl="0" indent="0">
              <a:buNone/>
            </a:pPr>
            <a:endParaRPr lang="cs-CZ" sz="2400" dirty="0"/>
          </a:p>
          <a:p>
            <a:pPr marL="109728" lvl="0" indent="0">
              <a:buNone/>
            </a:pPr>
            <a:r>
              <a:rPr lang="cs-CZ" sz="2400" dirty="0" smtClean="0"/>
              <a:t>obě </a:t>
            </a:r>
            <a:r>
              <a:rPr lang="cs-CZ" sz="2400" dirty="0"/>
              <a:t>tato kritéria jsou </a:t>
            </a:r>
            <a:r>
              <a:rPr lang="cs-CZ" sz="2400" u="sng" dirty="0"/>
              <a:t>redukcionistická</a:t>
            </a:r>
            <a:r>
              <a:rPr lang="cs-CZ" sz="2400" dirty="0"/>
              <a:t>, neboť</a:t>
            </a:r>
            <a:endParaRPr lang="en-US" sz="2400" dirty="0"/>
          </a:p>
          <a:p>
            <a:pPr lvl="1"/>
            <a:r>
              <a:rPr lang="cs-CZ" sz="2400" dirty="0"/>
              <a:t>podle nich faktum osobní identity napříč časem „spočívá právě v tom, že nastávají nějaká elementárnější fakta“ (119)</a:t>
            </a:r>
            <a:endParaRPr lang="en-US" sz="2400" dirty="0"/>
          </a:p>
          <a:p>
            <a:pPr lvl="1"/>
            <a:r>
              <a:rPr lang="cs-CZ" sz="2400" dirty="0"/>
              <a:t>a tato fakta mohou být popsána, aniž bychom předpokládali identitu osoby (a mohou být popsána „</a:t>
            </a:r>
            <a:r>
              <a:rPr lang="cs-CZ" sz="2400" i="1" dirty="0"/>
              <a:t>neosobním </a:t>
            </a:r>
            <a:r>
              <a:rPr lang="cs-CZ" sz="2400" dirty="0"/>
              <a:t>způsobem</a:t>
            </a:r>
            <a:r>
              <a:rPr lang="cs-CZ" sz="2400" dirty="0" smtClean="0"/>
              <a:t>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13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Ne-redukcionistické pojetí </a:t>
            </a:r>
            <a:r>
              <a:rPr lang="cs-CZ" dirty="0" smtClean="0"/>
              <a:t>identity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osobní identita napříč časem nespočívá pouze ve fyzické a/nebo psychologické kontinuitě. Předpokládá nějaký další fakt.“ (119</a:t>
            </a:r>
            <a:r>
              <a:rPr lang="cs-CZ" sz="2400" dirty="0" smtClean="0"/>
              <a:t>)</a:t>
            </a:r>
          </a:p>
          <a:p>
            <a:pPr marL="109728" lvl="0" indent="0">
              <a:buNone/>
            </a:pPr>
            <a:endParaRPr lang="en-US" sz="2400" dirty="0"/>
          </a:p>
          <a:p>
            <a:pPr marL="109728" lvl="0" indent="0">
              <a:buNone/>
            </a:pPr>
            <a:r>
              <a:rPr lang="cs-CZ" sz="2400" dirty="0"/>
              <a:t>varianty ne-redukcionismu</a:t>
            </a:r>
            <a:endParaRPr lang="en-US" sz="2400" dirty="0"/>
          </a:p>
          <a:p>
            <a:pPr lvl="1"/>
            <a:r>
              <a:rPr lang="cs-CZ" sz="2400" dirty="0"/>
              <a:t>jsme odděleně, tj. na těle a mozku nezávisle existující entita </a:t>
            </a:r>
            <a:r>
              <a:rPr lang="cs-CZ" sz="2400" dirty="0" smtClean="0"/>
              <a:t>(např. čistě mentální entity, jakou je – v </a:t>
            </a:r>
            <a:r>
              <a:rPr lang="cs-CZ" sz="2400" dirty="0" err="1" smtClean="0"/>
              <a:t>Parfitově</a:t>
            </a:r>
            <a:r>
              <a:rPr lang="cs-CZ" sz="2400" dirty="0" smtClean="0"/>
              <a:t> pojetí - karteziánské </a:t>
            </a:r>
            <a:r>
              <a:rPr lang="cs-CZ" sz="2400" dirty="0"/>
              <a:t>čisté ego)</a:t>
            </a:r>
            <a:endParaRPr lang="en-US" sz="2400" dirty="0"/>
          </a:p>
          <a:p>
            <a:pPr lvl="1"/>
            <a:r>
              <a:rPr lang="cs-CZ" sz="2400" dirty="0"/>
              <a:t>nejsme odděleně existující entitou, </a:t>
            </a:r>
            <a:r>
              <a:rPr lang="cs-CZ" sz="2400" dirty="0" smtClean="0"/>
              <a:t>nicméně „osobní </a:t>
            </a:r>
            <a:r>
              <a:rPr lang="cs-CZ" sz="2400" dirty="0"/>
              <a:t>identita </a:t>
            </a:r>
            <a:r>
              <a:rPr lang="cs-CZ" sz="2400" i="1" dirty="0"/>
              <a:t>je</a:t>
            </a:r>
            <a:r>
              <a:rPr lang="cs-CZ" sz="2400" dirty="0"/>
              <a:t> další fakt, který nespočívá ve fyzické a/nebo psychologické kontinuitě</a:t>
            </a:r>
            <a:r>
              <a:rPr lang="cs-CZ" sz="2400" dirty="0" smtClean="0"/>
              <a:t>“ („</a:t>
            </a:r>
            <a:r>
              <a:rPr lang="cs-CZ" sz="2400" i="1" dirty="0" err="1"/>
              <a:t>Further</a:t>
            </a:r>
            <a:r>
              <a:rPr lang="cs-CZ" sz="2400" i="1" dirty="0"/>
              <a:t> </a:t>
            </a:r>
            <a:r>
              <a:rPr lang="cs-CZ" sz="2400" i="1" dirty="0" err="1"/>
              <a:t>Fact</a:t>
            </a:r>
            <a:r>
              <a:rPr lang="cs-CZ" sz="2400" i="1" dirty="0"/>
              <a:t> </a:t>
            </a:r>
            <a:r>
              <a:rPr lang="cs-CZ" sz="2400" i="1" dirty="0" err="1"/>
              <a:t>View</a:t>
            </a:r>
            <a:r>
              <a:rPr lang="cs-CZ" sz="2400" dirty="0" smtClean="0"/>
              <a:t>“)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896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Rozdělená </a:t>
            </a:r>
            <a:r>
              <a:rPr lang="cs-CZ" dirty="0" smtClean="0"/>
              <a:t>mysl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u="sng" dirty="0"/>
          </a:p>
          <a:p>
            <a:pPr marL="109728" indent="0">
              <a:buNone/>
            </a:pPr>
            <a:r>
              <a:rPr lang="cs-CZ" sz="2400" dirty="0"/>
              <a:t>„Faktem je, že lidé s oddělenými hemisférami mají dva oddělené proudy vědomí… Každý z těchto dvou proudu vykazuje jednotu vědomí.“ (122)</a:t>
            </a:r>
            <a:endParaRPr lang="en-US" sz="2400" dirty="0"/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Dr</a:t>
            </a:r>
            <a:r>
              <a:rPr lang="cs-CZ" sz="2400" dirty="0"/>
              <a:t>. House – </a:t>
            </a:r>
            <a:r>
              <a:rPr lang="cs-CZ" sz="2400" dirty="0" err="1"/>
              <a:t>Both</a:t>
            </a:r>
            <a:r>
              <a:rPr lang="cs-CZ" sz="2400" dirty="0"/>
              <a:t> </a:t>
            </a:r>
            <a:r>
              <a:rPr lang="cs-CZ" sz="2400" dirty="0" err="1"/>
              <a:t>Sides</a:t>
            </a:r>
            <a:r>
              <a:rPr lang="cs-CZ" sz="2400" dirty="0"/>
              <a:t> </a:t>
            </a:r>
            <a:r>
              <a:rPr lang="cs-CZ" sz="2400" dirty="0" err="1"/>
              <a:t>Now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Series</a:t>
            </a:r>
            <a:r>
              <a:rPr lang="cs-CZ" sz="2400" dirty="0" smtClean="0"/>
              <a:t> </a:t>
            </a:r>
            <a:r>
              <a:rPr lang="cs-CZ" sz="2400" dirty="0"/>
              <a:t>5, </a:t>
            </a:r>
            <a:r>
              <a:rPr lang="cs-CZ" sz="2400" dirty="0" err="1"/>
              <a:t>Episode</a:t>
            </a:r>
            <a:r>
              <a:rPr lang="cs-CZ" sz="2400" dirty="0"/>
              <a:t> </a:t>
            </a:r>
            <a:r>
              <a:rPr lang="cs-CZ" sz="2400" dirty="0" smtClean="0"/>
              <a:t>24)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81909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lze vysvětlit jednotu vědomí?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u="sng" dirty="0" smtClean="0"/>
              <a:t>Ne-redukcionistický postoj</a:t>
            </a:r>
            <a:r>
              <a:rPr lang="cs-CZ" sz="2400" dirty="0" smtClean="0"/>
              <a:t>: musí </a:t>
            </a:r>
            <a:r>
              <a:rPr lang="cs-CZ" sz="2400" dirty="0"/>
              <a:t>existovat „osoba“, která má různé zkušenosti a sjednocuje </a:t>
            </a:r>
            <a:r>
              <a:rPr lang="cs-CZ" sz="2400" dirty="0" smtClean="0"/>
              <a:t>je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u="sng" dirty="0" smtClean="0"/>
              <a:t>Redukcionistický </a:t>
            </a:r>
            <a:r>
              <a:rPr lang="cs-CZ" sz="2400" u="sng" dirty="0"/>
              <a:t>postoj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/>
              <a:t>jednota vědomí </a:t>
            </a:r>
            <a:r>
              <a:rPr lang="cs-CZ" sz="2400" dirty="0" smtClean="0"/>
              <a:t>„</a:t>
            </a:r>
            <a:r>
              <a:rPr lang="cs-CZ" sz="2400" dirty="0"/>
              <a:t>j</a:t>
            </a:r>
            <a:r>
              <a:rPr lang="cs-CZ" sz="2400" dirty="0" smtClean="0"/>
              <a:t>e </a:t>
            </a:r>
            <a:r>
              <a:rPr lang="cs-CZ" sz="2400" dirty="0"/>
              <a:t>prostým faktem, že několik zkušeností může být vědomých současně.“ (</a:t>
            </a:r>
            <a:r>
              <a:rPr lang="cs-CZ" sz="2400" dirty="0" smtClean="0"/>
              <a:t>co-</a:t>
            </a:r>
            <a:r>
              <a:rPr lang="cs-CZ" sz="2400" dirty="0" err="1" smtClean="0"/>
              <a:t>conscious</a:t>
            </a:r>
            <a:r>
              <a:rPr lang="cs-CZ" sz="2400" dirty="0"/>
              <a:t>, </a:t>
            </a:r>
            <a:r>
              <a:rPr lang="cs-CZ" sz="2400" dirty="0" smtClean="0"/>
              <a:t>126)</a:t>
            </a:r>
            <a:endParaRPr lang="cs-CZ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můžeme </a:t>
            </a:r>
            <a:r>
              <a:rPr lang="cs-CZ" sz="2400" dirty="0"/>
              <a:t>popsat duševní život v neosobních pojmech: „Mohli bychom popsat co bylo v kterých okamžicích myšleno a pociťováno a pozorováno a vykonáno, a jak byly tyto různé události mezi sebou propojeny. Osoby by zde byly zmíněny pouze v popisech obsahů mnoha myšlenek, tužeb, vzpomínek atd. Není třeba tvrdit, že osoby jsou těmi, kdo myslí kterékoli z těchto </a:t>
            </a:r>
            <a:r>
              <a:rPr lang="cs-CZ" sz="2400" dirty="0" smtClean="0"/>
              <a:t>myšlenek“ </a:t>
            </a:r>
            <a:r>
              <a:rPr lang="cs-CZ" sz="2400" dirty="0"/>
              <a:t>(126/127</a:t>
            </a:r>
            <a:r>
              <a:rPr lang="cs-CZ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8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osoby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cs-CZ" sz="2800" u="sng" dirty="0" smtClean="0"/>
              <a:t>Případ s trojčaty</a:t>
            </a:r>
          </a:p>
          <a:p>
            <a:pPr marL="109728" indent="0">
              <a:buNone/>
            </a:pPr>
            <a:r>
              <a:rPr lang="cs-CZ" sz="2400" dirty="0" smtClean="0"/>
              <a:t>(</a:t>
            </a:r>
            <a:r>
              <a:rPr lang="cs-CZ" sz="2400" dirty="0"/>
              <a:t>1.) další argument proti tomu, že bychom byli „nezávisle existující entity</a:t>
            </a:r>
            <a:r>
              <a:rPr lang="cs-CZ" sz="2400" dirty="0" smtClean="0"/>
              <a:t>“</a:t>
            </a:r>
          </a:p>
          <a:p>
            <a:pPr marL="109728" indent="0">
              <a:buNone/>
            </a:pPr>
            <a:r>
              <a:rPr lang="cs-CZ" sz="2400" dirty="0" smtClean="0"/>
              <a:t>(</a:t>
            </a:r>
            <a:r>
              <a:rPr lang="cs-CZ" sz="2400" dirty="0"/>
              <a:t>2.) a ukáže, že „</a:t>
            </a:r>
            <a:r>
              <a:rPr lang="cs-CZ" sz="2400" i="1" dirty="0" smtClean="0"/>
              <a:t>osobní </a:t>
            </a:r>
            <a:r>
              <a:rPr lang="cs-CZ" sz="2400" i="1" dirty="0"/>
              <a:t>identita není tím, na čem záleží</a:t>
            </a:r>
            <a:r>
              <a:rPr lang="cs-CZ" sz="2400" dirty="0"/>
              <a:t>“ (130</a:t>
            </a:r>
            <a:r>
              <a:rPr lang="cs-CZ" sz="2400" dirty="0" smtClean="0"/>
              <a:t>)</a:t>
            </a:r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u="sng" dirty="0" smtClean="0"/>
              <a:t>Na čem záleží při rozdělení?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 err="1"/>
              <a:t>Parfit</a:t>
            </a:r>
            <a:r>
              <a:rPr lang="cs-CZ" sz="2400" dirty="0"/>
              <a:t>: měli bychom pohlížet na rozdělení jako na něco, co je zhruba stejně dobré jako běžné přežití. „Nic zde </a:t>
            </a:r>
            <a:r>
              <a:rPr lang="cs-CZ" sz="2400" i="1" dirty="0"/>
              <a:t>neschází</a:t>
            </a:r>
            <a:r>
              <a:rPr lang="cs-CZ" sz="2400" dirty="0"/>
              <a:t>. Jediné, co může být na závadu, je zdvojení.“ (136</a:t>
            </a:r>
            <a:r>
              <a:rPr lang="cs-CZ" sz="2400" dirty="0" smtClean="0"/>
              <a:t>)</a:t>
            </a:r>
          </a:p>
          <a:p>
            <a:pPr marL="109728" indent="0">
              <a:buNone/>
            </a:pPr>
            <a:r>
              <a:rPr lang="cs-CZ" sz="2400" dirty="0"/>
              <a:t>„Místo co bych se ptal, zda budu určitou budoucí osobou, se ptám, zda můj vztah k této osobě obsahuje to, na čem záleží.“ (141)</a:t>
            </a:r>
            <a:endParaRPr lang="en-US" sz="2400" dirty="0"/>
          </a:p>
          <a:p>
            <a:pPr marL="109728" indent="0">
              <a:buNone/>
            </a:pPr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409090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sz="2800" dirty="0" err="1" smtClean="0"/>
              <a:t>Parfit</a:t>
            </a:r>
            <a:r>
              <a:rPr lang="cs-CZ" sz="2800" dirty="0" smtClean="0"/>
              <a:t> </a:t>
            </a:r>
            <a:r>
              <a:rPr lang="cs-CZ" sz="2800" dirty="0"/>
              <a:t>zkoumá „</a:t>
            </a:r>
            <a:r>
              <a:rPr lang="cs-CZ" sz="2800" dirty="0" smtClean="0"/>
              <a:t>silná </a:t>
            </a:r>
            <a:r>
              <a:rPr lang="cs-CZ" sz="2800" dirty="0"/>
              <a:t>přesvědčení“ (116), která v nás vyvolávají otázky identity a </a:t>
            </a:r>
            <a:r>
              <a:rPr lang="cs-CZ" sz="2800" dirty="0" smtClean="0"/>
              <a:t>přežití</a:t>
            </a:r>
            <a:endParaRPr lang="cs-CZ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/>
              <a:t>tvrdí</a:t>
            </a:r>
            <a:r>
              <a:rPr lang="cs-CZ" sz="2800" dirty="0"/>
              <a:t>, že vztahem, na němž záleží, </a:t>
            </a:r>
            <a:r>
              <a:rPr lang="cs-CZ" sz="2800" i="1" dirty="0"/>
              <a:t>není </a:t>
            </a:r>
            <a:r>
              <a:rPr lang="cs-CZ" sz="2800" dirty="0"/>
              <a:t>identita osoby, ale psychologická návaznost (či kontinuita), která připouští i </a:t>
            </a:r>
            <a:r>
              <a:rPr lang="cs-CZ" sz="2800" dirty="0" smtClean="0"/>
              <a:t>rozvětvení</a:t>
            </a:r>
            <a:endParaRPr lang="cs-CZ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dirty="0" smtClean="0"/>
              <a:t>filosofický </a:t>
            </a:r>
            <a:r>
              <a:rPr lang="cs-CZ" sz="2800" dirty="0"/>
              <a:t>pojem „osoby“ či „subjektu zkušenosti“ pro výklad toho, </a:t>
            </a:r>
            <a:r>
              <a:rPr lang="cs-CZ" sz="2800" i="1" dirty="0"/>
              <a:t>na čem záleží</a:t>
            </a:r>
            <a:r>
              <a:rPr lang="cs-CZ" sz="2800" dirty="0"/>
              <a:t>, není </a:t>
            </a:r>
            <a:r>
              <a:rPr lang="cs-CZ" sz="2800" dirty="0" smtClean="0"/>
              <a:t>potřebný</a:t>
            </a:r>
            <a:endParaRPr lang="cs-CZ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/>
              <a:t>jednotu </a:t>
            </a:r>
            <a:r>
              <a:rPr lang="cs-CZ" sz="2400" dirty="0"/>
              <a:t>vědomí uvnitř jednoho proudu vysvětlíme i bez </a:t>
            </a:r>
            <a:r>
              <a:rPr lang="cs-CZ" sz="2400" dirty="0" smtClean="0"/>
              <a:t>něj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/>
              <a:t>nic více („</a:t>
            </a:r>
            <a:r>
              <a:rPr lang="cs-CZ" sz="2400" dirty="0" err="1" smtClean="0"/>
              <a:t>further</a:t>
            </a:r>
            <a:r>
              <a:rPr lang="cs-CZ" sz="2400" dirty="0" smtClean="0"/>
              <a:t> </a:t>
            </a:r>
            <a:r>
              <a:rPr lang="cs-CZ" sz="2400" dirty="0" err="1" smtClean="0"/>
              <a:t>fact</a:t>
            </a:r>
            <a:r>
              <a:rPr lang="cs-CZ" sz="2400" dirty="0" smtClean="0"/>
              <a:t>“) </a:t>
            </a:r>
            <a:r>
              <a:rPr lang="cs-CZ" sz="2400" dirty="0" err="1" smtClean="0"/>
              <a:t>nepotřebujeme</a:t>
            </a:r>
            <a:r>
              <a:rPr lang="cs-CZ" u="sng" dirty="0" err="1"/>
              <a:t>Rozdělená</a:t>
            </a:r>
            <a:r>
              <a:rPr lang="cs-CZ" u="sng" dirty="0"/>
              <a:t> mysl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48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750</TotalTime>
  <Words>593</Words>
  <Application>Microsoft Office PowerPoint</Application>
  <PresentationFormat>Širokoúhlá obrazovka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Retrospektiva</vt:lpstr>
      <vt:lpstr>Derek Parfit Identita není tím, „na čem záleží“</vt:lpstr>
      <vt:lpstr>Derek Parfit</vt:lpstr>
      <vt:lpstr>Lze se z fiktivních příběhů něčemu naučit?</vt:lpstr>
      <vt:lpstr>Kritéria osobní identity</vt:lpstr>
      <vt:lpstr>Ne-redukcionistické pojetí identity</vt:lpstr>
      <vt:lpstr>Rozdělená mysl</vt:lpstr>
      <vt:lpstr>Čím lze vysvětlit jednotu vědomí?</vt:lpstr>
      <vt:lpstr>Rozdělení osoby</vt:lpstr>
      <vt:lpstr>Závěr</vt:lpstr>
      <vt:lpstr>Problémy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63</cp:revision>
  <cp:lastPrinted>2017-11-06T11:19:37Z</cp:lastPrinted>
  <dcterms:created xsi:type="dcterms:W3CDTF">2016-10-03T08:26:47Z</dcterms:created>
  <dcterms:modified xsi:type="dcterms:W3CDTF">2018-02-08T10:22:50Z</dcterms:modified>
</cp:coreProperties>
</file>