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embeddedFontLst>
    <p:embeddedFont>
      <p:font typeface="Ubuntu"/>
      <p:regular r:id="rId42"/>
      <p:bold r:id="rId43"/>
      <p:italic r:id="rId44"/>
      <p:boldItalic r:id="rId45"/>
    </p:embeddedFont>
    <p:embeddedFont>
      <p:font typeface="Proxima Nova"/>
      <p:regular r:id="rId46"/>
      <p:bold r:id="rId47"/>
      <p:italic r:id="rId48"/>
      <p:boldItalic r:id="rId49"/>
    </p:embeddedFont>
    <p:embeddedFont>
      <p:font typeface="Roboto"/>
      <p:regular r:id="rId50"/>
      <p:bold r:id="rId51"/>
      <p:italic r:id="rId52"/>
      <p:boldItalic r:id="rId53"/>
    </p:embeddedFont>
    <p:embeddedFont>
      <p:font typeface="Ubuntu Medium"/>
      <p:regular r:id="rId54"/>
      <p:bold r:id="rId55"/>
      <p:italic r:id="rId56"/>
      <p:boldItalic r:id="rId57"/>
    </p:embeddedFont>
    <p:embeddedFont>
      <p:font typeface="Nunito"/>
      <p:regular r:id="rId58"/>
      <p:bold r:id="rId59"/>
      <p:italic r:id="rId60"/>
      <p:boldItalic r:id="rId61"/>
    </p:embeddedFont>
    <p:embeddedFont>
      <p:font typeface="Nunito Medium"/>
      <p:regular r:id="rId62"/>
      <p:bold r:id="rId63"/>
      <p:italic r:id="rId64"/>
      <p:boldItalic r:id="rId65"/>
    </p:embeddedFont>
    <p:embeddedFont>
      <p:font typeface="Nunito Light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Ubuntu-regular.fntdata"/><Relationship Id="rId41" Type="http://schemas.openxmlformats.org/officeDocument/2006/relationships/slide" Target="slides/slide35.xml"/><Relationship Id="rId44" Type="http://schemas.openxmlformats.org/officeDocument/2006/relationships/font" Target="fonts/Ubuntu-italic.fntdata"/><Relationship Id="rId43" Type="http://schemas.openxmlformats.org/officeDocument/2006/relationships/font" Target="fonts/Ubuntu-bold.fntdata"/><Relationship Id="rId46" Type="http://schemas.openxmlformats.org/officeDocument/2006/relationships/font" Target="fonts/ProximaNova-regular.fntdata"/><Relationship Id="rId45" Type="http://schemas.openxmlformats.org/officeDocument/2006/relationships/font" Target="fonts/Ubuntu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ProximaNova-italic.fntdata"/><Relationship Id="rId47" Type="http://schemas.openxmlformats.org/officeDocument/2006/relationships/font" Target="fonts/ProximaNova-bold.fntdata"/><Relationship Id="rId49" Type="http://schemas.openxmlformats.org/officeDocument/2006/relationships/font" Target="fonts/ProximaNova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NunitoMedium-regular.fntdata"/><Relationship Id="rId61" Type="http://schemas.openxmlformats.org/officeDocument/2006/relationships/font" Target="fonts/Nunito-boldItalic.fntdata"/><Relationship Id="rId20" Type="http://schemas.openxmlformats.org/officeDocument/2006/relationships/slide" Target="slides/slide14.xml"/><Relationship Id="rId64" Type="http://schemas.openxmlformats.org/officeDocument/2006/relationships/font" Target="fonts/NunitoMedium-italic.fntdata"/><Relationship Id="rId63" Type="http://schemas.openxmlformats.org/officeDocument/2006/relationships/font" Target="fonts/NunitoMedium-bold.fntdata"/><Relationship Id="rId22" Type="http://schemas.openxmlformats.org/officeDocument/2006/relationships/slide" Target="slides/slide16.xml"/><Relationship Id="rId66" Type="http://schemas.openxmlformats.org/officeDocument/2006/relationships/font" Target="fonts/NunitoLight-regular.fntdata"/><Relationship Id="rId21" Type="http://schemas.openxmlformats.org/officeDocument/2006/relationships/slide" Target="slides/slide15.xml"/><Relationship Id="rId65" Type="http://schemas.openxmlformats.org/officeDocument/2006/relationships/font" Target="fonts/NunitoMedium-boldItalic.fntdata"/><Relationship Id="rId24" Type="http://schemas.openxmlformats.org/officeDocument/2006/relationships/slide" Target="slides/slide18.xml"/><Relationship Id="rId68" Type="http://schemas.openxmlformats.org/officeDocument/2006/relationships/font" Target="fonts/NunitoLight-italic.fntdata"/><Relationship Id="rId23" Type="http://schemas.openxmlformats.org/officeDocument/2006/relationships/slide" Target="slides/slide17.xml"/><Relationship Id="rId67" Type="http://schemas.openxmlformats.org/officeDocument/2006/relationships/font" Target="fonts/NunitoLight-bold.fntdata"/><Relationship Id="rId60" Type="http://schemas.openxmlformats.org/officeDocument/2006/relationships/font" Target="fonts/Nunito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NunitoLight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5.xml"/><Relationship Id="rId55" Type="http://schemas.openxmlformats.org/officeDocument/2006/relationships/font" Target="fonts/UbuntuMedium-bold.fntdata"/><Relationship Id="rId10" Type="http://schemas.openxmlformats.org/officeDocument/2006/relationships/slide" Target="slides/slide4.xml"/><Relationship Id="rId54" Type="http://schemas.openxmlformats.org/officeDocument/2006/relationships/font" Target="fonts/UbuntuMedium-regular.fntdata"/><Relationship Id="rId13" Type="http://schemas.openxmlformats.org/officeDocument/2006/relationships/slide" Target="slides/slide7.xml"/><Relationship Id="rId57" Type="http://schemas.openxmlformats.org/officeDocument/2006/relationships/font" Target="fonts/UbuntuMedium-boldItalic.fntdata"/><Relationship Id="rId12" Type="http://schemas.openxmlformats.org/officeDocument/2006/relationships/slide" Target="slides/slide6.xml"/><Relationship Id="rId56" Type="http://schemas.openxmlformats.org/officeDocument/2006/relationships/font" Target="fonts/UbuntuMedium-italic.fntdata"/><Relationship Id="rId15" Type="http://schemas.openxmlformats.org/officeDocument/2006/relationships/slide" Target="slides/slide9.xml"/><Relationship Id="rId59" Type="http://schemas.openxmlformats.org/officeDocument/2006/relationships/font" Target="fonts/Nunito-bold.fntdata"/><Relationship Id="rId14" Type="http://schemas.openxmlformats.org/officeDocument/2006/relationships/slide" Target="slides/slide8.xml"/><Relationship Id="rId58" Type="http://schemas.openxmlformats.org/officeDocument/2006/relationships/font" Target="fonts/Nunit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eb05ffa18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eb05ffa18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eb05ffa18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eb05ffa1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3eb05ffa1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3eb05ffa1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faa3da51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faa3da51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eb05ffa18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eb05ffa1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eb05ffa1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eb05ffa1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eb05ffa18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eb05ffa18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afaa3da51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afaa3da51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faa3da511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faa3da511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3f5f5d0d8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3f5f5d0d8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faa3da5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faa3da5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eb05ffa18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3eb05ffa18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eb05ffa18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eb05ffa18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afaa3da51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afaa3da51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3eb05ffa18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3eb05ffa1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3eb05ffa1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3eb05ffa1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afaa3da51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afaa3da51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eb05ffa18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eb05ffa1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3eb05ffa18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3eb05ffa18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3eb05ffa18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3eb05ffa18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3eb05ffa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3eb05ffa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8b327e3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8b327e3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eb05ffa1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3eb05ffa1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3eb05ffa1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3eb05ffa1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3eb05ffa18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3eb05ffa1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afaa3da51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afaa3da51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afaa3da51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afaa3da51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942e1c47c2_2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942e1c47c2_2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afaa3da51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afaa3da51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faa3da511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afaa3da511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eb05ffa1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3eb05ffa1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eb05ffa1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eb05ffa1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eb05ffa18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eb05ffa18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eb05ffa18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eb05ffa1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" name="Google Shape;14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77887" y="232090"/>
            <a:ext cx="1482800" cy="70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2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9795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5"/>
          <p:cNvSpPr/>
          <p:nvPr/>
        </p:nvSpPr>
        <p:spPr>
          <a:xfrm rot="-2202733">
            <a:off x="-645788" y="3833822"/>
            <a:ext cx="1765987" cy="1900028"/>
          </a:xfrm>
          <a:prstGeom prst="roundRect">
            <a:avLst>
              <a:gd fmla="val 16667" name="adj"/>
            </a:avLst>
          </a:prstGeom>
          <a:solidFill>
            <a:srgbClr val="FFE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2CE0C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6"/>
          <p:cNvSpPr/>
          <p:nvPr/>
        </p:nvSpPr>
        <p:spPr>
          <a:xfrm rot="-673">
            <a:off x="8525551" y="1608443"/>
            <a:ext cx="1532100" cy="1926600"/>
          </a:xfrm>
          <a:prstGeom prst="roundRect">
            <a:avLst>
              <a:gd fmla="val 16667" name="adj"/>
            </a:avLst>
          </a:prstGeom>
          <a:solidFill>
            <a:srgbClr val="FFE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" name="Google Shape;20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77881" y="235997"/>
            <a:ext cx="1482800" cy="70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2CE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2" name="Google Shape;112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3" name="Google Shape;113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7" name="Google Shape;11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PN Theme">
  <p:cSld name="MAIN_POINT">
    <p:bg>
      <p:bgPr>
        <a:solidFill>
          <a:schemeClr val="lt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" name="Google Shape;4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4469" y="216313"/>
            <a:ext cx="1560900" cy="7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/>
          <p:nvPr>
            <p:ph type="title"/>
          </p:nvPr>
        </p:nvSpPr>
        <p:spPr>
          <a:xfrm>
            <a:off x="9474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2272699"/>
            <a:ext cx="231900" cy="249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MN Theme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2262" y="215150"/>
            <a:ext cx="1563301" cy="7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MN Theme 1">
  <p:cSld name="SECTION_TITLE_AND_DESCRIPTION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10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8" name="Google Shape;58;p10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9" name="Google Shape;59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2262" y="215150"/>
            <a:ext cx="1563301" cy="7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/>
          <p:nvPr>
            <p:ph idx="3" type="subTitle"/>
          </p:nvPr>
        </p:nvSpPr>
        <p:spPr>
          <a:xfrm>
            <a:off x="265500" y="4343300"/>
            <a:ext cx="40452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 Medium"/>
              <a:buNone/>
              <a:defRPr sz="28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buntu"/>
              <a:buChar char="●"/>
              <a:defRPr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buntu"/>
              <a:buChar char="○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buntu"/>
              <a:buChar char="■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buntu"/>
              <a:buChar char="●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buntu"/>
              <a:buChar char="○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buntu"/>
              <a:buChar char="■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buntu"/>
              <a:buChar char="●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buntu"/>
              <a:buChar char="○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Ubuntu"/>
              <a:buChar char="■"/>
              <a:defRPr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437175" y="218242"/>
            <a:ext cx="1553426" cy="7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2272699"/>
            <a:ext cx="231900" cy="24977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b="1"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Medium"/>
              <a:buChar char="●"/>
              <a:defRPr sz="1800"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○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■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●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○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■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●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○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■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104696" y="152100"/>
            <a:ext cx="185733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 rot="-2163528">
            <a:off x="-695289" y="3878306"/>
            <a:ext cx="1809841" cy="1840743"/>
          </a:xfrm>
          <a:prstGeom prst="roundRect">
            <a:avLst>
              <a:gd fmla="val 16667" name="adj"/>
            </a:avLst>
          </a:prstGeom>
          <a:solidFill>
            <a:srgbClr val="979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8472450" y="1684650"/>
            <a:ext cx="1548600" cy="1774200"/>
          </a:xfrm>
          <a:prstGeom prst="roundRect">
            <a:avLst>
              <a:gd fmla="val 16667" name="adj"/>
            </a:avLst>
          </a:prstGeom>
          <a:solidFill>
            <a:srgbClr val="2CE0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hyperlink" Target="https://blog.vmgstudios.com/b2b-vs-b2c-sales-funnel-convert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forms.app/en/blog/b2b-marketing-memes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humantic.ai/blog/how-to-navigate-complex-buying-committees-in-b2b-sales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humantic.ai/blog/how-to-navigate-complex-buying-committees-in-b2b-sales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humantic.ai/blog/how-to-navigate-complex-buying-committees-in-b2b-sales/" TargetMode="External"/><Relationship Id="rId4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hi@prettymuchnomads.com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mailto:hi@prettymuchnomads.com" TargetMode="External"/><Relationship Id="rId4" Type="http://schemas.openxmlformats.org/officeDocument/2006/relationships/image" Target="../media/image21.jp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ctrTitle"/>
          </p:nvPr>
        </p:nvSpPr>
        <p:spPr>
          <a:xfrm>
            <a:off x="510450" y="98325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B2B marketing v praxi</a:t>
            </a:r>
            <a:endParaRPr sz="4500"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9" name="Google Shape;129;p26"/>
          <p:cNvSpPr txBox="1"/>
          <p:nvPr>
            <p:ph idx="1" type="subTitle"/>
          </p:nvPr>
        </p:nvSpPr>
        <p:spPr>
          <a:xfrm>
            <a:off x="510450" y="3428788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 prodávat firmám, ne jednotlivcům 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0" name="Google Shape;130;p26"/>
          <p:cNvSpPr txBox="1"/>
          <p:nvPr>
            <p:ph idx="1" type="subTitle"/>
          </p:nvPr>
        </p:nvSpPr>
        <p:spPr>
          <a:xfrm>
            <a:off x="952325" y="4300175"/>
            <a:ext cx="8001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Vladana Bačová</a:t>
            </a:r>
            <a:endParaRPr sz="110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CEO v Pretty Much Nomads s.r.o.</a:t>
            </a:r>
            <a:endParaRPr sz="110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Přednáška pro CUNI, 2025</a:t>
            </a:r>
            <a:endParaRPr sz="11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206" name="Google Shape;20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HubSpot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Red Bull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IBM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Tesla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McDonald’s</a:t>
            </a:r>
            <a:endParaRPr/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214" name="Google Shape;214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HubSpot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Red Bull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IBM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Tesla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McDonald’s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AWS</a:t>
            </a:r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222" name="Google Shape;22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HubSpot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Red Bull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IBM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Tesla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McDonald’s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AWS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Microsoft 365</a:t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vs B2C</a:t>
            </a:r>
            <a:endParaRPr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vs B2C</a:t>
            </a:r>
            <a:endParaRPr/>
          </a:p>
        </p:txBody>
      </p:sp>
      <p:sp>
        <p:nvSpPr>
          <p:cNvPr id="236" name="Google Shape;236;p39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B2C: </a:t>
            </a:r>
            <a:r>
              <a:rPr lang="en"/>
              <a:t>Rychlá rozhodnutí, emoce, široká cílovka (př. Red Bull, Netflix).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vs B2C</a:t>
            </a:r>
            <a:endParaRPr/>
          </a:p>
        </p:txBody>
      </p:sp>
      <p:sp>
        <p:nvSpPr>
          <p:cNvPr id="242" name="Google Shape;242;p40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B2C: </a:t>
            </a:r>
            <a:r>
              <a:rPr lang="en"/>
              <a:t>Rychlá rozhodnutí, emoce, široká cílovka (př. Red Bull, Netflix).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B2B: </a:t>
            </a:r>
            <a:r>
              <a:rPr lang="en"/>
              <a:t>Dlouhý rozhodovací proces, racionální důvody, úzká cílovka (př. SAP, HubSpot).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vs B2C</a:t>
            </a:r>
            <a:endParaRPr/>
          </a:p>
        </p:txBody>
      </p:sp>
      <p:sp>
        <p:nvSpPr>
          <p:cNvPr id="248" name="Google Shape;248;p41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B2C: </a:t>
            </a:r>
            <a:r>
              <a:rPr lang="en"/>
              <a:t>Rychlá rozhodnutí, emoce, široká cílovka (př. Red Bull, Netflix).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B2B: </a:t>
            </a:r>
            <a:r>
              <a:rPr lang="en"/>
              <a:t>Dlouhý rozhodovací proces, racionální důvody, úzká cílovka (př. SAP, HubSpot).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📌 </a:t>
            </a:r>
            <a:r>
              <a:rPr b="1" i="1" lang="en"/>
              <a:t>Příklad</a:t>
            </a:r>
            <a:r>
              <a:rPr i="1" lang="en"/>
              <a:t>: Prodej softwaru do firem (B2B) vs. prodej Spotify Premium jednotlivcům (B2C).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00" y="934750"/>
            <a:ext cx="7263450" cy="40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2"/>
          <p:cNvSpPr txBox="1"/>
          <p:nvPr/>
        </p:nvSpPr>
        <p:spPr>
          <a:xfrm>
            <a:off x="637650" y="4524250"/>
            <a:ext cx="8062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800">
                <a:solidFill>
                  <a:srgbClr val="616161"/>
                </a:solidFill>
                <a:latin typeface="Ubuntu"/>
                <a:ea typeface="Ubuntu"/>
                <a:cs typeface="Ubuntu"/>
                <a:sym typeface="Ubuntu"/>
              </a:rPr>
              <a:t>Zdroj: </a:t>
            </a:r>
            <a:r>
              <a:rPr i="1"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VMG Studios</a:t>
            </a:r>
            <a:endParaRPr sz="1800">
              <a:solidFill>
                <a:srgbClr val="61616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≠ Sales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≠ Sales</a:t>
            </a:r>
            <a:endParaRPr/>
          </a:p>
        </p:txBody>
      </p:sp>
      <p:sp>
        <p:nvSpPr>
          <p:cNvPr id="265" name="Google Shape;265;p44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 </a:t>
            </a:r>
            <a:r>
              <a:rPr b="1" lang="en"/>
              <a:t>TOFU (Top of Funnel)</a:t>
            </a:r>
            <a:r>
              <a:rPr lang="en"/>
              <a:t> → „Nikdy jsme o vás neslyšeli.“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💡 Blogy, YouTube videa, sociální sítě (LinkedIn).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36" name="Google Shape;136;p27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Představení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B2B vs B2C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B2B sales funnel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Kreativní cvičení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Prezentace</a:t>
            </a:r>
            <a:endParaRPr/>
          </a:p>
        </p:txBody>
      </p:sp>
      <p:sp>
        <p:nvSpPr>
          <p:cNvPr id="137" name="Google Shape;137;p27"/>
          <p:cNvSpPr txBox="1"/>
          <p:nvPr/>
        </p:nvSpPr>
        <p:spPr>
          <a:xfrm>
            <a:off x="637650" y="4524250"/>
            <a:ext cx="8062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800">
                <a:solidFill>
                  <a:srgbClr val="616161"/>
                </a:solidFill>
                <a:latin typeface="Ubuntu"/>
                <a:ea typeface="Ubuntu"/>
                <a:cs typeface="Ubuntu"/>
                <a:sym typeface="Ubuntu"/>
              </a:rPr>
              <a:t>Zdroj: </a:t>
            </a:r>
            <a:r>
              <a:rPr i="1"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Forms app</a:t>
            </a:r>
            <a:endParaRPr sz="1800">
              <a:solidFill>
                <a:srgbClr val="61616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225" y="1112800"/>
            <a:ext cx="3284875" cy="392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≠ Sales</a:t>
            </a:r>
            <a:endParaRPr/>
          </a:p>
        </p:txBody>
      </p:sp>
      <p:sp>
        <p:nvSpPr>
          <p:cNvPr id="271" name="Google Shape;271;p45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 </a:t>
            </a:r>
            <a:r>
              <a:rPr b="1" lang="en"/>
              <a:t>TOFU (Top of Funnel)</a:t>
            </a:r>
            <a:r>
              <a:rPr lang="en"/>
              <a:t> → „Nikdy jsme o vás neslyšeli.“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💡 Blogy, YouTube videa, sociální sítě (LinkedIn).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 </a:t>
            </a:r>
            <a:r>
              <a:rPr b="1" lang="en"/>
              <a:t>MOFU (Middle of Funnel)</a:t>
            </a:r>
            <a:r>
              <a:rPr lang="en"/>
              <a:t> → „Hmm… zajímavé, ale proč zrovna vy?“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💡 Whitepapery, případové studie, webináře.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≠ Sales</a:t>
            </a:r>
            <a:endParaRPr/>
          </a:p>
        </p:txBody>
      </p:sp>
      <p:sp>
        <p:nvSpPr>
          <p:cNvPr id="277" name="Google Shape;277;p46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 </a:t>
            </a:r>
            <a:r>
              <a:rPr b="1" lang="en"/>
              <a:t>TOFU (Top of Funnel) </a:t>
            </a:r>
            <a:r>
              <a:rPr lang="en"/>
              <a:t>→ „Nikdy jsme o vás neslyšeli.“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💡 Blogy, YouTube videa, sociální sítě (LinkedIn).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 </a:t>
            </a:r>
            <a:r>
              <a:rPr b="1" lang="en"/>
              <a:t>MOFU (Middle of Funnel)</a:t>
            </a:r>
            <a:r>
              <a:rPr lang="en"/>
              <a:t> → „Hmm… zajímavé, ale proč zrovna vy?“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💡 Whitepapery, případové studie, webináře.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 </a:t>
            </a:r>
            <a:r>
              <a:rPr b="1" lang="en"/>
              <a:t>BOFU (Bottom of Funnel)</a:t>
            </a:r>
            <a:r>
              <a:rPr lang="en"/>
              <a:t> → „OK, ale mám poslední otázky.“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💡 Demo, reference, individuální nabídka.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Buying </a:t>
            </a:r>
            <a:r>
              <a:rPr lang="en"/>
              <a:t>Committee</a:t>
            </a:r>
            <a:endParaRPr/>
          </a:p>
        </p:txBody>
      </p:sp>
      <p:sp>
        <p:nvSpPr>
          <p:cNvPr id="283" name="Google Shape;283;p47"/>
          <p:cNvSpPr txBox="1"/>
          <p:nvPr/>
        </p:nvSpPr>
        <p:spPr>
          <a:xfrm>
            <a:off x="637650" y="4524250"/>
            <a:ext cx="8062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800">
                <a:solidFill>
                  <a:srgbClr val="616161"/>
                </a:solidFill>
                <a:latin typeface="Ubuntu"/>
                <a:ea typeface="Ubuntu"/>
                <a:cs typeface="Ubuntu"/>
                <a:sym typeface="Ubuntu"/>
              </a:rPr>
              <a:t>Zdroj: </a:t>
            </a:r>
            <a:r>
              <a:rPr i="1"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Humantic AI</a:t>
            </a:r>
            <a:endParaRPr sz="1800">
              <a:solidFill>
                <a:srgbClr val="61616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Buying </a:t>
            </a:r>
            <a:r>
              <a:rPr lang="en"/>
              <a:t>Committee</a:t>
            </a:r>
            <a:endParaRPr/>
          </a:p>
        </p:txBody>
      </p:sp>
      <p:sp>
        <p:nvSpPr>
          <p:cNvPr id="289" name="Google Shape;289;p48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CEO: „Kolik to bude stát?“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manažer: „Bude to fungovat s naším systémem?“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CFO: „Jak rychle se to zaplatí?“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Office manager: „Budeme to fakt používat?“</a:t>
            </a:r>
            <a:endParaRPr/>
          </a:p>
        </p:txBody>
      </p:sp>
      <p:sp>
        <p:nvSpPr>
          <p:cNvPr id="290" name="Google Shape;290;p48"/>
          <p:cNvSpPr txBox="1"/>
          <p:nvPr/>
        </p:nvSpPr>
        <p:spPr>
          <a:xfrm>
            <a:off x="637650" y="4524250"/>
            <a:ext cx="8062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800">
                <a:solidFill>
                  <a:srgbClr val="616161"/>
                </a:solidFill>
                <a:latin typeface="Ubuntu"/>
                <a:ea typeface="Ubuntu"/>
                <a:cs typeface="Ubuntu"/>
                <a:sym typeface="Ubuntu"/>
              </a:rPr>
              <a:t>Zdroj: </a:t>
            </a:r>
            <a:r>
              <a:rPr i="1"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Humantic AI</a:t>
            </a:r>
            <a:endParaRPr sz="1800">
              <a:solidFill>
                <a:srgbClr val="61616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Buying Commitee</a:t>
            </a:r>
            <a:endParaRPr/>
          </a:p>
        </p:txBody>
      </p:sp>
      <p:sp>
        <p:nvSpPr>
          <p:cNvPr id="296" name="Google Shape;296;p49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CEO: „Kolik to bude stát?“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manažer: „Bude to fungovat s naším systémem?“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CFO: „Jak rychle se to zaplatí?“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Office manager: „Budeme to fakt používat?“</a:t>
            </a:r>
            <a:endParaRPr/>
          </a:p>
        </p:txBody>
      </p:sp>
      <p:sp>
        <p:nvSpPr>
          <p:cNvPr id="297" name="Google Shape;297;p49"/>
          <p:cNvSpPr txBox="1"/>
          <p:nvPr/>
        </p:nvSpPr>
        <p:spPr>
          <a:xfrm>
            <a:off x="637650" y="4524250"/>
            <a:ext cx="8062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800">
                <a:solidFill>
                  <a:srgbClr val="616161"/>
                </a:solidFill>
                <a:latin typeface="Ubuntu"/>
                <a:ea typeface="Ubuntu"/>
                <a:cs typeface="Ubuntu"/>
                <a:sym typeface="Ubuntu"/>
              </a:rPr>
              <a:t>Zdroj: </a:t>
            </a:r>
            <a:r>
              <a:rPr i="1"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Humantic AI</a:t>
            </a:r>
            <a:endParaRPr sz="1800">
              <a:solidFill>
                <a:srgbClr val="61616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8" name="Google Shape;29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74" y="2538625"/>
            <a:ext cx="4006799" cy="250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0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Úkol: </a:t>
            </a:r>
            <a:r>
              <a:rPr b="1" lang="en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Navrhněte marketingovou strategii pro IT firmu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Úkol: </a:t>
            </a:r>
            <a:r>
              <a:rPr b="1" lang="en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Navrhněte marketingovou strategii pro IT firmu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9" name="Google Shape;309;p51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</a:t>
            </a:r>
            <a:r>
              <a:rPr b="1" lang="en"/>
              <a:t> Firma:</a:t>
            </a:r>
            <a:r>
              <a:rPr lang="en"/>
              <a:t> Společnost, která dodává IT služby do firem (správa tiskáren, digitalizace podniku).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Cílovka:</a:t>
            </a:r>
            <a:r>
              <a:rPr lang="en"/>
              <a:t> Menší a střední firmy bez IT oddělení. Rozhodují CEO/majitel.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Problém:</a:t>
            </a:r>
            <a:r>
              <a:rPr lang="en"/>
              <a:t> Nikdo jim nespravuje sítě, zařízení, kyberbezpečnost atd.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2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Úkol: </a:t>
            </a:r>
            <a:r>
              <a:rPr b="1" lang="en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Navrhněte marketingovou strategii pro IT firmu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5" name="Google Shape;315;p52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</a:t>
            </a:r>
            <a:r>
              <a:rPr b="1" lang="en"/>
              <a:t> Firma:</a:t>
            </a:r>
            <a:r>
              <a:rPr lang="en"/>
              <a:t> Společnost, která dodává IT služby do firem (správa tiskáren, digitalizace podniku).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Cílovka:</a:t>
            </a:r>
            <a:r>
              <a:rPr lang="en"/>
              <a:t> Menší a střední firmy bez IT oddělení. Rozhodují CEO/majitel.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Problém:</a:t>
            </a:r>
            <a:r>
              <a:rPr lang="en"/>
              <a:t> Nikdo jim nespravuje sítě, zařízení, kyberbezpečnost atd.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📌 Úkol pro váš tým: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1️⃣ </a:t>
            </a:r>
            <a:r>
              <a:rPr b="1" lang="en"/>
              <a:t>Definujte cílového zákazníka</a:t>
            </a:r>
            <a:r>
              <a:rPr lang="en"/>
              <a:t> (kdo rozhoduje, jaké má potřeby?).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2️⃣ </a:t>
            </a:r>
            <a:r>
              <a:rPr b="1" lang="en"/>
              <a:t>Vyberte marketingové kanály</a:t>
            </a:r>
            <a:r>
              <a:rPr lang="en"/>
              <a:t> (které a proč?).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3️⃣ </a:t>
            </a:r>
            <a:r>
              <a:rPr b="1" lang="en"/>
              <a:t>Navrhněte kreativní kampaň</a:t>
            </a:r>
            <a:r>
              <a:rPr lang="en"/>
              <a:t> (jak zaujmout a odlišit se?).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Úkol: </a:t>
            </a:r>
            <a:r>
              <a:rPr b="1" lang="en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Navrhněte marketingovou strategii pro IT firmu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1" name="Google Shape;321;p53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</a:t>
            </a:r>
            <a:r>
              <a:rPr b="1" lang="en"/>
              <a:t> Firma:</a:t>
            </a:r>
            <a:r>
              <a:rPr lang="en"/>
              <a:t> Společnost, která dodává IT služby do firem (správa tiskáren, digitalizace podniku).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Cílovka:</a:t>
            </a:r>
            <a:r>
              <a:rPr lang="en"/>
              <a:t> Menší a střední firmy bez IT oddělení. Rozhodují CEO/majitel.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Problém:</a:t>
            </a:r>
            <a:r>
              <a:rPr lang="en"/>
              <a:t> Nikdo jim nespravuje sítě, zařízení, kyberbezpečnost atd.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📌 Úkol pro váš tým: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1️⃣ </a:t>
            </a:r>
            <a:r>
              <a:rPr b="1" lang="en"/>
              <a:t>Definujte cílového zákazníka</a:t>
            </a:r>
            <a:r>
              <a:rPr lang="en"/>
              <a:t> (kdo rozhoduje, jaké má potřeby?).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2️⃣ </a:t>
            </a:r>
            <a:r>
              <a:rPr b="1" lang="en"/>
              <a:t>Vyberte marketingové kanály</a:t>
            </a:r>
            <a:r>
              <a:rPr lang="en"/>
              <a:t> (které a proč?).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3️⃣ </a:t>
            </a:r>
            <a:r>
              <a:rPr b="1" lang="en"/>
              <a:t>Navrhněte kreativní kampaň</a:t>
            </a:r>
            <a:r>
              <a:rPr lang="en"/>
              <a:t> (jak zaujmout a odlišit se?).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⏰ </a:t>
            </a:r>
            <a:r>
              <a:rPr b="1" lang="en"/>
              <a:t>Čas na práci:</a:t>
            </a:r>
            <a:r>
              <a:rPr lang="en"/>
              <a:t> 30 minut						🙋‍♀️ </a:t>
            </a:r>
            <a:r>
              <a:rPr b="1" lang="en"/>
              <a:t>Tým:</a:t>
            </a:r>
            <a:r>
              <a:rPr lang="en"/>
              <a:t> 5–6 lidí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4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 čím přemýšlet?</a:t>
            </a:r>
            <a:endParaRPr/>
          </a:p>
        </p:txBody>
      </p:sp>
      <p:sp>
        <p:nvSpPr>
          <p:cNvPr id="327" name="Google Shape;327;p54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1️⃣ </a:t>
            </a:r>
            <a:r>
              <a:rPr b="1" lang="en"/>
              <a:t>Definujte cílového zákazníka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Jaké má potřeby/obavy/touhy?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 ji/ho zajímá, co hledá?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 mu řešíme problém?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 ho můžete oslovit?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Kdo všechno rozhoduje?</a:t>
            </a:r>
            <a:endParaRPr/>
          </a:p>
        </p:txBody>
      </p:sp>
      <p:pic>
        <p:nvPicPr>
          <p:cNvPr id="328" name="Google Shape;32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050" y="1767725"/>
            <a:ext cx="3283950" cy="32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Pretty Much Nomads s.r.o.</a:t>
            </a:r>
            <a:endParaRPr/>
          </a:p>
        </p:txBody>
      </p:sp>
      <p:sp>
        <p:nvSpPr>
          <p:cNvPr id="144" name="Google Shape;144;p28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Marketing Agency </a:t>
            </a:r>
            <a:r>
              <a:rPr lang="en"/>
              <a:t>🇨🇿 🇺🇸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Marketing + UX = PMN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Remote team of specialists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100"/>
              <a:t>Say hi!</a:t>
            </a:r>
            <a:endParaRPr b="1" sz="2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hi@prettymuchnomads.com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prettymuchnomads.com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9225" y="1676300"/>
            <a:ext cx="3713077" cy="335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5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 čím přemýšlet?</a:t>
            </a:r>
            <a:endParaRPr/>
          </a:p>
        </p:txBody>
      </p:sp>
      <p:sp>
        <p:nvSpPr>
          <p:cNvPr id="334" name="Google Shape;334;p55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2️⃣ </a:t>
            </a:r>
            <a:r>
              <a:rPr b="1" lang="en"/>
              <a:t>Vyberte marketingové kanály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Kde se pohybuje cílová skupina?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 často a jaké formáty?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Máme pokryté všechny fáze sales funnelu?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TOFU, MOFU, BOFU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 vyhodnotíme úspěšnost?</a:t>
            </a:r>
            <a:endParaRPr/>
          </a:p>
        </p:txBody>
      </p:sp>
      <p:pic>
        <p:nvPicPr>
          <p:cNvPr id="335" name="Google Shape;33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100" y="1910450"/>
            <a:ext cx="3134899" cy="313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 čím přemýšlet?</a:t>
            </a:r>
            <a:endParaRPr/>
          </a:p>
        </p:txBody>
      </p:sp>
      <p:sp>
        <p:nvSpPr>
          <p:cNvPr id="341" name="Google Shape;341;p56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3️⃣ </a:t>
            </a:r>
            <a:r>
              <a:rPr b="1" lang="en"/>
              <a:t>Navrhněte kreativní kampaň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Jaké hlavní sdělení chceme komunikovat?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 bude vypadat výsledná podoba?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Čím se odlišujeme od konkurence?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 dostaneme kampa</a:t>
            </a:r>
            <a:r>
              <a:rPr lang="en"/>
              <a:t>ň k cílové skupině?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Jak vyhodnotíme úspěch kampaně?</a:t>
            </a:r>
            <a:endParaRPr/>
          </a:p>
        </p:txBody>
      </p:sp>
      <p:pic>
        <p:nvPicPr>
          <p:cNvPr id="342" name="Google Shape;34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1750" y="1933075"/>
            <a:ext cx="3112251" cy="311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7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Úkol: </a:t>
            </a:r>
            <a:r>
              <a:rPr b="1" lang="en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Navrhněte marketingovou strategii pro IT firmu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8" name="Google Shape;348;p57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📍</a:t>
            </a:r>
            <a:r>
              <a:rPr b="1" lang="en"/>
              <a:t> Firma:</a:t>
            </a:r>
            <a:r>
              <a:rPr lang="en"/>
              <a:t> Společnost, která dodává IT služby do firem (správa tiskáren, digitalizace podniku).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Cílovka:</a:t>
            </a:r>
            <a:r>
              <a:rPr lang="en"/>
              <a:t> Menší a střední firmy bez IT oddělení. Rozhodují CEO/majitel.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📍 Problém:</a:t>
            </a:r>
            <a:r>
              <a:rPr lang="en"/>
              <a:t> Nikdo jim nespravuje sítě, zařízení, kyberbezpečnost atd.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📌 Úkol pro váš tým: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1️⃣ </a:t>
            </a:r>
            <a:r>
              <a:rPr b="1" lang="en"/>
              <a:t>Definujte cílového zákazníka</a:t>
            </a:r>
            <a:r>
              <a:rPr lang="en"/>
              <a:t> (kdo rozhoduje, jaké má potřeby?).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2️⃣ </a:t>
            </a:r>
            <a:r>
              <a:rPr b="1" lang="en"/>
              <a:t>Vyberte marketingové kanály</a:t>
            </a:r>
            <a:r>
              <a:rPr lang="en"/>
              <a:t> (které a proč?).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3️⃣ </a:t>
            </a:r>
            <a:r>
              <a:rPr b="1" lang="en"/>
              <a:t>Navrhněte kreativní kampaň</a:t>
            </a:r>
            <a:r>
              <a:rPr lang="en"/>
              <a:t> (jak zaujmout a odlišit se?).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⏰ </a:t>
            </a:r>
            <a:r>
              <a:rPr b="1" lang="en"/>
              <a:t>Čas na práci:</a:t>
            </a:r>
            <a:r>
              <a:rPr lang="en"/>
              <a:t> 30 minut						🙋‍♀️ </a:t>
            </a:r>
            <a:r>
              <a:rPr b="1" lang="en"/>
              <a:t>Tým:</a:t>
            </a:r>
            <a:r>
              <a:rPr lang="en"/>
              <a:t> 5–6 lidí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8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Prezentace</a:t>
            </a:r>
            <a:endParaRPr/>
          </a:p>
        </p:txBody>
      </p:sp>
      <p:sp>
        <p:nvSpPr>
          <p:cNvPr id="354" name="Google Shape;354;p58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📢 Každý tým má 3 minuty na prezentaci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📌 Jak hodnotíme?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✅ Co je skvělé?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🔄 Co by šlo vylepšit?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📊 Jak se to liší od praxe?</a:t>
            </a:r>
            <a:endParaRPr/>
          </a:p>
        </p:txBody>
      </p:sp>
      <p:pic>
        <p:nvPicPr>
          <p:cNvPr id="355" name="Google Shape;35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9050" y="1920375"/>
            <a:ext cx="3124951" cy="312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9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si odnést?</a:t>
            </a:r>
            <a:endParaRPr/>
          </a:p>
        </p:txBody>
      </p:sp>
      <p:sp>
        <p:nvSpPr>
          <p:cNvPr id="361" name="Google Shape;361;p59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B2B marketing je o vztazích a vzdělávání zákazníka.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Firmy nekupují impulzivně, rozhoduje více lidí.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Důvěra a reference jsou důležitější než reklama.</a:t>
            </a:r>
            <a:endParaRPr/>
          </a:p>
        </p:txBody>
      </p:sp>
      <p:pic>
        <p:nvPicPr>
          <p:cNvPr id="362" name="Google Shape;36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675" y="2168350"/>
            <a:ext cx="2883325" cy="28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0"/>
          <p:cNvSpPr txBox="1"/>
          <p:nvPr>
            <p:ph type="title"/>
          </p:nvPr>
        </p:nvSpPr>
        <p:spPr>
          <a:xfrm>
            <a:off x="768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Děkujeme za pozornost!</a:t>
            </a:r>
            <a:endParaRPr/>
          </a:p>
        </p:txBody>
      </p:sp>
      <p:sp>
        <p:nvSpPr>
          <p:cNvPr id="368" name="Google Shape;368;p60"/>
          <p:cNvSpPr txBox="1"/>
          <p:nvPr>
            <p:ph idx="1" type="body"/>
          </p:nvPr>
        </p:nvSpPr>
        <p:spPr>
          <a:xfrm>
            <a:off x="768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Máte nějaké dotazy?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hi@prettymuchnomads.com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prettymuchnomads.com</a:t>
            </a:r>
            <a:endParaRPr/>
          </a:p>
        </p:txBody>
      </p:sp>
      <p:pic>
        <p:nvPicPr>
          <p:cNvPr id="369" name="Google Shape;369;p60"/>
          <p:cNvPicPr preferRelativeResize="0"/>
          <p:nvPr/>
        </p:nvPicPr>
        <p:blipFill rotWithShape="1">
          <a:blip r:embed="rId4">
            <a:alphaModFix/>
          </a:blip>
          <a:srcRect b="0" l="0" r="0" t="-441"/>
          <a:stretch/>
        </p:blipFill>
        <p:spPr>
          <a:xfrm>
            <a:off x="5366275" y="-17524"/>
            <a:ext cx="3777724" cy="505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350" y="2647950"/>
            <a:ext cx="1450725" cy="6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/>
          <p:nvPr/>
        </p:nvSpPr>
        <p:spPr>
          <a:xfrm>
            <a:off x="2972800" y="2454225"/>
            <a:ext cx="3439800" cy="203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 Medium"/>
                <a:ea typeface="Nunito Medium"/>
                <a:cs typeface="Nunito Medium"/>
                <a:sym typeface="Nunito Medium"/>
              </a:rPr>
              <a:t>Zpracování podkladů</a:t>
            </a:r>
            <a:endParaRPr sz="1300"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Nunito Medium"/>
                <a:ea typeface="Nunito Medium"/>
                <a:cs typeface="Nunito Medium"/>
                <a:sym typeface="Nunito Medium"/>
              </a:rPr>
              <a:t>AI &amp; marketingové postupy</a:t>
            </a:r>
            <a:endParaRPr sz="13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1" name="Google Shape;15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“Připrav obsah na další měsíc”</a:t>
            </a:r>
            <a:endParaRPr/>
          </a:p>
        </p:txBody>
      </p:sp>
      <p:sp>
        <p:nvSpPr>
          <p:cNvPr id="152" name="Google Shape;152;p29"/>
          <p:cNvSpPr/>
          <p:nvPr/>
        </p:nvSpPr>
        <p:spPr>
          <a:xfrm flipH="1">
            <a:off x="311700" y="2571750"/>
            <a:ext cx="3077700" cy="43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2CE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616161"/>
                </a:solidFill>
                <a:latin typeface="Roboto"/>
                <a:ea typeface="Roboto"/>
                <a:cs typeface="Roboto"/>
                <a:sym typeface="Roboto"/>
              </a:rPr>
              <a:t>Nabízíme tento produkt / služby.</a:t>
            </a:r>
            <a:endParaRPr b="1" sz="1500">
              <a:solidFill>
                <a:srgbClr val="61616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9"/>
          <p:cNvSpPr/>
          <p:nvPr/>
        </p:nvSpPr>
        <p:spPr>
          <a:xfrm flipH="1">
            <a:off x="5754600" y="3921375"/>
            <a:ext cx="3077700" cy="43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9795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Drží tě v nastaveném směru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" name="Google Shape;154;p29" title="contesaur-symbo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200" y="1203050"/>
            <a:ext cx="852504" cy="9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113" y="1203050"/>
            <a:ext cx="934884" cy="9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9"/>
          <p:cNvSpPr txBox="1"/>
          <p:nvPr/>
        </p:nvSpPr>
        <p:spPr>
          <a:xfrm>
            <a:off x="3011600" y="1363075"/>
            <a:ext cx="31620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595959"/>
                </a:solidFill>
                <a:latin typeface="Nunito Light"/>
                <a:ea typeface="Nunito Light"/>
                <a:cs typeface="Nunito Light"/>
                <a:sym typeface="Nunito Light"/>
              </a:rPr>
              <a:t>Dej Contesaurovi podklady</a:t>
            </a:r>
            <a:endParaRPr i="1" sz="1600">
              <a:solidFill>
                <a:srgbClr val="595959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595959"/>
                </a:solidFill>
                <a:latin typeface="Nunito Light"/>
                <a:ea typeface="Nunito Light"/>
                <a:cs typeface="Nunito Light"/>
                <a:sym typeface="Nunito Light"/>
              </a:rPr>
              <a:t>a on ti poradí, co udělat</a:t>
            </a:r>
            <a:endParaRPr i="1" sz="1600">
              <a:solidFill>
                <a:srgbClr val="595959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57" name="Google Shape;157;p29"/>
          <p:cNvSpPr/>
          <p:nvPr/>
        </p:nvSpPr>
        <p:spPr>
          <a:xfrm flipH="1">
            <a:off x="5754600" y="2587275"/>
            <a:ext cx="3077700" cy="680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9795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Řekne, jaký obsah vytvořit, o čem, na jaké kanály, …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9"/>
          <p:cNvSpPr/>
          <p:nvPr/>
        </p:nvSpPr>
        <p:spPr>
          <a:xfrm flipH="1">
            <a:off x="5754600" y="3375075"/>
            <a:ext cx="3077700" cy="43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9795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Vytvoří odpovídající obsah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9"/>
          <p:cNvSpPr/>
          <p:nvPr/>
        </p:nvSpPr>
        <p:spPr>
          <a:xfrm flipH="1">
            <a:off x="311700" y="3129300"/>
            <a:ext cx="3077700" cy="43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2CE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616161"/>
                </a:solidFill>
                <a:latin typeface="Roboto"/>
                <a:ea typeface="Roboto"/>
                <a:cs typeface="Roboto"/>
                <a:sym typeface="Roboto"/>
              </a:rPr>
              <a:t>Tito lidé jsou naši zákazníci.</a:t>
            </a:r>
            <a:endParaRPr b="1" sz="1500">
              <a:solidFill>
                <a:srgbClr val="61616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9"/>
          <p:cNvSpPr/>
          <p:nvPr/>
        </p:nvSpPr>
        <p:spPr>
          <a:xfrm flipH="1">
            <a:off x="311700" y="3686850"/>
            <a:ext cx="3077700" cy="43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2CE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616161"/>
                </a:solidFill>
                <a:latin typeface="Roboto"/>
                <a:ea typeface="Roboto"/>
                <a:cs typeface="Roboto"/>
                <a:sym typeface="Roboto"/>
              </a:rPr>
              <a:t>Jsme zajímaví, protože…</a:t>
            </a:r>
            <a:endParaRPr b="1" sz="1500">
              <a:solidFill>
                <a:srgbClr val="61616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HubSpot</a:t>
            </a:r>
            <a:endParaRPr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HubSpot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Red Bull</a:t>
            </a:r>
            <a:endParaRPr/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190" name="Google Shape;19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HubSpot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Red Bull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IBM</a:t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B2B nebo B2C?</a:t>
            </a:r>
            <a:endParaRPr/>
          </a:p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HubSpot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Red Bull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IBM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Tesla</a:t>
            </a:r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25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2492650"/>
            <a:ext cx="2650849" cy="2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2CE5C6"/>
      </a:dk2>
      <a:lt2>
        <a:srgbClr val="2CE5C6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