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1" r:id="rId5"/>
    <p:sldId id="260" r:id="rId6"/>
    <p:sldId id="257" r:id="rId7"/>
    <p:sldId id="384" r:id="rId8"/>
    <p:sldId id="262" r:id="rId9"/>
    <p:sldId id="270" r:id="rId10"/>
    <p:sldId id="385" r:id="rId11"/>
    <p:sldId id="386" r:id="rId12"/>
    <p:sldId id="388" r:id="rId13"/>
    <p:sldId id="390" r:id="rId14"/>
    <p:sldId id="264" r:id="rId15"/>
    <p:sldId id="268" r:id="rId16"/>
    <p:sldId id="265" r:id="rId17"/>
    <p:sldId id="381" r:id="rId18"/>
    <p:sldId id="271" r:id="rId19"/>
    <p:sldId id="272" r:id="rId20"/>
    <p:sldId id="273" r:id="rId21"/>
    <p:sldId id="382" r:id="rId22"/>
    <p:sldId id="274" r:id="rId23"/>
    <p:sldId id="275" r:id="rId24"/>
    <p:sldId id="276" r:id="rId25"/>
    <p:sldId id="277" r:id="rId26"/>
    <p:sldId id="279" r:id="rId27"/>
    <p:sldId id="280" r:id="rId28"/>
    <p:sldId id="284" r:id="rId29"/>
    <p:sldId id="281" r:id="rId30"/>
    <p:sldId id="282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2" r:id="rId45"/>
    <p:sldId id="303" r:id="rId46"/>
    <p:sldId id="304" r:id="rId47"/>
    <p:sldId id="309" r:id="rId48"/>
    <p:sldId id="310" r:id="rId49"/>
    <p:sldId id="311" r:id="rId50"/>
    <p:sldId id="312" r:id="rId51"/>
    <p:sldId id="313" r:id="rId52"/>
    <p:sldId id="314" r:id="rId53"/>
    <p:sldId id="318" r:id="rId54"/>
    <p:sldId id="319" r:id="rId55"/>
    <p:sldId id="320" r:id="rId56"/>
    <p:sldId id="321" r:id="rId57"/>
    <p:sldId id="322" r:id="rId58"/>
    <p:sldId id="315" r:id="rId59"/>
    <p:sldId id="323" r:id="rId60"/>
    <p:sldId id="363" r:id="rId61"/>
    <p:sldId id="364" r:id="rId62"/>
    <p:sldId id="316" r:id="rId63"/>
    <p:sldId id="376" r:id="rId64"/>
    <p:sldId id="351" r:id="rId65"/>
    <p:sldId id="347" r:id="rId66"/>
    <p:sldId id="348" r:id="rId67"/>
    <p:sldId id="349" r:id="rId68"/>
    <p:sldId id="377" r:id="rId69"/>
    <p:sldId id="350" r:id="rId70"/>
    <p:sldId id="324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78" r:id="rId82"/>
    <p:sldId id="336" r:id="rId83"/>
    <p:sldId id="337" r:id="rId84"/>
    <p:sldId id="383" r:id="rId85"/>
    <p:sldId id="338" r:id="rId86"/>
    <p:sldId id="339" r:id="rId87"/>
    <p:sldId id="340" r:id="rId88"/>
    <p:sldId id="341" r:id="rId89"/>
    <p:sldId id="342" r:id="rId90"/>
    <p:sldId id="343" r:id="rId91"/>
    <p:sldId id="344" r:id="rId92"/>
    <p:sldId id="345" r:id="rId93"/>
    <p:sldId id="346" r:id="rId94"/>
    <p:sldId id="352" r:id="rId95"/>
    <p:sldId id="354" r:id="rId96"/>
    <p:sldId id="366" r:id="rId97"/>
    <p:sldId id="367" r:id="rId98"/>
    <p:sldId id="379" r:id="rId99"/>
    <p:sldId id="368" r:id="rId100"/>
    <p:sldId id="355" r:id="rId101"/>
    <p:sldId id="356" r:id="rId102"/>
    <p:sldId id="357" r:id="rId103"/>
    <p:sldId id="370" r:id="rId104"/>
    <p:sldId id="371" r:id="rId105"/>
    <p:sldId id="372" r:id="rId106"/>
    <p:sldId id="359" r:id="rId107"/>
    <p:sldId id="358" r:id="rId108"/>
    <p:sldId id="361" r:id="rId109"/>
    <p:sldId id="362" r:id="rId110"/>
    <p:sldId id="360" r:id="rId1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1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commentAuthors" Target="commentAuthor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14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0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5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84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51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1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4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20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4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6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CE23-F225-415B-87E5-1D3BA59B8C0B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55EC-FB52-4E8A-9314-3E669B416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Heidegger</a:t>
            </a:r>
            <a:r>
              <a:rPr lang="cs-CZ" b="1" dirty="0" smtClean="0"/>
              <a:t> a </a:t>
            </a:r>
            <a:r>
              <a:rPr lang="cs-CZ" b="1" dirty="0" err="1" smtClean="0"/>
              <a:t>Dilthey</a:t>
            </a:r>
            <a:r>
              <a:rPr lang="cs-CZ" b="1" dirty="0" smtClean="0"/>
              <a:t>: </a:t>
            </a:r>
            <a:br>
              <a:rPr lang="cs-CZ" b="1" dirty="0" smtClean="0"/>
            </a:br>
            <a:r>
              <a:rPr lang="cs-CZ" b="1" dirty="0" smtClean="0"/>
              <a:t>vědění, umění a rozumění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6000" dirty="0" smtClean="0"/>
              <a:t>Fenomenologie IV</a:t>
            </a:r>
            <a:endParaRPr lang="cs-CZ" sz="6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2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po pravdě 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Detienne</a:t>
            </a:r>
            <a:r>
              <a:rPr lang="cs-CZ" dirty="0" smtClean="0"/>
              <a:t>: </a:t>
            </a:r>
            <a:r>
              <a:rPr lang="cs-CZ" i="1" dirty="0" smtClean="0"/>
              <a:t>Mistři pravdy v archaickém Řecku </a:t>
            </a:r>
            <a:r>
              <a:rPr lang="cs-CZ" dirty="0" smtClean="0"/>
              <a:t>= básníci, věštci, králové</a:t>
            </a:r>
          </a:p>
          <a:p>
            <a:pPr marL="0" indent="0">
              <a:buNone/>
            </a:pPr>
            <a:r>
              <a:rPr lang="cs-CZ" dirty="0" smtClean="0"/>
              <a:t>Pravda: odkrytost (</a:t>
            </a:r>
            <a:r>
              <a:rPr lang="cs-CZ" i="1" dirty="0" err="1" smtClean="0"/>
              <a:t>alétheia</a:t>
            </a:r>
            <a:r>
              <a:rPr lang="cs-CZ" dirty="0" smtClean="0"/>
              <a:t>) → správnost (</a:t>
            </a:r>
            <a:r>
              <a:rPr lang="cs-CZ" i="1" dirty="0" err="1" smtClean="0"/>
              <a:t>orthothés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Básník se nadechne (latinsky </a:t>
            </a:r>
            <a:r>
              <a:rPr lang="cs-CZ" i="1" dirty="0" err="1"/>
              <a:t>inspiratio</a:t>
            </a:r>
            <a:r>
              <a:rPr lang="cs-CZ" i="1" dirty="0"/>
              <a:t> = inspirace, vdech, vdechnutí</a:t>
            </a:r>
            <a:r>
              <a:rPr lang="cs-CZ" dirty="0"/>
              <a:t>) a tím do něj vstoupí božská skutečnost. Když vydechuje, </a:t>
            </a:r>
            <a:r>
              <a:rPr lang="cs-CZ" dirty="0" smtClean="0"/>
              <a:t>zpívá.</a:t>
            </a:r>
          </a:p>
          <a:p>
            <a:pPr marL="0" indent="0">
              <a:buNone/>
            </a:pPr>
            <a:r>
              <a:rPr lang="cs-CZ" dirty="0" smtClean="0"/>
              <a:t>Laicizace pravdy – dialog, naučná próza</a:t>
            </a:r>
          </a:p>
          <a:p>
            <a:pPr marL="0" indent="0">
              <a:buNone/>
            </a:pPr>
            <a:r>
              <a:rPr lang="cs-CZ" dirty="0" err="1" smtClean="0"/>
              <a:t>Aristotelés</a:t>
            </a:r>
            <a:r>
              <a:rPr lang="cs-CZ" dirty="0" smtClean="0"/>
              <a:t>: Pravda přísluší soudu.</a:t>
            </a:r>
          </a:p>
          <a:p>
            <a:pPr marL="0" indent="0">
              <a:buNone/>
            </a:pPr>
            <a:r>
              <a:rPr lang="cs-CZ" dirty="0" smtClean="0"/>
              <a:t>Tomáš Akvinský: </a:t>
            </a:r>
            <a:r>
              <a:rPr lang="cs-CZ" dirty="0" err="1" smtClean="0"/>
              <a:t>adekvační</a:t>
            </a:r>
            <a:r>
              <a:rPr lang="cs-CZ" dirty="0" smtClean="0"/>
              <a:t> teorie pravdy.</a:t>
            </a:r>
          </a:p>
          <a:p>
            <a:pPr marL="0" indent="0">
              <a:buNone/>
            </a:pPr>
            <a:r>
              <a:rPr lang="cs-CZ" dirty="0" smtClean="0"/>
              <a:t>V Aristotelově</a:t>
            </a:r>
            <a:r>
              <a:rPr lang="cs-CZ" i="1" dirty="0"/>
              <a:t> </a:t>
            </a:r>
            <a:r>
              <a:rPr lang="cs-CZ" i="1" dirty="0" smtClean="0"/>
              <a:t>Metafyzice </a:t>
            </a:r>
            <a:r>
              <a:rPr lang="cs-CZ" dirty="0" smtClean="0"/>
              <a:t>dvojí </a:t>
            </a:r>
            <a:r>
              <a:rPr lang="cs-CZ" dirty="0"/>
              <a:t>pojetí pravdy – 1) pravda logická - v soudu (ve výpovědi), která náleží myšlení (</a:t>
            </a:r>
            <a:r>
              <a:rPr lang="cs-CZ" dirty="0" err="1"/>
              <a:t>Arist</a:t>
            </a:r>
            <a:r>
              <a:rPr lang="cs-CZ" dirty="0"/>
              <a:t>., Met. VI) a 2) pravda ontologická, která náleží věci (</a:t>
            </a:r>
            <a:r>
              <a:rPr lang="cs-CZ" dirty="0" err="1"/>
              <a:t>Arist</a:t>
            </a:r>
            <a:r>
              <a:rPr lang="cs-CZ" dirty="0"/>
              <a:t>., Met. IX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53977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Rozumění v </a:t>
            </a:r>
            <a:r>
              <a:rPr lang="cs-CZ" b="1" dirty="0" err="1"/>
              <a:t>Diltheyově</a:t>
            </a:r>
            <a:r>
              <a:rPr lang="cs-CZ" b="1" dirty="0"/>
              <a:t> a </a:t>
            </a:r>
            <a:r>
              <a:rPr lang="cs-CZ" b="1" dirty="0" err="1"/>
              <a:t>Heideggerově</a:t>
            </a:r>
            <a:r>
              <a:rPr lang="cs-CZ" b="1" dirty="0"/>
              <a:t> filosofii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Dilthey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Rozumění = proces vedoucí k poznání duševního života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Heidegger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Rozumění – chápe ontologicky: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48874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Rozumění u </a:t>
            </a:r>
            <a:r>
              <a:rPr lang="cs-CZ" b="1" dirty="0" err="1" smtClean="0"/>
              <a:t>Diltheye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Prožívání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rozumění sobě samému</a:t>
            </a:r>
          </a:p>
          <a:p>
            <a:pPr marL="0" indent="0">
              <a:buNone/>
            </a:pPr>
            <a:r>
              <a:rPr lang="cs-CZ" dirty="0" smtClean="0"/>
              <a:t>= subjektivní rozumění</a:t>
            </a:r>
          </a:p>
          <a:p>
            <a:pPr marL="0" indent="0">
              <a:buNone/>
            </a:pPr>
            <a:r>
              <a:rPr lang="cs-CZ" dirty="0" smtClean="0"/>
              <a:t>- děje se v zážitcích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Rozumění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rozumění cizím životním projevům a osobám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znovuvytváření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vychází z objektivace života (objektivní duch = jazyk, mravy, stát, právo,….)</a:t>
            </a:r>
          </a:p>
          <a:p>
            <a:pPr>
              <a:buFontTx/>
              <a:buChar char="-"/>
            </a:pPr>
            <a:r>
              <a:rPr lang="cs-CZ" smtClean="0"/>
              <a:t>týká </a:t>
            </a:r>
            <a:r>
              <a:rPr lang="cs-CZ" dirty="0" smtClean="0"/>
              <a:t>se souvislostí strukturních jednotek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3443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Rozumění u </a:t>
            </a:r>
            <a:r>
              <a:rPr lang="cs-CZ" b="1" dirty="0" err="1"/>
              <a:t>Diltheye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Elementární rozumění</a:t>
            </a:r>
            <a:r>
              <a:rPr lang="cs-CZ" dirty="0"/>
              <a:t> = rozumění jednotlivému životnímu </a:t>
            </a:r>
            <a:r>
              <a:rPr lang="cs-CZ" dirty="0" smtClean="0"/>
              <a:t>projevu, úsudek z analogie</a:t>
            </a:r>
          </a:p>
          <a:p>
            <a:pPr marL="0" lvl="0" indent="0">
              <a:buNone/>
            </a:pPr>
            <a:r>
              <a:rPr lang="cs-CZ" u="sng" dirty="0"/>
              <a:t>Vyšší rozumění</a:t>
            </a:r>
            <a:r>
              <a:rPr lang="cs-CZ" dirty="0"/>
              <a:t> – od elementárního rozumění se liší v tom, že: … nás jednotlivec zajímá nejen jako případ všeobecně lidského, ale i jako individuální celek</a:t>
            </a:r>
            <a:r>
              <a:rPr lang="cs-CZ" dirty="0" smtClean="0"/>
              <a:t>.“, induktivní úsudek</a:t>
            </a:r>
          </a:p>
          <a:p>
            <a:pPr marL="0" indent="0">
              <a:buNone/>
            </a:pPr>
            <a:r>
              <a:rPr lang="cs-CZ" u="sng" dirty="0"/>
              <a:t>Nejvyšší rozumění</a:t>
            </a:r>
            <a:r>
              <a:rPr lang="cs-CZ" dirty="0"/>
              <a:t> = opětovné prožívání.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01756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Rozumění u </a:t>
            </a:r>
            <a:r>
              <a:rPr lang="cs-CZ" b="1" dirty="0" err="1"/>
              <a:t>Heideggera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Rozumění u </a:t>
            </a:r>
            <a:r>
              <a:rPr lang="cs-CZ" dirty="0" err="1"/>
              <a:t>Heideggera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Předmět duchovních věd i lidský život je </a:t>
            </a:r>
            <a:r>
              <a:rPr lang="cs-CZ" b="1" dirty="0" smtClean="0"/>
              <a:t>dějinný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Předsudky</a:t>
            </a:r>
            <a:r>
              <a:rPr lang="cs-CZ" dirty="0" smtClean="0"/>
              <a:t> = podmínky rozumění</a:t>
            </a:r>
          </a:p>
          <a:p>
            <a:pPr marL="0" indent="0">
              <a:buNone/>
            </a:pPr>
            <a:r>
              <a:rPr lang="cs-CZ" dirty="0" smtClean="0"/>
              <a:t>Poznání přírodních věd = odvozené z po</a:t>
            </a:r>
            <a:r>
              <a:rPr lang="cs-CZ" b="1" dirty="0" smtClean="0"/>
              <a:t>rozumění</a:t>
            </a:r>
            <a:r>
              <a:rPr lang="cs-CZ" dirty="0" smtClean="0"/>
              <a:t> věcí</a:t>
            </a:r>
          </a:p>
          <a:p>
            <a:pPr marL="0" indent="0">
              <a:buNone/>
            </a:pPr>
            <a:r>
              <a:rPr lang="cs-CZ" dirty="0" smtClean="0"/>
              <a:t>Rozumění </a:t>
            </a:r>
            <a:r>
              <a:rPr lang="cs-CZ" dirty="0"/>
              <a:t>= způsob bytí lidského </a:t>
            </a:r>
            <a:r>
              <a:rPr lang="cs-CZ" dirty="0" smtClean="0"/>
              <a:t>života, vržený rozvrh. </a:t>
            </a:r>
            <a:r>
              <a:rPr lang="cs-CZ" b="1" dirty="0" smtClean="0"/>
              <a:t>Rozumět</a:t>
            </a:r>
            <a:r>
              <a:rPr lang="cs-CZ" dirty="0" smtClean="0"/>
              <a:t> = v něčem se vyznat.</a:t>
            </a:r>
          </a:p>
          <a:p>
            <a:pPr marL="0" indent="0">
              <a:buNone/>
            </a:pPr>
            <a:r>
              <a:rPr lang="cs-CZ" dirty="0" smtClean="0"/>
              <a:t>Člověk = vržený rozvrh</a:t>
            </a:r>
          </a:p>
          <a:p>
            <a:pPr marL="0" indent="0">
              <a:buNone/>
            </a:pPr>
            <a:r>
              <a:rPr lang="cs-CZ" dirty="0"/>
              <a:t>bytostná afinita s tradicí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Heidegger</a:t>
            </a:r>
            <a:endParaRPr lang="cs-CZ" dirty="0"/>
          </a:p>
        </p:txBody>
      </p:sp>
      <p:pic>
        <p:nvPicPr>
          <p:cNvPr id="5122" name="Picture 2" descr="Heidegger - Threshold to Lintel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617121"/>
            <a:ext cx="5183188" cy="346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91644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Rozumění u </a:t>
            </a:r>
            <a:r>
              <a:rPr lang="cs-CZ" b="1" dirty="0" err="1"/>
              <a:t>Heideggera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Dějinné </a:t>
            </a:r>
            <a:r>
              <a:rPr lang="cs-CZ" b="1" dirty="0"/>
              <a:t>vědomí </a:t>
            </a:r>
            <a:r>
              <a:rPr lang="cs-CZ" dirty="0"/>
              <a:t>– reflektujeme si svou </a:t>
            </a:r>
            <a:r>
              <a:rPr lang="cs-CZ" dirty="0" smtClean="0"/>
              <a:t>dějinnost</a:t>
            </a:r>
          </a:p>
          <a:p>
            <a:pPr marL="0" indent="0">
              <a:buNone/>
            </a:pPr>
            <a:r>
              <a:rPr lang="cs-CZ" b="1" dirty="0" smtClean="0"/>
              <a:t>Afinita s tradicí. </a:t>
            </a:r>
            <a:r>
              <a:rPr lang="cs-CZ" dirty="0" smtClean="0"/>
              <a:t>Člověk je </a:t>
            </a:r>
            <a:r>
              <a:rPr lang="cs-CZ" b="1" dirty="0" smtClean="0"/>
              <a:t>vržený rozvrh.</a:t>
            </a:r>
          </a:p>
          <a:p>
            <a:pPr marL="0" indent="0">
              <a:buNone/>
            </a:pPr>
            <a:r>
              <a:rPr lang="cs-CZ" b="1" dirty="0" smtClean="0"/>
              <a:t>Hermeneutický kruh </a:t>
            </a:r>
            <a:r>
              <a:rPr lang="cs-CZ" dirty="0" smtClean="0"/>
              <a:t>= </a:t>
            </a:r>
            <a:r>
              <a:rPr lang="cs-CZ" dirty="0"/>
              <a:t>kruhový vztah mezi celkem a jeho částmi: význam, předjímaný celkem, se chápe z jeho částí, ale jen ve světle celku nabývají části své objasňující funkce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Porozumění textu je určováno </a:t>
            </a:r>
            <a:r>
              <a:rPr lang="cs-CZ" b="1" dirty="0" err="1" smtClean="0"/>
              <a:t>předporozuměním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Hermeneutika – středové poznání mezi „známým“ a „cizím“, mezi poznávanou věcí a </a:t>
            </a:r>
            <a:r>
              <a:rPr lang="cs-CZ" b="1" dirty="0" smtClean="0"/>
              <a:t>tradicí</a:t>
            </a:r>
            <a:r>
              <a:rPr lang="cs-CZ" dirty="0" smtClean="0"/>
              <a:t>. Splývání horizontů.</a:t>
            </a:r>
          </a:p>
          <a:p>
            <a:pPr marL="0" indent="0">
              <a:buNone/>
            </a:pPr>
            <a:r>
              <a:rPr lang="cs-CZ" b="1" dirty="0" smtClean="0"/>
              <a:t>Časová vzdálenost </a:t>
            </a:r>
            <a:r>
              <a:rPr lang="cs-CZ" dirty="0" smtClean="0"/>
              <a:t>– umožňuje odlišit předsudky falešné od předsudků pravdivých</a:t>
            </a:r>
          </a:p>
          <a:p>
            <a:pPr marL="0" indent="0">
              <a:buNone/>
            </a:pPr>
            <a:r>
              <a:rPr lang="cs-CZ" b="1" dirty="0" smtClean="0"/>
              <a:t>Vědomí dějin působení </a:t>
            </a:r>
            <a:r>
              <a:rPr lang="cs-CZ" dirty="0" smtClean="0"/>
              <a:t>– naše vědomí je dějinami způsobeno.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45652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Filosofická hermeneutika </a:t>
            </a:r>
            <a:r>
              <a:rPr lang="cs-CZ" b="1" dirty="0"/>
              <a:t>u </a:t>
            </a:r>
            <a:r>
              <a:rPr lang="cs-CZ" b="1" dirty="0" err="1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Rozšíření záběru („</a:t>
            </a:r>
            <a:r>
              <a:rPr lang="cs-CZ" dirty="0" err="1" smtClean="0"/>
              <a:t>deregionalizace</a:t>
            </a:r>
            <a:r>
              <a:rPr lang="cs-CZ" dirty="0" smtClean="0"/>
              <a:t>“) hermeneutiky</a:t>
            </a:r>
          </a:p>
          <a:p>
            <a:pPr>
              <a:buFontTx/>
              <a:buChar char="-"/>
            </a:pPr>
            <a:r>
              <a:rPr lang="cs-CZ" dirty="0" smtClean="0"/>
              <a:t>Prohloubení, radikalizace: rozumění přestává být typem poznání a stává se způsobem bytí</a:t>
            </a:r>
          </a:p>
          <a:p>
            <a:pPr>
              <a:buFontTx/>
              <a:buChar char="-"/>
            </a:pPr>
            <a:r>
              <a:rPr lang="cs-CZ" dirty="0" smtClean="0"/>
              <a:t>Rozumění se nevztahuje na něco mimo mě (text, literární dílo, …), ale na můj vlastní život, na mou faktickou existenci (Da-</a:t>
            </a:r>
            <a:r>
              <a:rPr lang="cs-CZ" dirty="0" err="1" smtClean="0"/>
              <a:t>sein</a:t>
            </a:r>
            <a:r>
              <a:rPr lang="cs-CZ" dirty="0" smtClean="0"/>
              <a:t> = pobyt)</a:t>
            </a:r>
          </a:p>
          <a:p>
            <a:pPr>
              <a:buFontTx/>
              <a:buChar char="-"/>
            </a:pPr>
            <a:r>
              <a:rPr lang="cs-CZ" dirty="0" smtClean="0"/>
              <a:t>Rozumět = něco moci, něco zvládnout = moci být = „vždy již“</a:t>
            </a:r>
          </a:p>
        </p:txBody>
      </p:sp>
    </p:spTree>
    <p:extLst>
      <p:ext uri="{BB962C8B-B14F-4D97-AF65-F5344CB8AC3E}">
        <p14:creationId xmlns:p14="http://schemas.microsoft.com/office/powerpoint/2010/main" val="403612279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Ontický a ontologický výklad rozumění </a:t>
            </a:r>
            <a:r>
              <a:rPr lang="cs-CZ" b="1" dirty="0"/>
              <a:t>u </a:t>
            </a:r>
            <a:r>
              <a:rPr lang="cs-CZ" b="1" dirty="0" err="1" smtClean="0"/>
              <a:t>Heideggera</a:t>
            </a:r>
            <a:r>
              <a:rPr lang="cs-CZ" b="1" dirty="0" smtClean="0"/>
              <a:t> (§ 31 Bytí </a:t>
            </a:r>
            <a:r>
              <a:rPr lang="cs-CZ" b="1" smtClean="0"/>
              <a:t>a času)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Ontický výklad: Rozumět = v něčem se vyznat, umět, moci, být s to poradit si s nějakou úlohou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Ontologický výklad: Rozumění = fundamentální </a:t>
            </a:r>
            <a:r>
              <a:rPr lang="cs-CZ" dirty="0" err="1" smtClean="0"/>
              <a:t>existenciál</a:t>
            </a:r>
            <a:r>
              <a:rPr lang="cs-CZ" dirty="0" smtClean="0"/>
              <a:t> pobytu (</a:t>
            </a:r>
            <a:r>
              <a:rPr lang="cs-CZ" dirty="0" err="1" smtClean="0"/>
              <a:t>existenciál</a:t>
            </a:r>
            <a:r>
              <a:rPr lang="cs-CZ" dirty="0" smtClean="0"/>
              <a:t> = základní modus/způsob bytí pobytu/člověka)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8386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Rozumění u </a:t>
            </a:r>
            <a:r>
              <a:rPr lang="cs-CZ" b="1" dirty="0" err="1" smtClean="0"/>
              <a:t>Heideggera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Bytí a čas, </a:t>
            </a:r>
            <a:r>
              <a:rPr lang="cs-CZ" dirty="0"/>
              <a:t>§</a:t>
            </a:r>
            <a:r>
              <a:rPr lang="cs-CZ" dirty="0" smtClean="0"/>
              <a:t>31</a:t>
            </a:r>
          </a:p>
          <a:p>
            <a:pPr marL="0" indent="0">
              <a:buNone/>
            </a:pPr>
            <a:r>
              <a:rPr lang="cs-CZ" dirty="0" smtClean="0"/>
              <a:t>Rozumění = jedna z forem </a:t>
            </a:r>
            <a:r>
              <a:rPr lang="cs-CZ" dirty="0" err="1" smtClean="0"/>
              <a:t>odemčenosti</a:t>
            </a:r>
            <a:r>
              <a:rPr lang="cs-CZ" dirty="0" smtClean="0"/>
              <a:t> pobytu, fundamentální </a:t>
            </a:r>
            <a:r>
              <a:rPr lang="cs-CZ" dirty="0" err="1" smtClean="0"/>
              <a:t>existenciál</a:t>
            </a:r>
            <a:r>
              <a:rPr lang="cs-CZ" dirty="0" smtClean="0"/>
              <a:t>, jeden ze základním modů bytí pobytu</a:t>
            </a:r>
          </a:p>
          <a:p>
            <a:pPr marL="0" indent="0">
              <a:buNone/>
            </a:pPr>
            <a:r>
              <a:rPr lang="cs-CZ" dirty="0" smtClean="0"/>
              <a:t>3 způsoby/mody bytí člověka, 3 </a:t>
            </a:r>
            <a:r>
              <a:rPr lang="cs-CZ" dirty="0" err="1" smtClean="0"/>
              <a:t>existenciály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Naladění (</a:t>
            </a:r>
            <a:r>
              <a:rPr lang="cs-CZ" dirty="0"/>
              <a:t>§ </a:t>
            </a:r>
            <a:r>
              <a:rPr lang="cs-CZ" dirty="0" smtClean="0"/>
              <a:t>29 </a:t>
            </a:r>
            <a:r>
              <a:rPr lang="cs-CZ" dirty="0" err="1" smtClean="0"/>
              <a:t>BaČ</a:t>
            </a:r>
            <a:r>
              <a:rPr lang="cs-CZ" dirty="0" smtClean="0"/>
              <a:t>) = rozpoložení = jak se nacházíme – většinou utíkání před tím, co nás stíhá = odkrývání toho, jak jsme ve světě, co se nás týká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Rozumění (§31 </a:t>
            </a:r>
            <a:r>
              <a:rPr lang="cs-CZ" dirty="0" err="1" smtClean="0"/>
              <a:t>BaČ</a:t>
            </a:r>
            <a:r>
              <a:rPr lang="cs-CZ" dirty="0" smtClean="0"/>
              <a:t>) = základ toho, že něco můžeme, jsme schopni, dokážeme něco dělat, nějak být, že k něčemu jsme nějak, s to přistoupit, = odkrývání toho, s tím se setkáváme (ne jako jevení) – jak na tom my jsme, čemu věnujeme pozornost, co zohledňujeme</a:t>
            </a:r>
            <a:endParaRPr lang="cs-CZ" dirty="0"/>
          </a:p>
          <a:p>
            <a:pPr marL="514350" indent="-514350">
              <a:buAutoNum type="arabicParenR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8364327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Rozumění u </a:t>
            </a:r>
            <a:r>
              <a:rPr lang="cs-CZ" b="1" dirty="0" err="1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7153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Výklad </a:t>
            </a:r>
            <a:r>
              <a:rPr lang="cs-CZ" dirty="0"/>
              <a:t>(§</a:t>
            </a:r>
            <a:r>
              <a:rPr lang="cs-CZ" dirty="0" smtClean="0"/>
              <a:t>32 </a:t>
            </a:r>
            <a:r>
              <a:rPr lang="cs-CZ" dirty="0" err="1"/>
              <a:t>BaČ</a:t>
            </a:r>
            <a:r>
              <a:rPr lang="cs-CZ" dirty="0"/>
              <a:t>) </a:t>
            </a:r>
            <a:r>
              <a:rPr lang="cs-CZ" dirty="0" smtClean="0"/>
              <a:t>= rozvíjené rozumění, pěstované vytvářené rozumění, to s čím se potkáváme si už nějak vykládáme, díváme se na to nejen tak, že by to mohlo k něčemu být a my s tím můžeme něco dělat, ale přímo už „jako něco“ vyložíme, „něco jako něco“ (hermeneutické jako) </a:t>
            </a:r>
            <a:r>
              <a:rPr lang="cs-CZ" dirty="0"/>
              <a:t>(× </a:t>
            </a:r>
            <a:r>
              <a:rPr lang="cs-CZ" dirty="0" err="1"/>
              <a:t>apofantické</a:t>
            </a:r>
            <a:r>
              <a:rPr lang="cs-CZ" dirty="0"/>
              <a:t> jako (výpověď, která obsahuje subjekt, predikát a používá oznamovací způsob)</a:t>
            </a:r>
          </a:p>
          <a:p>
            <a:pPr marL="0" indent="0">
              <a:buNone/>
            </a:pPr>
            <a:r>
              <a:rPr lang="cs-CZ" dirty="0"/>
              <a:t>Výpověď (logos) (§33 </a:t>
            </a:r>
            <a:r>
              <a:rPr lang="cs-CZ" dirty="0" err="1"/>
              <a:t>BaČ</a:t>
            </a:r>
            <a:r>
              <a:rPr lang="cs-CZ" dirty="0"/>
              <a:t>) = výrok, soud, v němž se vědění pevně utavuje, </a:t>
            </a:r>
          </a:p>
          <a:p>
            <a:pPr marL="0" indent="0">
              <a:buNone/>
            </a:pPr>
            <a:r>
              <a:rPr lang="cs-CZ" dirty="0"/>
              <a:t>Výklad – hermeneutické jako </a:t>
            </a:r>
          </a:p>
          <a:p>
            <a:pPr marL="0" indent="0">
              <a:buNone/>
            </a:pPr>
            <a:r>
              <a:rPr lang="cs-CZ" dirty="0"/>
              <a:t>Výpověď – </a:t>
            </a:r>
            <a:r>
              <a:rPr lang="cs-CZ" dirty="0" err="1"/>
              <a:t>apofantické</a:t>
            </a:r>
            <a:r>
              <a:rPr lang="cs-CZ" dirty="0"/>
              <a:t> jako (vyjevující, řečené)</a:t>
            </a:r>
          </a:p>
          <a:p>
            <a:pPr marL="0" indent="0">
              <a:buNone/>
            </a:pPr>
            <a:r>
              <a:rPr lang="cs-CZ" dirty="0"/>
              <a:t>Výpověď – ukazuje, určuje, sděluje druhým (není jen naše chápání věty ve světě, ale sdělování)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1530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Rozumění u </a:t>
            </a:r>
            <a:r>
              <a:rPr lang="cs-CZ" b="1" dirty="0" err="1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3) Řeč = 3. </a:t>
            </a:r>
            <a:r>
              <a:rPr lang="cs-CZ" dirty="0" err="1" smtClean="0"/>
              <a:t>existenciál</a:t>
            </a:r>
            <a:r>
              <a:rPr lang="cs-CZ" dirty="0" smtClean="0"/>
              <a:t>, členění celku rozvrženého rozumění, jak se rozliší něco od něčeho (kráva od želvy). Vyslovená řeč je jazyk. Řeč má 3 rysy: mluvení, naslouchání, mlčení. Mluvení = o něčem mluvíme a něco říkáme, sdílíme mluvením vypovídaný výklad.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01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Pravda Bytí po obratu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 err="1" smtClean="0"/>
              <a:t>SuZ</a:t>
            </a:r>
            <a:r>
              <a:rPr lang="cs-CZ" dirty="0" smtClean="0"/>
              <a:t> – smysl bytí odkrývá pobyt v rozumění a řeči – pobyt zpřístupňuje, otevírá oblast smyslu bytí.</a:t>
            </a:r>
          </a:p>
          <a:p>
            <a:pPr marL="0" indent="0">
              <a:buNone/>
            </a:pPr>
            <a:r>
              <a:rPr lang="cs-CZ" dirty="0" err="1" smtClean="0"/>
              <a:t>SuZ</a:t>
            </a:r>
            <a:r>
              <a:rPr lang="cs-CZ" dirty="0" smtClean="0"/>
              <a:t> – antropomorfní východisko: pravda = výsledek lidského usilování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 obratu: zřejmost jsoucnem není výsledkem lidského úsilí. Zjevnost jsoucna nemá člověk ve své moci. Není výsledkem lidského úsilí. </a:t>
            </a:r>
            <a:r>
              <a:rPr lang="cs-CZ" dirty="0" err="1"/>
              <a:t>O</a:t>
            </a:r>
            <a:r>
              <a:rPr lang="cs-CZ" dirty="0" err="1" smtClean="0"/>
              <a:t>demčenost</a:t>
            </a:r>
            <a:r>
              <a:rPr lang="cs-CZ" dirty="0" smtClean="0"/>
              <a:t> </a:t>
            </a:r>
            <a:r>
              <a:rPr lang="cs-CZ" dirty="0"/>
              <a:t>se vykládá z bytí samého a z jeho dějinně-epochálního rozsvětlování.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98458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Rozumění u </a:t>
            </a:r>
            <a:r>
              <a:rPr lang="cs-CZ" b="1" dirty="0" err="1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 Autentické rozumění (pramení z vlastního sebe sama, § 54 hlas svědomí)</a:t>
            </a:r>
          </a:p>
          <a:p>
            <a:pPr marL="0" indent="0">
              <a:buNone/>
            </a:pPr>
            <a:r>
              <a:rPr lang="cs-CZ" dirty="0"/>
              <a:t>b) Neautentické rozumění </a:t>
            </a:r>
          </a:p>
          <a:p>
            <a:pPr marL="514350" indent="-514350">
              <a:buAutoNum type="alphaLcParenR"/>
            </a:pPr>
            <a:r>
              <a:rPr lang="cs-CZ" dirty="0" err="1"/>
              <a:t>Předontologické</a:t>
            </a:r>
            <a:r>
              <a:rPr lang="cs-CZ" dirty="0"/>
              <a:t> rozumění (§ 69b, v praktickém obstarávání, každodenním pobytu)</a:t>
            </a:r>
          </a:p>
          <a:p>
            <a:pPr marL="514350" indent="-514350">
              <a:buAutoNum type="alphaLcParenR"/>
            </a:pPr>
            <a:r>
              <a:rPr lang="cs-CZ" dirty="0"/>
              <a:t>Ontologické porozumění bytí (§ 69b, ptá se tematicky na bytí, ve filosofii)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49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Heideggerův</a:t>
            </a:r>
            <a:r>
              <a:rPr lang="cs-CZ" dirty="0" smtClean="0"/>
              <a:t> výklad Platónova podobenství o jeskyni ze VII. knihy Ústavy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55146" y="1825625"/>
            <a:ext cx="3598653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Pravda = neskrytost (skrytost jeskyně)</a:t>
            </a:r>
          </a:p>
          <a:p>
            <a:pPr marL="0" indent="0">
              <a:buNone/>
            </a:pPr>
            <a:r>
              <a:rPr lang="cs-CZ" dirty="0" smtClean="0"/>
              <a:t>Pravda = správnost (obracet se od smyslového k nazírání idejí)</a:t>
            </a:r>
          </a:p>
          <a:p>
            <a:pPr marL="0" indent="0">
              <a:buNone/>
            </a:pPr>
            <a:r>
              <a:rPr lang="cs-CZ" dirty="0" smtClean="0"/>
              <a:t>Světlo = svoboda, která umožňuje rozvrhování světa, rozvrh bytí.</a:t>
            </a:r>
            <a:endParaRPr lang="cs-CZ" dirty="0"/>
          </a:p>
        </p:txBody>
      </p:sp>
      <p:pic>
        <p:nvPicPr>
          <p:cNvPr id="1026" name="Picture 2" descr="https://dl1.cuni.cz/pluginfile.php/1297533/mod_resource/content/1/podobenstvi-o-jeskyni-plato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92" y="1690688"/>
            <a:ext cx="689250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Rozvrh bytí = rozvrh světa = (přírodo)věda, historie, umění = obrazy světa.</a:t>
            </a:r>
          </a:p>
          <a:p>
            <a:pPr marL="0" indent="0">
              <a:buNone/>
            </a:pPr>
            <a:r>
              <a:rPr lang="cs-CZ" dirty="0" smtClean="0"/>
              <a:t>Rozvrh bytí = vytváření světa – svět se vytváří, když promlouvá (když je vybásněn)</a:t>
            </a:r>
          </a:p>
        </p:txBody>
      </p:sp>
    </p:spTree>
    <p:extLst>
      <p:ext uri="{BB962C8B-B14F-4D97-AF65-F5344CB8AC3E}">
        <p14:creationId xmlns:p14="http://schemas.microsoft.com/office/powerpoint/2010/main" val="1175000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Výklad dějin jako dějin bytí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Bytí se dává jako: </a:t>
            </a:r>
            <a:r>
              <a:rPr lang="cs-CZ" i="1" dirty="0"/>
              <a:t>fysis</a:t>
            </a:r>
            <a:r>
              <a:rPr lang="cs-CZ" dirty="0"/>
              <a:t>, </a:t>
            </a:r>
            <a:r>
              <a:rPr lang="cs-CZ" i="1" dirty="0"/>
              <a:t>idea</a:t>
            </a:r>
            <a:r>
              <a:rPr lang="cs-CZ" dirty="0"/>
              <a:t> (Platón), </a:t>
            </a:r>
            <a:r>
              <a:rPr lang="cs-CZ" i="1" dirty="0" err="1"/>
              <a:t>energeia</a:t>
            </a:r>
            <a:r>
              <a:rPr lang="cs-CZ" dirty="0"/>
              <a:t> (</a:t>
            </a:r>
            <a:r>
              <a:rPr lang="cs-CZ" dirty="0" err="1"/>
              <a:t>Aristotelés</a:t>
            </a:r>
            <a:r>
              <a:rPr lang="cs-CZ" dirty="0"/>
              <a:t>), kladení (Kant), </a:t>
            </a:r>
            <a:r>
              <a:rPr lang="cs-CZ" dirty="0" smtClean="0"/>
              <a:t>vůle </a:t>
            </a:r>
            <a:r>
              <a:rPr lang="cs-CZ" dirty="0"/>
              <a:t>k moci (Nietzsche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Platón: bytí = idea, pravda jako odkrytost (skrytost = jeskyně) i správné nazírání idejí</a:t>
            </a:r>
          </a:p>
          <a:p>
            <a:pPr marL="0" indent="0">
              <a:buNone/>
            </a:pPr>
            <a:r>
              <a:rPr lang="cs-CZ" dirty="0" smtClean="0"/>
              <a:t>Křesťanství: bytí = stvořenost</a:t>
            </a:r>
          </a:p>
          <a:p>
            <a:pPr marL="0" indent="0">
              <a:buNone/>
            </a:pPr>
            <a:r>
              <a:rPr lang="cs-CZ" dirty="0" smtClean="0"/>
              <a:t>Novověk (od Descarta): bytí = </a:t>
            </a:r>
            <a:r>
              <a:rPr lang="cs-CZ" dirty="0" err="1" smtClean="0"/>
              <a:t>objektovost</a:t>
            </a:r>
            <a:r>
              <a:rPr lang="cs-CZ" dirty="0" smtClean="0"/>
              <a:t> (jsoucnost = předmětnost)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9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Součtveří</a:t>
            </a:r>
            <a:r>
              <a:rPr lang="cs-CZ" dirty="0" smtClean="0"/>
              <a:t> (</a:t>
            </a:r>
            <a:r>
              <a:rPr lang="cs-CZ" dirty="0" err="1" smtClean="0"/>
              <a:t>Geviert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Země                                                                   Smrtelní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Božští								Nebe</a:t>
            </a:r>
            <a:endParaRPr lang="cs-CZ" sz="36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229853" y="2205789"/>
            <a:ext cx="6689558" cy="2975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2494547" y="2205789"/>
            <a:ext cx="5879433" cy="2975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2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Součtveří</a:t>
            </a:r>
            <a:r>
              <a:rPr lang="cs-CZ" dirty="0" smtClean="0"/>
              <a:t> (</a:t>
            </a:r>
            <a:r>
              <a:rPr lang="cs-CZ" dirty="0" err="1" smtClean="0"/>
              <a:t>Geviert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Svět </a:t>
            </a:r>
            <a:r>
              <a:rPr lang="cs-CZ" dirty="0"/>
              <a:t>jako </a:t>
            </a:r>
            <a:r>
              <a:rPr lang="cs-CZ" dirty="0" err="1"/>
              <a:t>součtveří</a:t>
            </a:r>
            <a:r>
              <a:rPr lang="cs-CZ" dirty="0"/>
              <a:t> = sounáležitost božského a smrtelného, nebe a země – se může člověku otevřít jen tehdy, jestliže se proměnou své bytnosti vytrhl z centra; jestliže se jakožto smrtelný sám vpraví na své bytostné místo, jež mu v celku </a:t>
            </a:r>
            <a:r>
              <a:rPr lang="cs-CZ" dirty="0" err="1"/>
              <a:t>součtveří</a:t>
            </a:r>
            <a:r>
              <a:rPr lang="cs-CZ" dirty="0"/>
              <a:t> náleží, a takto opět uvolní prostor nikoli </a:t>
            </a:r>
            <a:r>
              <a:rPr lang="cs-CZ" dirty="0" smtClean="0"/>
              <a:t>lidskému.</a:t>
            </a:r>
          </a:p>
          <a:p>
            <a:pPr marL="0" indent="0">
              <a:buNone/>
            </a:pPr>
            <a:r>
              <a:rPr lang="cs-CZ" dirty="0" smtClean="0"/>
              <a:t>Ve</a:t>
            </a:r>
            <a:r>
              <a:rPr lang="cs-CZ" dirty="0"/>
              <a:t> </a:t>
            </a:r>
            <a:r>
              <a:rPr lang="cs-CZ" dirty="0" smtClean="0"/>
              <a:t>středu </a:t>
            </a:r>
            <a:r>
              <a:rPr lang="cs-CZ" dirty="0" err="1"/>
              <a:t>součtveří</a:t>
            </a:r>
            <a:r>
              <a:rPr lang="cs-CZ" dirty="0"/>
              <a:t> není člověk, nýbrž </a:t>
            </a:r>
            <a:r>
              <a:rPr lang="cs-CZ" dirty="0" smtClean="0"/>
              <a:t>věc (džbán, most). </a:t>
            </a:r>
            <a:r>
              <a:rPr lang="cs-CZ" dirty="0"/>
              <a:t>Věci shromažďují svět</a:t>
            </a:r>
            <a:r>
              <a:rPr lang="cs-CZ" dirty="0" smtClean="0"/>
              <a:t>. (V </a:t>
            </a:r>
            <a:r>
              <a:rPr lang="cs-CZ" dirty="0" err="1" smtClean="0"/>
              <a:t>SuZ</a:t>
            </a:r>
            <a:r>
              <a:rPr lang="cs-CZ" dirty="0" smtClean="0"/>
              <a:t>: </a:t>
            </a:r>
            <a:r>
              <a:rPr lang="cs-CZ" dirty="0"/>
              <a:t>Věci = užitné věci, které se určovaly z toho, „k čemu slouží</a:t>
            </a:r>
            <a:r>
              <a:rPr lang="cs-CZ" dirty="0" smtClean="0"/>
              <a:t>“.)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 obrazu světa (1938)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Metafyzika = výklad jsoucího + pojetí pravdy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Metafyzika zakládá epochu.</a:t>
            </a:r>
          </a:p>
          <a:p>
            <a:pPr marL="0" indent="0">
              <a:buNone/>
            </a:pPr>
            <a:r>
              <a:rPr lang="cs-CZ" dirty="0"/>
              <a:t>Metafyzika vykládá (viz Dodatky k přednášce Věk obrazu světa)</a:t>
            </a:r>
          </a:p>
          <a:p>
            <a:pPr marL="514350" lvl="0" indent="-514350">
              <a:buAutoNum type="arabicParenR"/>
            </a:pPr>
            <a:r>
              <a:rPr lang="cs-CZ" dirty="0" smtClean="0"/>
              <a:t>Jsoucnost </a:t>
            </a:r>
            <a:r>
              <a:rPr lang="cs-CZ" dirty="0"/>
              <a:t>jsoucího = bytí </a:t>
            </a:r>
            <a:endParaRPr lang="cs-CZ" dirty="0" smtClean="0"/>
          </a:p>
          <a:p>
            <a:pPr marL="514350" lvl="0" indent="-514350">
              <a:buAutoNum type="arabicParenR"/>
            </a:pPr>
            <a:r>
              <a:rPr lang="cs-CZ" dirty="0" smtClean="0"/>
              <a:t>Pojetí pravdy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3) Co </a:t>
            </a:r>
            <a:r>
              <a:rPr lang="cs-CZ" dirty="0"/>
              <a:t>znamená být člověkem (v čem spočívá lidství)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4) Jak a odkud je určován vztah člověka k jsoucímu = smysl, v němž je člověk měrou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44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 obrazu světa (1938)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Rysy </a:t>
            </a:r>
            <a:r>
              <a:rPr lang="cs-CZ" dirty="0"/>
              <a:t>novověku: 1) věda, 2) strojová </a:t>
            </a:r>
            <a:r>
              <a:rPr lang="cs-CZ" dirty="0" smtClean="0"/>
              <a:t>technika, </a:t>
            </a:r>
            <a:r>
              <a:rPr lang="cs-CZ" dirty="0"/>
              <a:t>3</a:t>
            </a:r>
            <a:r>
              <a:rPr lang="cs-CZ" dirty="0" smtClean="0"/>
              <a:t>) </a:t>
            </a:r>
            <a:r>
              <a:rPr lang="cs-CZ" dirty="0"/>
              <a:t>Umělecké dílo se stává předmětem zážitku. 4) Lidské chování se chápe a provádí jakožto </a:t>
            </a:r>
            <a:r>
              <a:rPr lang="cs-CZ" dirty="0" smtClean="0"/>
              <a:t>kulturní politika. </a:t>
            </a:r>
            <a:r>
              <a:rPr lang="cs-CZ" dirty="0"/>
              <a:t>5) Odbožštění.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Bytností novověké vědy je výzkum. V čem spočívá bytnost výzkumu?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1) Rozvrh </a:t>
            </a:r>
            <a:r>
              <a:rPr lang="cs-CZ" dirty="0"/>
              <a:t>a </a:t>
            </a:r>
            <a:r>
              <a:rPr lang="cs-CZ" dirty="0" smtClean="0"/>
              <a:t>přísnost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2) vědecký </a:t>
            </a:r>
            <a:r>
              <a:rPr lang="cs-CZ" dirty="0"/>
              <a:t>postup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dirty="0"/>
              <a:t>provoz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170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Věk obrazu světa (1938)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Jsoucno = předmět představování</a:t>
            </a:r>
          </a:p>
          <a:p>
            <a:pPr marL="0" indent="0">
              <a:buNone/>
            </a:pPr>
            <a:r>
              <a:rPr lang="cs-CZ" dirty="0" smtClean="0"/>
              <a:t>Pravda = jistota představování</a:t>
            </a:r>
          </a:p>
          <a:p>
            <a:pPr marL="0" indent="0">
              <a:buNone/>
            </a:pPr>
            <a:r>
              <a:rPr lang="cs-CZ" dirty="0" smtClean="0"/>
              <a:t>Svět se stává obrazem = jsoucno se stává předmětem představy = člověk se staví doprostřed jsoucna jako subjekt.</a:t>
            </a:r>
          </a:p>
          <a:p>
            <a:pPr marL="0" indent="0">
              <a:buNone/>
            </a:pPr>
            <a:r>
              <a:rPr lang="cs-CZ" dirty="0" smtClean="0"/>
              <a:t>„Základním dějem novověku je, že si člověk podmanil svět tím, že jej učinil obrazem. Slovo obraz nyní znamená: výtvor představujícího zjednávání.“ </a:t>
            </a:r>
            <a:r>
              <a:rPr lang="cs-CZ" smtClean="0"/>
              <a:t>(VOS, str</a:t>
            </a:r>
            <a:r>
              <a:rPr lang="cs-CZ" dirty="0" smtClean="0"/>
              <a:t>. 33)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2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Atestace pro bakalářský kurz </a:t>
            </a:r>
            <a:br>
              <a:rPr lang="cs-CZ" dirty="0" smtClean="0"/>
            </a:br>
            <a:r>
              <a:rPr lang="cs-CZ" dirty="0" err="1" smtClean="0"/>
              <a:t>Heidegger</a:t>
            </a:r>
            <a:r>
              <a:rPr lang="cs-CZ" dirty="0" smtClean="0"/>
              <a:t> a </a:t>
            </a:r>
            <a:r>
              <a:rPr lang="cs-CZ" dirty="0" err="1" smtClean="0"/>
              <a:t>Dilthey</a:t>
            </a:r>
            <a:r>
              <a:rPr lang="cs-CZ" dirty="0" smtClean="0"/>
              <a:t>: Vědění a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Výběr z níže uvedených možností:</a:t>
            </a:r>
          </a:p>
          <a:p>
            <a:pPr marL="514350" indent="-514350">
              <a:buAutoNum type="arabicParenR"/>
            </a:pPr>
            <a:r>
              <a:rPr lang="cs-CZ" dirty="0" smtClean="0"/>
              <a:t>Písemný test – 21.5. a 3 termíny ve zkouškovém období</a:t>
            </a:r>
          </a:p>
          <a:p>
            <a:pPr marL="514350" indent="-514350">
              <a:buAutoNum type="arabicParenR"/>
            </a:pPr>
            <a:r>
              <a:rPr lang="cs-CZ" dirty="0" smtClean="0"/>
              <a:t>Odevzdání písemné práce (srovnání zpracování určitého tématu z oblasti vědění, umění či rozumění ve dvou </a:t>
            </a:r>
            <a:r>
              <a:rPr lang="cs-CZ" dirty="0" err="1" smtClean="0"/>
              <a:t>Heideggerových</a:t>
            </a:r>
            <a:r>
              <a:rPr lang="cs-CZ" dirty="0" smtClean="0"/>
              <a:t> textech nebo v </a:t>
            </a:r>
            <a:r>
              <a:rPr lang="cs-CZ" dirty="0" err="1" smtClean="0"/>
              <a:t>Heideggerově</a:t>
            </a:r>
            <a:r>
              <a:rPr lang="cs-CZ" dirty="0" smtClean="0"/>
              <a:t> a </a:t>
            </a:r>
            <a:r>
              <a:rPr lang="cs-CZ" dirty="0" err="1" smtClean="0"/>
              <a:t>Diltheyově</a:t>
            </a:r>
            <a:r>
              <a:rPr lang="cs-CZ" dirty="0" smtClean="0"/>
              <a:t> textu, téma doporučuji předem konzultovat) – do 15. 8. 2025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Každotýdenní zodpovězení otázek prostřednictvím </a:t>
            </a:r>
            <a:r>
              <a:rPr lang="cs-CZ" dirty="0" err="1" smtClean="0"/>
              <a:t>Moodlu</a:t>
            </a:r>
            <a:r>
              <a:rPr lang="cs-CZ" dirty="0"/>
              <a:t> (odpovědi vkládejte ideálně do </a:t>
            </a:r>
            <a:r>
              <a:rPr lang="cs-CZ" dirty="0" smtClean="0"/>
              <a:t>úterý 16:00 hod.) – pro výslednou známku z kurzu „velmi dobře“.</a:t>
            </a:r>
          </a:p>
          <a:p>
            <a:pPr marL="0" indent="0">
              <a:buNone/>
            </a:pPr>
            <a:r>
              <a:rPr lang="cs-CZ" dirty="0" smtClean="0"/>
              <a:t>Název </a:t>
            </a:r>
            <a:r>
              <a:rPr lang="cs-CZ" dirty="0"/>
              <a:t>kurzu v </a:t>
            </a:r>
            <a:r>
              <a:rPr lang="cs-CZ" dirty="0" err="1"/>
              <a:t>Moodlu</a:t>
            </a:r>
            <a:r>
              <a:rPr lang="cs-CZ" dirty="0"/>
              <a:t>: Vědění a umění: </a:t>
            </a:r>
            <a:r>
              <a:rPr lang="cs-CZ" dirty="0" err="1"/>
              <a:t>Heidegger</a:t>
            </a:r>
            <a:r>
              <a:rPr lang="cs-CZ" dirty="0"/>
              <a:t> a </a:t>
            </a:r>
            <a:r>
              <a:rPr lang="cs-CZ" dirty="0" err="1"/>
              <a:t>Dilthey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Klíčové slovo (heslo) pro kurz v </a:t>
            </a:r>
            <a:r>
              <a:rPr lang="cs-CZ" dirty="0" err="1"/>
              <a:t>Moodlu</a:t>
            </a:r>
            <a:r>
              <a:rPr lang="cs-CZ" dirty="0"/>
              <a:t>: Heidegger89</a:t>
            </a:r>
          </a:p>
        </p:txBody>
      </p:sp>
    </p:spTree>
    <p:extLst>
      <p:ext uri="{BB962C8B-B14F-4D97-AF65-F5344CB8AC3E}">
        <p14:creationId xmlns:p14="http://schemas.microsoft.com/office/powerpoint/2010/main" val="1058702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Novověká matematická přírodní věda</a:t>
            </a:r>
            <a:br>
              <a:rPr lang="cs-CZ" dirty="0" smtClean="0"/>
            </a:br>
            <a:r>
              <a:rPr lang="cs-CZ" dirty="0" smtClean="0"/>
              <a:t>(Die </a:t>
            </a:r>
            <a:r>
              <a:rPr lang="cs-CZ" dirty="0" err="1" smtClean="0"/>
              <a:t>Frage</a:t>
            </a:r>
            <a:r>
              <a:rPr lang="cs-CZ" dirty="0" smtClean="0"/>
              <a:t> nach dem Ding, 1935)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Ta </a:t>
            </a:r>
            <a:r>
              <a:rPr lang="cs-CZ" dirty="0" err="1"/>
              <a:t>mathémata</a:t>
            </a:r>
            <a:r>
              <a:rPr lang="cs-CZ" dirty="0"/>
              <a:t> = to, čemu se lze </a:t>
            </a:r>
            <a:r>
              <a:rPr lang="cs-CZ" dirty="0" smtClean="0"/>
              <a:t>naučit. </a:t>
            </a:r>
            <a:r>
              <a:rPr lang="cs-CZ" i="1" dirty="0" err="1"/>
              <a:t>Mathémata</a:t>
            </a:r>
            <a:r>
              <a:rPr lang="cs-CZ" dirty="0"/>
              <a:t>, </a:t>
            </a:r>
            <a:r>
              <a:rPr lang="cs-CZ" dirty="0" err="1"/>
              <a:t>matematično</a:t>
            </a:r>
            <a:r>
              <a:rPr lang="cs-CZ" dirty="0"/>
              <a:t> je to </a:t>
            </a:r>
            <a:r>
              <a:rPr lang="cs-CZ" dirty="0" smtClean="0"/>
              <a:t>„na</a:t>
            </a:r>
            <a:r>
              <a:rPr lang="cs-CZ" dirty="0"/>
              <a:t>“ věcech, co vlastně už známe, co tedy nezískáváme teprve z </a:t>
            </a:r>
            <a:r>
              <a:rPr lang="cs-CZ" dirty="0" smtClean="0"/>
              <a:t>věcí.</a:t>
            </a:r>
          </a:p>
          <a:p>
            <a:pPr marL="0" indent="0">
              <a:buNone/>
            </a:pPr>
            <a:r>
              <a:rPr lang="cs-CZ" b="1" dirty="0" smtClean="0"/>
              <a:t>Matematický charakter novověké přírodní vědy; Newtonův první pohybový zákon: </a:t>
            </a:r>
            <a:r>
              <a:rPr lang="cs-CZ" dirty="0"/>
              <a:t>Každé sobě samému zůstavené těleso se pohybuje přímočaře a rovnoměrně.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Příroda a pohyb podle Aristotela</a:t>
            </a:r>
            <a:r>
              <a:rPr lang="cs-CZ" b="1" dirty="0" smtClean="0"/>
              <a:t>:</a:t>
            </a:r>
            <a:endParaRPr lang="cs-CZ" b="1" dirty="0"/>
          </a:p>
          <a:p>
            <a:pPr marL="514350" lvl="0" indent="-514350">
              <a:buAutoNum type="arabicPeriod"/>
            </a:pPr>
            <a:r>
              <a:rPr lang="cs-CZ" dirty="0" smtClean="0"/>
              <a:t>Těleso se pohybuje podle své vlastní přirozenosti. </a:t>
            </a:r>
          </a:p>
          <a:p>
            <a:pPr marL="514350" lvl="0" indent="-514350">
              <a:buAutoNum type="arabicPeriod"/>
            </a:pPr>
            <a:r>
              <a:rPr lang="cs-CZ" dirty="0" smtClean="0"/>
              <a:t>Nebeská tělesa – pohyb kruhový (dokonalý). Pozemská tělesa – pohyb přímý (nedokonalý)</a:t>
            </a:r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232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Novověká matematická přírodní věda</a:t>
            </a:r>
            <a:br>
              <a:rPr lang="cs-CZ" dirty="0" smtClean="0"/>
            </a:br>
            <a:r>
              <a:rPr lang="cs-CZ" dirty="0" smtClean="0"/>
              <a:t>(Die </a:t>
            </a:r>
            <a:r>
              <a:rPr lang="cs-CZ" dirty="0" err="1" smtClean="0"/>
              <a:t>Frage</a:t>
            </a:r>
            <a:r>
              <a:rPr lang="cs-CZ" dirty="0" smtClean="0"/>
              <a:t> nach dem Ding, 1935)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Příroda a pohyb podle novověké vědy:</a:t>
            </a:r>
            <a:endParaRPr lang="cs-CZ" b="1" dirty="0" smtClean="0"/>
          </a:p>
          <a:p>
            <a:pPr marL="514350" lvl="0" indent="-514350">
              <a:buAutoNum type="arabicPeriod"/>
            </a:pPr>
            <a:r>
              <a:rPr lang="cs-CZ" dirty="0" smtClean="0"/>
              <a:t>Rozdíl mezi pozemskými tělesy a nebeskými tělesy odpadl.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Padla </a:t>
            </a:r>
            <a:r>
              <a:rPr lang="cs-CZ" dirty="0" smtClean="0"/>
              <a:t>přednost </a:t>
            </a:r>
            <a:r>
              <a:rPr lang="cs-CZ" dirty="0"/>
              <a:t>kruhového pohybu před přímočarým pohybem</a:t>
            </a:r>
            <a:r>
              <a:rPr lang="cs-CZ" dirty="0" smtClean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Mizí </a:t>
            </a:r>
            <a:r>
              <a:rPr lang="cs-CZ" dirty="0"/>
              <a:t>také význačnost určitých </a:t>
            </a:r>
            <a:r>
              <a:rPr lang="cs-CZ" dirty="0" smtClean="0"/>
              <a:t>míst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Povaha </a:t>
            </a:r>
            <a:r>
              <a:rPr lang="cs-CZ" dirty="0"/>
              <a:t>síly se určuje ze základního zákona pohybu. </a:t>
            </a:r>
          </a:p>
          <a:p>
            <a:pPr marL="0" indent="0">
              <a:buNone/>
            </a:pPr>
            <a:r>
              <a:rPr lang="cs-CZ" dirty="0"/>
              <a:t>5.  </a:t>
            </a:r>
            <a:r>
              <a:rPr lang="cs-CZ" dirty="0" smtClean="0"/>
              <a:t> Pohyb </a:t>
            </a:r>
            <a:r>
              <a:rPr lang="cs-CZ" dirty="0"/>
              <a:t>= jako změna polohy</a:t>
            </a:r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dirty="0" smtClean="0"/>
              <a:t>  Odpadá </a:t>
            </a:r>
            <a:r>
              <a:rPr lang="cs-CZ" dirty="0"/>
              <a:t>také rozdíl mezi přirozeným a protipřirozeným, tzn. násilným pohybem.</a:t>
            </a:r>
          </a:p>
          <a:p>
            <a:pPr marL="0" indent="0">
              <a:buNone/>
            </a:pPr>
            <a:r>
              <a:rPr lang="cs-CZ" dirty="0"/>
              <a:t>7. </a:t>
            </a:r>
            <a:r>
              <a:rPr lang="cs-CZ" dirty="0" smtClean="0"/>
              <a:t>  Příroda  </a:t>
            </a:r>
            <a:r>
              <a:rPr lang="cs-CZ" dirty="0"/>
              <a:t>= způsob, jak jsou tělesa přítomná v prostoru a čase. </a:t>
            </a: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2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Novověká matematická přírodní </a:t>
            </a:r>
            <a:r>
              <a:rPr lang="cs-CZ" dirty="0" smtClean="0"/>
              <a:t>věda(1935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Příroda a pohyb podle novověké </a:t>
            </a:r>
            <a:r>
              <a:rPr lang="cs-CZ" b="1" dirty="0" smtClean="0"/>
              <a:t>vědy - shrnutí: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Všechna </a:t>
            </a:r>
            <a:r>
              <a:rPr lang="cs-CZ" dirty="0"/>
              <a:t>tělesa jsou stejná. Žádný pohyb není význačný. Každé místo je každému rovné, každý časový bod každému časovému bodu. Každá síla se určuje jen podle toho, jakou změnu pohybu – chápanou jakožto změnu místa – způsobuje. Všechna určení tělesa se zakreslují do základního plánu, v němž přírodní proces není nic jiného než prostoro-časové určení pohybu hmotných bodů. Tento půdorys přírody vymezuje zároveň obor přírody jako něco všude </a:t>
            </a:r>
            <a:r>
              <a:rPr lang="cs-CZ" dirty="0" smtClean="0"/>
              <a:t>stejnoměrného.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54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Novověká matematická přírodní věda(1935)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Descartes: cogito sum; já jako význačné </a:t>
            </a:r>
            <a:r>
              <a:rPr lang="cs-CZ" dirty="0" err="1"/>
              <a:t>subiectum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Bytí </a:t>
            </a:r>
            <a:r>
              <a:rPr lang="cs-CZ" dirty="0"/>
              <a:t>jsoucna se určuje z „já jsem“ jakožto jistoty kladení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/>
              <a:t>Rozum jako nejvyšší princip</a:t>
            </a:r>
          </a:p>
          <a:p>
            <a:pPr marL="0" indent="0">
              <a:buNone/>
            </a:pPr>
            <a:r>
              <a:rPr lang="cs-CZ" dirty="0" smtClean="0"/>
              <a:t>Rozum </a:t>
            </a:r>
            <a:r>
              <a:rPr lang="cs-CZ" dirty="0"/>
              <a:t>je jakožto „já myslím“ položen výslovně v nejvyšším axiomu za vodítko a tribunál všeho určování bytí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007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techniky (1953/1954)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Co je technika? 1) Technika je prostředek k účelům. 2) Technika je konání člověka.</a:t>
            </a:r>
          </a:p>
          <a:p>
            <a:pPr marL="0" indent="0">
              <a:buNone/>
            </a:pPr>
            <a:r>
              <a:rPr lang="cs-CZ" dirty="0" smtClean="0"/>
              <a:t>4 příčiny: </a:t>
            </a:r>
          </a:p>
          <a:p>
            <a:pPr marL="514350" indent="-514350">
              <a:buAutoNum type="arabicPeriod"/>
            </a:pPr>
            <a:r>
              <a:rPr lang="cs-CZ" dirty="0" smtClean="0"/>
              <a:t>Causa </a:t>
            </a:r>
            <a:r>
              <a:rPr lang="cs-CZ" dirty="0" err="1" smtClean="0"/>
              <a:t>materialis</a:t>
            </a:r>
            <a:r>
              <a:rPr lang="cs-CZ" dirty="0" smtClean="0"/>
              <a:t> = materiál, látka</a:t>
            </a:r>
          </a:p>
          <a:p>
            <a:pPr marL="514350" indent="-514350">
              <a:buAutoNum type="arabicPeriod"/>
            </a:pPr>
            <a:r>
              <a:rPr lang="cs-CZ" dirty="0" smtClean="0"/>
              <a:t>Causa </a:t>
            </a:r>
            <a:r>
              <a:rPr lang="cs-CZ" dirty="0" err="1" smtClean="0"/>
              <a:t>formalis</a:t>
            </a:r>
            <a:r>
              <a:rPr lang="cs-CZ" dirty="0" smtClean="0"/>
              <a:t> = forma, tvar</a:t>
            </a:r>
          </a:p>
          <a:p>
            <a:pPr marL="514350" indent="-514350">
              <a:buAutoNum type="arabicPeriod"/>
            </a:pPr>
            <a:r>
              <a:rPr lang="cs-CZ" dirty="0" smtClean="0"/>
              <a:t>Causa </a:t>
            </a:r>
            <a:r>
              <a:rPr lang="cs-CZ" dirty="0" err="1" smtClean="0"/>
              <a:t>finalis</a:t>
            </a:r>
            <a:r>
              <a:rPr lang="cs-CZ" dirty="0" smtClean="0"/>
              <a:t> = účel</a:t>
            </a:r>
          </a:p>
          <a:p>
            <a:pPr marL="514350" indent="-514350">
              <a:buAutoNum type="arabicPeriod"/>
            </a:pPr>
            <a:r>
              <a:rPr lang="cs-CZ" dirty="0" smtClean="0"/>
              <a:t>Causa </a:t>
            </a:r>
            <a:r>
              <a:rPr lang="cs-CZ" dirty="0" err="1" smtClean="0"/>
              <a:t>efficiens</a:t>
            </a:r>
            <a:r>
              <a:rPr lang="cs-CZ" dirty="0" smtClean="0"/>
              <a:t> = účinek</a:t>
            </a:r>
          </a:p>
          <a:p>
            <a:pPr marL="0" indent="0">
              <a:buNone/>
            </a:pPr>
            <a:r>
              <a:rPr lang="cs-CZ" dirty="0" smtClean="0"/>
              <a:t>Skýtání výskytu (her-vor-</a:t>
            </a:r>
            <a:r>
              <a:rPr lang="cs-CZ" dirty="0" err="1" smtClean="0"/>
              <a:t>bringen</a:t>
            </a:r>
            <a:r>
              <a:rPr lang="cs-CZ" dirty="0" smtClean="0"/>
              <a:t>) = </a:t>
            </a:r>
            <a:r>
              <a:rPr lang="cs-CZ" dirty="0" err="1" smtClean="0"/>
              <a:t>poiésis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Technika = způsob odkrývání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2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techniky (1953/1954)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Vztah mezi vědou a technikou</a:t>
            </a:r>
          </a:p>
          <a:p>
            <a:pPr marL="0" indent="0">
              <a:buNone/>
            </a:pPr>
            <a:r>
              <a:rPr lang="cs-CZ" dirty="0" smtClean="0"/>
              <a:t>Vymáhání = odkrývání vládnoucí v moderní technice</a:t>
            </a:r>
          </a:p>
          <a:p>
            <a:pPr marL="0" indent="0">
              <a:buNone/>
            </a:pPr>
            <a:r>
              <a:rPr lang="cs-CZ" dirty="0" err="1" smtClean="0"/>
              <a:t>Bestand</a:t>
            </a:r>
            <a:r>
              <a:rPr lang="cs-CZ" dirty="0" smtClean="0"/>
              <a:t> = použitelný stav (zásob) ← předmět</a:t>
            </a:r>
          </a:p>
          <a:p>
            <a:pPr marL="0" indent="0">
              <a:buNone/>
            </a:pPr>
            <a:r>
              <a:rPr lang="cs-CZ" dirty="0" err="1" smtClean="0"/>
              <a:t>Gestell</a:t>
            </a:r>
            <a:r>
              <a:rPr lang="cs-CZ" dirty="0" smtClean="0"/>
              <a:t> = ustavující zjednávání</a:t>
            </a:r>
          </a:p>
          <a:p>
            <a:pPr marL="0" indent="0">
              <a:buNone/>
            </a:pPr>
            <a:r>
              <a:rPr lang="cs-CZ" dirty="0" err="1" smtClean="0"/>
              <a:t>Gestell</a:t>
            </a:r>
            <a:r>
              <a:rPr lang="cs-CZ" dirty="0" smtClean="0"/>
              <a:t> = bytnost moderní techniky = způsob, jímž se vše skutečné odkrývá jako použitelný stav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507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a zamyšlení (1953)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Výstavba přednášky:</a:t>
            </a:r>
          </a:p>
          <a:p>
            <a:pPr marL="0" lvl="0" indent="0">
              <a:buNone/>
            </a:pPr>
            <a:r>
              <a:rPr lang="cs-CZ" dirty="0" smtClean="0"/>
              <a:t>I) Objasnění </a:t>
            </a:r>
            <a:r>
              <a:rPr lang="cs-CZ" dirty="0"/>
              <a:t>(skutečnost – teorie) ……str. 37 – 49</a:t>
            </a:r>
          </a:p>
          <a:p>
            <a:pPr marL="0" lvl="0" indent="0">
              <a:buNone/>
            </a:pPr>
            <a:r>
              <a:rPr lang="cs-CZ" dirty="0" smtClean="0"/>
              <a:t>II) Jaký </a:t>
            </a:r>
            <a:r>
              <a:rPr lang="cs-CZ" dirty="0"/>
              <a:t>nenápadný obsah se skrývá v bytnosti </a:t>
            </a:r>
            <a:r>
              <a:rPr lang="cs-CZ" dirty="0" smtClean="0"/>
              <a:t>vědy? </a:t>
            </a:r>
            <a:r>
              <a:rPr lang="cs-CZ" dirty="0"/>
              <a:t>To nepřístupné, co nelze obejít  … str. 49-56</a:t>
            </a:r>
          </a:p>
          <a:p>
            <a:pPr marL="0" indent="0">
              <a:buNone/>
            </a:pPr>
            <a:r>
              <a:rPr lang="cs-CZ" dirty="0" smtClean="0"/>
              <a:t>III) Co </a:t>
            </a:r>
            <a:r>
              <a:rPr lang="cs-CZ" dirty="0"/>
              <a:t>je onen nenápadný obsah sám v sobě? </a:t>
            </a:r>
            <a:r>
              <a:rPr lang="cs-CZ" dirty="0" smtClean="0"/>
              <a:t>K tomu je třeba nového tázání = </a:t>
            </a:r>
            <a:r>
              <a:rPr lang="cs-CZ" dirty="0" err="1" smtClean="0"/>
              <a:t>Besinnung</a:t>
            </a:r>
            <a:r>
              <a:rPr lang="cs-CZ" dirty="0" smtClean="0"/>
              <a:t>. str</a:t>
            </a:r>
            <a:r>
              <a:rPr lang="cs-CZ" dirty="0"/>
              <a:t>. </a:t>
            </a:r>
            <a:r>
              <a:rPr lang="cs-CZ" dirty="0" smtClean="0"/>
              <a:t>57-60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Věda není pouhý lidský výtvor. Ve vědě panuje ještě něco jiného než pouhé lidské chtění vědět: </a:t>
            </a:r>
            <a:r>
              <a:rPr lang="cs-CZ" dirty="0" err="1" smtClean="0"/>
              <a:t>Sachverhalt</a:t>
            </a:r>
            <a:r>
              <a:rPr lang="cs-CZ" dirty="0" smtClean="0"/>
              <a:t> (věcný obsah)/</a:t>
            </a:r>
            <a:r>
              <a:rPr lang="cs-CZ" dirty="0" err="1" smtClean="0"/>
              <a:t>Gestell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23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zamyšlení (1953)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I. Definice vědy: „Věda je teorií skutečného.“</a:t>
            </a:r>
          </a:p>
          <a:p>
            <a:pPr marL="514350" indent="-514350">
              <a:buAutoNum type="arabicParenR"/>
            </a:pPr>
            <a:r>
              <a:rPr lang="cs-CZ" dirty="0" smtClean="0"/>
              <a:t>Co znamená „skutečné“?</a:t>
            </a:r>
          </a:p>
          <a:p>
            <a:pPr marL="514350" indent="-514350">
              <a:buAutoNum type="arabicParenR"/>
            </a:pPr>
            <a:r>
              <a:rPr lang="cs-CZ" dirty="0" smtClean="0"/>
              <a:t>Co znamená „teorie“?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Ad 1) Skutečné =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Wirkliche</a:t>
            </a:r>
            <a:r>
              <a:rPr lang="cs-CZ" dirty="0" smtClean="0"/>
              <a:t> = to, co nějak působí. 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Wirken</a:t>
            </a:r>
            <a:r>
              <a:rPr lang="cs-CZ" dirty="0" smtClean="0"/>
              <a:t> = působit = tun ← </a:t>
            </a:r>
            <a:r>
              <a:rPr lang="cs-CZ" i="1" dirty="0" err="1" smtClean="0"/>
              <a:t>thésis</a:t>
            </a:r>
            <a:r>
              <a:rPr lang="cs-CZ" dirty="0" smtClean="0"/>
              <a:t> = kladení, stanovení, ze sebe sama </a:t>
            </a:r>
            <a:r>
              <a:rPr lang="cs-CZ" smtClean="0"/>
              <a:t>něco předkládat; </a:t>
            </a:r>
            <a:r>
              <a:rPr lang="cs-CZ" dirty="0" smtClean="0"/>
              <a:t>tun </a:t>
            </a:r>
            <a:r>
              <a:rPr lang="cs-CZ" dirty="0"/>
              <a:t>= dělat, </a:t>
            </a:r>
            <a:r>
              <a:rPr lang="cs-CZ" dirty="0" smtClean="0"/>
              <a:t>něco zhotovovat ve smyslu postavit sem a před nás, přinášet sem a před nás, ať už tak, že se něco skýtá v přítomnosti samo od sebe (</a:t>
            </a:r>
            <a:r>
              <a:rPr lang="cs-CZ" i="1" dirty="0" err="1" smtClean="0"/>
              <a:t>fýsis</a:t>
            </a:r>
            <a:r>
              <a:rPr lang="cs-CZ" dirty="0" smtClean="0"/>
              <a:t>), či tak, že ono poskytnutí výskytu vykonává člověk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136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zamyšlení (1953)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Wirken</a:t>
            </a:r>
            <a:r>
              <a:rPr lang="cs-CZ" dirty="0"/>
              <a:t> (působit) ← </a:t>
            </a:r>
            <a:r>
              <a:rPr lang="cs-CZ" i="1" dirty="0" err="1"/>
              <a:t>uerg</a:t>
            </a:r>
            <a:r>
              <a:rPr lang="cs-CZ" dirty="0"/>
              <a:t> (indogermánské slovo), odtud německé slovo </a:t>
            </a:r>
            <a:r>
              <a:rPr lang="cs-CZ" dirty="0" err="1"/>
              <a:t>Werk</a:t>
            </a:r>
            <a:r>
              <a:rPr lang="cs-CZ" dirty="0"/>
              <a:t> (dílo) a řecké </a:t>
            </a:r>
            <a:r>
              <a:rPr lang="cs-CZ" i="1" dirty="0" err="1"/>
              <a:t>ergon</a:t>
            </a:r>
            <a:r>
              <a:rPr lang="cs-CZ" dirty="0"/>
              <a:t>. </a:t>
            </a:r>
            <a:r>
              <a:rPr lang="cs-CZ" i="1" dirty="0" err="1"/>
              <a:t>Ergon</a:t>
            </a:r>
            <a:r>
              <a:rPr lang="cs-CZ" dirty="0"/>
              <a:t> = to, co bytuje ve své přítomnosti, přítomnost přítomného, uchování se v </a:t>
            </a:r>
            <a:r>
              <a:rPr lang="cs-CZ" dirty="0" err="1"/>
              <a:t>završenosti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Římané</a:t>
            </a:r>
            <a:r>
              <a:rPr lang="cs-CZ" dirty="0"/>
              <a:t>: </a:t>
            </a:r>
            <a:r>
              <a:rPr lang="cs-CZ" i="1" dirty="0" err="1"/>
              <a:t>energeia</a:t>
            </a:r>
            <a:r>
              <a:rPr lang="cs-CZ" dirty="0"/>
              <a:t> → </a:t>
            </a:r>
            <a:r>
              <a:rPr lang="cs-CZ" i="1" dirty="0" err="1"/>
              <a:t>actus</a:t>
            </a:r>
            <a:r>
              <a:rPr lang="cs-CZ" dirty="0"/>
              <a:t>. </a:t>
            </a:r>
            <a:r>
              <a:rPr lang="cs-CZ" i="1" dirty="0" err="1"/>
              <a:t>Ergon</a:t>
            </a:r>
            <a:r>
              <a:rPr lang="cs-CZ" dirty="0"/>
              <a:t> chápou z </a:t>
            </a:r>
            <a:r>
              <a:rPr lang="cs-CZ" i="1" dirty="0" err="1"/>
              <a:t>operatio</a:t>
            </a:r>
            <a:r>
              <a:rPr lang="cs-CZ" dirty="0"/>
              <a:t>, jako výsledek </a:t>
            </a:r>
            <a:r>
              <a:rPr lang="cs-CZ" i="1" dirty="0" err="1"/>
              <a:t>operatio</a:t>
            </a:r>
            <a:r>
              <a:rPr lang="cs-CZ" dirty="0"/>
              <a:t>. Skutečné se podává jako výsledek. Skutečné se dává jako předmět (</a:t>
            </a:r>
            <a:r>
              <a:rPr lang="cs-CZ" dirty="0" err="1"/>
              <a:t>Gegen-stand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49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zamyšlení (1953)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Ad 2) </a:t>
            </a:r>
            <a:r>
              <a:rPr lang="cs-CZ" i="1" dirty="0" err="1" smtClean="0"/>
              <a:t>Theorein</a:t>
            </a:r>
            <a:r>
              <a:rPr lang="cs-CZ" dirty="0" smtClean="0"/>
              <a:t> = </a:t>
            </a:r>
            <a:r>
              <a:rPr lang="cs-CZ" i="1" dirty="0" err="1" smtClean="0"/>
              <a:t>théa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hórao</a:t>
            </a:r>
            <a:r>
              <a:rPr lang="cs-CZ" dirty="0" smtClean="0"/>
              <a:t>. </a:t>
            </a:r>
            <a:r>
              <a:rPr lang="cs-CZ" i="1" dirty="0" err="1" smtClean="0"/>
              <a:t>Théa</a:t>
            </a:r>
            <a:r>
              <a:rPr lang="cs-CZ" dirty="0" smtClean="0"/>
              <a:t> je podívaná, vzhled, v kterém se něco ukazuje, v níž se něco dává. </a:t>
            </a:r>
            <a:r>
              <a:rPr lang="cs-CZ" i="1" dirty="0" err="1" smtClean="0"/>
              <a:t>Hórao</a:t>
            </a:r>
            <a:r>
              <a:rPr lang="cs-CZ" dirty="0" smtClean="0"/>
              <a:t> = popatřit, obrátit svůj zrak k něčemu, něco si prohlédnout. </a:t>
            </a:r>
            <a:r>
              <a:rPr lang="cs-CZ" dirty="0" smtClean="0">
                <a:sym typeface="Symbol" panose="05050102010706020507" pitchFamily="18" charset="2"/>
              </a:rPr>
              <a:t> </a:t>
            </a:r>
            <a:r>
              <a:rPr lang="cs-CZ" i="1" dirty="0" err="1" smtClean="0">
                <a:sym typeface="Symbol" panose="05050102010706020507" pitchFamily="18" charset="2"/>
              </a:rPr>
              <a:t>Theorein</a:t>
            </a:r>
            <a:r>
              <a:rPr lang="cs-CZ" dirty="0" smtClean="0">
                <a:sym typeface="Symbol" panose="05050102010706020507" pitchFamily="18" charset="2"/>
              </a:rPr>
              <a:t> = popatřit podobu, v níž se něco ukazuje a prostřednictvím takového pohledu u ní ve vidění prodlít.</a:t>
            </a:r>
          </a:p>
          <a:p>
            <a:pPr marL="0" indent="0">
              <a:buNone/>
            </a:pPr>
            <a:r>
              <a:rPr lang="cs-CZ" i="1" dirty="0" err="1"/>
              <a:t>Theorein</a:t>
            </a:r>
            <a:r>
              <a:rPr lang="cs-CZ" dirty="0"/>
              <a:t> = </a:t>
            </a:r>
            <a:r>
              <a:rPr lang="cs-CZ" i="1" dirty="0" err="1" smtClean="0"/>
              <a:t>thea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i="1" dirty="0" err="1" smtClean="0"/>
              <a:t>ora</a:t>
            </a:r>
            <a:r>
              <a:rPr lang="cs-CZ" dirty="0" smtClean="0"/>
              <a:t>. </a:t>
            </a:r>
            <a:r>
              <a:rPr lang="cs-CZ" i="1" dirty="0" err="1" smtClean="0"/>
              <a:t>Thea</a:t>
            </a:r>
            <a:r>
              <a:rPr lang="cs-CZ" dirty="0" smtClean="0"/>
              <a:t> je bohyně = </a:t>
            </a:r>
            <a:r>
              <a:rPr lang="cs-CZ" i="1" dirty="0" err="1" smtClean="0"/>
              <a:t>Alétheia</a:t>
            </a:r>
            <a:r>
              <a:rPr lang="cs-CZ" dirty="0" smtClean="0"/>
              <a:t>, neskrytost, pravda. </a:t>
            </a:r>
            <a:r>
              <a:rPr lang="cs-CZ" i="1" dirty="0" err="1" smtClean="0"/>
              <a:t>Ora</a:t>
            </a:r>
            <a:r>
              <a:rPr lang="cs-CZ" dirty="0" smtClean="0"/>
              <a:t> = ohled, který na něco bereme, čest, které něčemu projevujeme, pozornost, kterou něčemu věnujeme. </a:t>
            </a:r>
            <a:r>
              <a:rPr lang="cs-CZ" dirty="0">
                <a:sym typeface="Symbol" panose="05050102010706020507" pitchFamily="18" charset="2"/>
              </a:rPr>
              <a:t> </a:t>
            </a:r>
            <a:r>
              <a:rPr lang="cs-CZ" i="1" dirty="0" err="1" smtClean="0">
                <a:sym typeface="Symbol" panose="05050102010706020507" pitchFamily="18" charset="2"/>
              </a:rPr>
              <a:t>Theoria</a:t>
            </a:r>
            <a:r>
              <a:rPr lang="cs-CZ" dirty="0" smtClean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= </a:t>
            </a:r>
            <a:r>
              <a:rPr lang="cs-CZ" dirty="0" smtClean="0">
                <a:sym typeface="Symbol" panose="05050102010706020507" pitchFamily="18" charset="2"/>
              </a:rPr>
              <a:t>uctivá pozornost k neskrytosti přítomného, </a:t>
            </a:r>
            <a:r>
              <a:rPr lang="cs-CZ" dirty="0" err="1" smtClean="0">
                <a:sym typeface="Symbol" panose="05050102010706020507" pitchFamily="18" charset="2"/>
              </a:rPr>
              <a:t>opatrující</a:t>
            </a:r>
            <a:r>
              <a:rPr lang="cs-CZ" dirty="0" smtClean="0">
                <a:sym typeface="Symbol" panose="05050102010706020507" pitchFamily="18" charset="2"/>
              </a:rPr>
              <a:t> zření pravdy.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2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Atestace pro </a:t>
            </a:r>
            <a:r>
              <a:rPr lang="cs-CZ" dirty="0" smtClean="0"/>
              <a:t>magisterský </a:t>
            </a:r>
            <a:r>
              <a:rPr lang="cs-CZ" dirty="0"/>
              <a:t>kurz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Fenomenologie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Výběr z níže uvedených možností: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Odevzdání písemné práce (srovnání zpracování určitého tématu z oblasti věděním umění či rozumění ve dvou </a:t>
            </a:r>
            <a:r>
              <a:rPr lang="cs-CZ" dirty="0" err="1"/>
              <a:t>Heideggerových</a:t>
            </a:r>
            <a:r>
              <a:rPr lang="cs-CZ" dirty="0"/>
              <a:t> </a:t>
            </a:r>
            <a:r>
              <a:rPr lang="cs-CZ" dirty="0" smtClean="0"/>
              <a:t>textech či u </a:t>
            </a:r>
            <a:r>
              <a:rPr lang="cs-CZ" dirty="0" err="1" smtClean="0"/>
              <a:t>Heideggera</a:t>
            </a:r>
            <a:r>
              <a:rPr lang="cs-CZ" dirty="0" smtClean="0"/>
              <a:t> a u </a:t>
            </a:r>
            <a:r>
              <a:rPr lang="cs-CZ" dirty="0" err="1" smtClean="0"/>
              <a:t>Diltheye</a:t>
            </a:r>
            <a:r>
              <a:rPr lang="cs-CZ" dirty="0"/>
              <a:t>, téma doporučuji předem konzultovat) – do 15. 8. </a:t>
            </a:r>
            <a:r>
              <a:rPr lang="cs-CZ" dirty="0" smtClean="0"/>
              <a:t>2025</a:t>
            </a: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Písemný </a:t>
            </a:r>
            <a:r>
              <a:rPr lang="cs-CZ"/>
              <a:t>test </a:t>
            </a:r>
            <a:r>
              <a:rPr lang="cs-CZ" smtClean="0"/>
              <a:t>(21.5</a:t>
            </a:r>
            <a:r>
              <a:rPr lang="cs-CZ" dirty="0"/>
              <a:t>. a 3 termíny ve zkouškovém období </a:t>
            </a:r>
            <a:r>
              <a:rPr lang="cs-CZ" dirty="0" smtClean="0"/>
              <a:t>) + každotýdenní </a:t>
            </a:r>
            <a:r>
              <a:rPr lang="cs-CZ" dirty="0"/>
              <a:t>zodpovězení otázek prostřednictvím </a:t>
            </a:r>
            <a:r>
              <a:rPr lang="cs-CZ" dirty="0" err="1" smtClean="0"/>
              <a:t>Moodlu</a:t>
            </a:r>
            <a:r>
              <a:rPr lang="cs-CZ" dirty="0" smtClean="0"/>
              <a:t> (odpovědi vkládejte ideálně do úterý 16:00)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Název kurzu v </a:t>
            </a:r>
            <a:r>
              <a:rPr lang="cs-CZ" dirty="0" err="1" smtClean="0"/>
              <a:t>Moodlu</a:t>
            </a:r>
            <a:r>
              <a:rPr lang="cs-CZ" dirty="0" smtClean="0"/>
              <a:t>: </a:t>
            </a:r>
            <a:r>
              <a:rPr lang="cs-CZ" dirty="0"/>
              <a:t>Vědění a umění: </a:t>
            </a:r>
            <a:r>
              <a:rPr lang="cs-CZ" dirty="0" err="1"/>
              <a:t>Heidegger</a:t>
            </a:r>
            <a:r>
              <a:rPr lang="cs-CZ" dirty="0"/>
              <a:t> a </a:t>
            </a:r>
            <a:r>
              <a:rPr lang="cs-CZ" dirty="0" err="1" smtClean="0"/>
              <a:t>Dilthey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Klíčové </a:t>
            </a:r>
            <a:r>
              <a:rPr lang="cs-CZ" dirty="0"/>
              <a:t>slovo (heslo) pro kurz v </a:t>
            </a:r>
            <a:r>
              <a:rPr lang="cs-CZ" dirty="0" err="1"/>
              <a:t>Moodlu</a:t>
            </a:r>
            <a:r>
              <a:rPr lang="cs-CZ" dirty="0"/>
              <a:t>: Heidegger89</a:t>
            </a:r>
          </a:p>
        </p:txBody>
      </p:sp>
    </p:spTree>
    <p:extLst>
      <p:ext uri="{BB962C8B-B14F-4D97-AF65-F5344CB8AC3E}">
        <p14:creationId xmlns:p14="http://schemas.microsoft.com/office/powerpoint/2010/main" val="3933449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zamyšlení (1953)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Římané: </a:t>
            </a:r>
            <a:r>
              <a:rPr lang="cs-CZ" i="1" dirty="0" err="1" smtClean="0"/>
              <a:t>theorein</a:t>
            </a:r>
            <a:r>
              <a:rPr lang="cs-CZ" dirty="0" smtClean="0"/>
              <a:t> → </a:t>
            </a:r>
            <a:r>
              <a:rPr lang="cs-CZ" i="1" dirty="0" err="1" smtClean="0"/>
              <a:t>contemplari</a:t>
            </a:r>
            <a:r>
              <a:rPr lang="cs-CZ" dirty="0" smtClean="0"/>
              <a:t>, </a:t>
            </a:r>
            <a:r>
              <a:rPr lang="cs-CZ" i="1" dirty="0" err="1" smtClean="0"/>
              <a:t>theoria</a:t>
            </a:r>
            <a:r>
              <a:rPr lang="cs-CZ" dirty="0" smtClean="0"/>
              <a:t> </a:t>
            </a:r>
            <a:r>
              <a:rPr lang="cs-CZ" dirty="0"/>
              <a:t>→ </a:t>
            </a:r>
            <a:r>
              <a:rPr lang="cs-CZ" i="1" dirty="0" err="1" smtClean="0"/>
              <a:t>contemplatio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Contemplari</a:t>
            </a:r>
            <a:r>
              <a:rPr lang="cs-CZ" dirty="0" smtClean="0"/>
              <a:t> = zařadit do určitého výseku a v něm ohradit. </a:t>
            </a:r>
            <a:r>
              <a:rPr lang="cs-CZ" i="1" dirty="0" err="1" smtClean="0"/>
              <a:t>Templum</a:t>
            </a:r>
            <a:r>
              <a:rPr lang="cs-CZ" dirty="0" smtClean="0"/>
              <a:t> ←</a:t>
            </a:r>
            <a:r>
              <a:rPr lang="cs-CZ" i="1" dirty="0" err="1" smtClean="0"/>
              <a:t>temenos</a:t>
            </a:r>
            <a:r>
              <a:rPr lang="cs-CZ" dirty="0" smtClean="0"/>
              <a:t>. </a:t>
            </a:r>
            <a:r>
              <a:rPr lang="cs-CZ" i="1" dirty="0" err="1" smtClean="0"/>
              <a:t>Temnein</a:t>
            </a:r>
            <a:r>
              <a:rPr lang="cs-CZ" dirty="0" smtClean="0"/>
              <a:t> = odříznout, oddělit. V </a:t>
            </a:r>
            <a:r>
              <a:rPr lang="cs-CZ" i="1" dirty="0" err="1" smtClean="0"/>
              <a:t>contemplatio</a:t>
            </a:r>
            <a:r>
              <a:rPr lang="cs-CZ" dirty="0" smtClean="0"/>
              <a:t> – moment rozpitvávajícího, rozčleňujícího pozorování.</a:t>
            </a:r>
          </a:p>
          <a:p>
            <a:pPr marL="0" indent="0">
              <a:buNone/>
            </a:pPr>
            <a:r>
              <a:rPr lang="cs-CZ" dirty="0" smtClean="0"/>
              <a:t>Němčina: </a:t>
            </a:r>
            <a:r>
              <a:rPr lang="cs-CZ" i="1" dirty="0" err="1" smtClean="0"/>
              <a:t>contemplation</a:t>
            </a:r>
            <a:r>
              <a:rPr lang="cs-CZ" dirty="0" smtClean="0"/>
              <a:t> </a:t>
            </a:r>
            <a:r>
              <a:rPr lang="cs-CZ" dirty="0"/>
              <a:t>→ </a:t>
            </a:r>
            <a:r>
              <a:rPr lang="cs-CZ" dirty="0" err="1" smtClean="0"/>
              <a:t>Betrachtung</a:t>
            </a:r>
            <a:r>
              <a:rPr lang="cs-CZ" dirty="0" smtClean="0"/>
              <a:t>. </a:t>
            </a:r>
            <a:r>
              <a:rPr lang="cs-CZ" dirty="0" err="1" smtClean="0"/>
              <a:t>Trachten</a:t>
            </a:r>
            <a:r>
              <a:rPr lang="cs-CZ" dirty="0" smtClean="0"/>
              <a:t> ← </a:t>
            </a:r>
            <a:r>
              <a:rPr lang="cs-CZ" i="1" dirty="0" err="1" smtClean="0"/>
              <a:t>tractare</a:t>
            </a:r>
            <a:r>
              <a:rPr lang="cs-CZ" dirty="0" smtClean="0"/>
              <a:t> = pojednávat, zpracovávat, klást nástrahy. </a:t>
            </a:r>
            <a:r>
              <a:rPr lang="cs-CZ" dirty="0" smtClean="0">
                <a:sym typeface="Symbol" panose="05050102010706020507" pitchFamily="18" charset="2"/>
              </a:rPr>
              <a:t> </a:t>
            </a:r>
            <a:r>
              <a:rPr lang="cs-CZ" dirty="0" err="1" smtClean="0">
                <a:sym typeface="Symbol" panose="05050102010706020507" pitchFamily="18" charset="2"/>
              </a:rPr>
              <a:t>Betrachtung</a:t>
            </a:r>
            <a:r>
              <a:rPr lang="cs-CZ" dirty="0" smtClean="0">
                <a:sym typeface="Symbol" panose="05050102010706020507" pitchFamily="18" charset="2"/>
              </a:rPr>
              <a:t> = nástrahy kladoucí a zajišťující zpracování skutečného.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V novověku skutečné, přítomné = předmětné.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073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Heideggerovo</a:t>
            </a:r>
            <a:r>
              <a:rPr lang="cs-CZ" dirty="0" smtClean="0"/>
              <a:t> pojetí vědy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Logické (disertace: Die </a:t>
            </a:r>
            <a:r>
              <a:rPr lang="cs-CZ" i="1" dirty="0" err="1"/>
              <a:t>Lehre</a:t>
            </a:r>
            <a:r>
              <a:rPr lang="cs-CZ" i="1" dirty="0"/>
              <a:t> </a:t>
            </a:r>
            <a:r>
              <a:rPr lang="cs-CZ" i="1" dirty="0" err="1"/>
              <a:t>vom</a:t>
            </a:r>
            <a:r>
              <a:rPr lang="cs-CZ" i="1" dirty="0"/>
              <a:t> </a:t>
            </a:r>
            <a:r>
              <a:rPr lang="cs-CZ" i="1" dirty="0" err="1"/>
              <a:t>Urteil</a:t>
            </a:r>
            <a:r>
              <a:rPr lang="cs-CZ" i="1" dirty="0"/>
              <a:t> in Psychologismus</a:t>
            </a:r>
            <a:r>
              <a:rPr lang="cs-CZ" dirty="0"/>
              <a:t>, </a:t>
            </a:r>
            <a:r>
              <a:rPr lang="cs-CZ" dirty="0" smtClean="0"/>
              <a:t>1913; habilitace: </a:t>
            </a:r>
            <a:r>
              <a:rPr lang="cs-CZ" i="1" dirty="0" smtClean="0"/>
              <a:t>Die </a:t>
            </a:r>
            <a:r>
              <a:rPr lang="cs-CZ" i="1" dirty="0" err="1"/>
              <a:t>Kategorienlehre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Bedeugunslehre</a:t>
            </a:r>
            <a:r>
              <a:rPr lang="cs-CZ" i="1" dirty="0"/>
              <a:t> </a:t>
            </a:r>
            <a:r>
              <a:rPr lang="cs-CZ" i="1" dirty="0" err="1"/>
              <a:t>Duns</a:t>
            </a:r>
            <a:r>
              <a:rPr lang="cs-CZ" i="1" dirty="0"/>
              <a:t> </a:t>
            </a:r>
            <a:r>
              <a:rPr lang="cs-CZ" i="1" dirty="0" err="1"/>
              <a:t>Skotus</a:t>
            </a:r>
            <a:r>
              <a:rPr lang="cs-CZ" dirty="0"/>
              <a:t>, </a:t>
            </a:r>
            <a:r>
              <a:rPr lang="cs-CZ" dirty="0" smtClean="0"/>
              <a:t>1915; habilitační přednášce: </a:t>
            </a:r>
            <a:r>
              <a:rPr lang="cs-CZ" i="1" dirty="0" smtClean="0"/>
              <a:t>Der </a:t>
            </a:r>
            <a:r>
              <a:rPr lang="cs-CZ" i="1" dirty="0" err="1"/>
              <a:t>Zeitbegriff</a:t>
            </a:r>
            <a:r>
              <a:rPr lang="cs-CZ" i="1" dirty="0"/>
              <a:t> in der </a:t>
            </a:r>
            <a:r>
              <a:rPr lang="cs-CZ" i="1" dirty="0" err="1" smtClean="0"/>
              <a:t>Geschichtswissenschaft</a:t>
            </a:r>
            <a:r>
              <a:rPr lang="cs-CZ" dirty="0"/>
              <a:t>, 1916)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Existenciální (</a:t>
            </a:r>
            <a:r>
              <a:rPr lang="cs-CZ" i="1" dirty="0" smtClean="0"/>
              <a:t>Bytí a čas</a:t>
            </a:r>
            <a:r>
              <a:rPr lang="cs-CZ" dirty="0" smtClean="0"/>
              <a:t>, 1927; </a:t>
            </a:r>
            <a:r>
              <a:rPr lang="cs-CZ" i="1" dirty="0" smtClean="0"/>
              <a:t>Fenomenologická interpretace Kantovy Kritiky čistého rozumu</a:t>
            </a:r>
            <a:r>
              <a:rPr lang="cs-CZ" dirty="0" smtClean="0"/>
              <a:t>, 1927/28)</a:t>
            </a:r>
          </a:p>
          <a:p>
            <a:pPr marL="514350" indent="-514350">
              <a:buAutoNum type="arabicPeriod"/>
            </a:pPr>
            <a:r>
              <a:rPr lang="cs-CZ" dirty="0" smtClean="0"/>
              <a:t>Metafyzické (</a:t>
            </a:r>
            <a:r>
              <a:rPr lang="cs-CZ" i="1" dirty="0" smtClean="0"/>
              <a:t>Věk obrazu světa</a:t>
            </a:r>
            <a:r>
              <a:rPr lang="cs-CZ" dirty="0" smtClean="0"/>
              <a:t>, 1938; Novověká matematická přírodní věda, in </a:t>
            </a:r>
            <a:r>
              <a:rPr lang="cs-CZ" i="1" dirty="0" smtClean="0"/>
              <a:t>Die </a:t>
            </a:r>
            <a:r>
              <a:rPr lang="cs-CZ" i="1" dirty="0" err="1" smtClean="0"/>
              <a:t>Frage</a:t>
            </a:r>
            <a:r>
              <a:rPr lang="cs-CZ" i="1" dirty="0" smtClean="0"/>
              <a:t> nach dem Ding</a:t>
            </a:r>
            <a:r>
              <a:rPr lang="cs-CZ" dirty="0" smtClean="0"/>
              <a:t>, 1935/36)</a:t>
            </a:r>
          </a:p>
          <a:p>
            <a:pPr marL="514350" indent="-514350">
              <a:buAutoNum type="arabicPeriod"/>
            </a:pPr>
            <a:r>
              <a:rPr lang="cs-CZ" dirty="0" smtClean="0"/>
              <a:t>Epochální </a:t>
            </a:r>
            <a:r>
              <a:rPr lang="cs-CZ" i="1" dirty="0" smtClean="0"/>
              <a:t>(Věda a zamyšlení</a:t>
            </a:r>
            <a:r>
              <a:rPr lang="cs-CZ" dirty="0" smtClean="0"/>
              <a:t>, 1953; </a:t>
            </a:r>
            <a:r>
              <a:rPr lang="cs-CZ" i="1" dirty="0" smtClean="0"/>
              <a:t>Otázka techniky</a:t>
            </a:r>
            <a:r>
              <a:rPr lang="cs-CZ" dirty="0" smtClean="0"/>
              <a:t>, 1953)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196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pojetí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Věda = </a:t>
            </a:r>
            <a:r>
              <a:rPr lang="cs-CZ" dirty="0"/>
              <a:t>zdůvodňující souvislost úsudků o předmětné </a:t>
            </a:r>
            <a:r>
              <a:rPr lang="cs-CZ" dirty="0" smtClean="0"/>
              <a:t>oblasti</a:t>
            </a:r>
          </a:p>
          <a:p>
            <a:pPr marL="0" indent="0">
              <a:buNone/>
            </a:pPr>
            <a:r>
              <a:rPr lang="cs-CZ" dirty="0" smtClean="0"/>
              <a:t>Habilitační přednáška („Pojetí času v historické vědě“, in: NOVÁK, Aleš (</a:t>
            </a:r>
            <a:r>
              <a:rPr lang="cs-CZ" dirty="0" err="1" smtClean="0"/>
              <a:t>ed</a:t>
            </a:r>
            <a:r>
              <a:rPr lang="cs-CZ" smtClean="0"/>
              <a:t>.). </a:t>
            </a:r>
            <a:r>
              <a:rPr lang="cs-CZ" i="1" dirty="0" err="1" smtClean="0"/>
              <a:t>Heidegger</a:t>
            </a:r>
            <a:r>
              <a:rPr lang="cs-CZ" i="1" dirty="0" smtClean="0"/>
              <a:t> v dialogu: nové perspektivy interpretace myšlení Martina </a:t>
            </a:r>
            <a:r>
              <a:rPr lang="cs-CZ" i="1" dirty="0" err="1" smtClean="0"/>
              <a:t>Heideggera</a:t>
            </a:r>
            <a:r>
              <a:rPr lang="cs-CZ" dirty="0" smtClean="0"/>
              <a:t>, str. 29-40): logická skladba času (čas = základní koncept vědy). Cíl historické vědy a fyziky (metody)→ funkce času v historické vědě a fyzice → logická struktura času</a:t>
            </a:r>
          </a:p>
          <a:p>
            <a:pPr marL="0" indent="0">
              <a:buNone/>
            </a:pPr>
            <a:r>
              <a:rPr lang="cs-CZ" dirty="0" err="1" smtClean="0"/>
              <a:t>Heidegger</a:t>
            </a:r>
            <a:r>
              <a:rPr lang="cs-CZ" dirty="0" smtClean="0"/>
              <a:t> chce ukázat, že základní pojmy (čas v historické vědě a čas ve fyzice) jsou determinovány kategoriemi (čas vůbec). </a:t>
            </a:r>
            <a:r>
              <a:rPr lang="cs-CZ" dirty="0" err="1" smtClean="0"/>
              <a:t>Heidegger</a:t>
            </a:r>
            <a:r>
              <a:rPr lang="cs-CZ" dirty="0" smtClean="0"/>
              <a:t> vychází z výzkumných metod historické vědy a fyziky, tj. nejprve definuje, co je cílem historické vědy a fyziky. (Cíl fyziky: převést všechny jevy na matematicky vyjádřitelné zákony pohybu.) </a:t>
            </a:r>
            <a:r>
              <a:rPr lang="cs-CZ" dirty="0"/>
              <a:t>→ funkce času </a:t>
            </a:r>
            <a:r>
              <a:rPr lang="cs-CZ" dirty="0" smtClean="0"/>
              <a:t>ve fyzice (čas musí pomáhat vyjádřit zákony pohybu) </a:t>
            </a:r>
            <a:r>
              <a:rPr lang="cs-CZ" dirty="0"/>
              <a:t>→ logická struktura </a:t>
            </a:r>
            <a:r>
              <a:rPr lang="cs-CZ" dirty="0" smtClean="0"/>
              <a:t>času (čas = nezávisle proměnná, která teče od bodu k bodu)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604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pojetí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Věda = chování (způsob existence), které odemyká jsoucno</a:t>
            </a:r>
          </a:p>
          <a:p>
            <a:pPr marL="0" indent="0">
              <a:buNone/>
            </a:pPr>
            <a:r>
              <a:rPr lang="cs-CZ" dirty="0" smtClean="0"/>
              <a:t>Vědecké chování ← předvědecké chování</a:t>
            </a:r>
          </a:p>
          <a:p>
            <a:pPr marL="0" indent="0">
              <a:buNone/>
            </a:pPr>
            <a:r>
              <a:rPr lang="cs-CZ" dirty="0" smtClean="0"/>
              <a:t>Prostřednictvím: tematizace, zpředmětnění, odhlédnutí od praktického charakteru jsoucna, nahlédnutí jsoucna jako výskytového</a:t>
            </a:r>
          </a:p>
          <a:p>
            <a:pPr marL="0" indent="0">
              <a:buNone/>
            </a:pPr>
            <a:r>
              <a:rPr lang="cs-CZ" dirty="0" err="1" smtClean="0"/>
              <a:t>Předontologické</a:t>
            </a:r>
            <a:r>
              <a:rPr lang="cs-CZ" dirty="0" smtClean="0"/>
              <a:t> porozumění </a:t>
            </a:r>
            <a:r>
              <a:rPr lang="cs-CZ" smtClean="0"/>
              <a:t>bytí charakterizuje </a:t>
            </a:r>
            <a:r>
              <a:rPr lang="cs-CZ" dirty="0" smtClean="0"/>
              <a:t>hermeneutické něco jako něco, tzn. výklad.</a:t>
            </a:r>
          </a:p>
          <a:p>
            <a:pPr marL="0" indent="0">
              <a:buNone/>
            </a:pPr>
            <a:r>
              <a:rPr lang="cs-CZ" dirty="0" smtClean="0"/>
              <a:t>Hermeneutické „jako“ → </a:t>
            </a:r>
            <a:r>
              <a:rPr lang="cs-CZ" dirty="0" err="1" smtClean="0"/>
              <a:t>apofantické</a:t>
            </a:r>
            <a:r>
              <a:rPr lang="cs-CZ" dirty="0" smtClean="0"/>
              <a:t> „jako“</a:t>
            </a:r>
          </a:p>
          <a:p>
            <a:pPr marL="0" indent="0">
              <a:buNone/>
            </a:pPr>
            <a:r>
              <a:rPr lang="cs-CZ" dirty="0" smtClean="0"/>
              <a:t>Příruční jsoucno → výskytové jsoucno (výpověď)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809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Metafyzické pojetí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Jsoucno = předmět představování</a:t>
            </a:r>
          </a:p>
          <a:p>
            <a:pPr marL="0" indent="0">
              <a:buNone/>
            </a:pPr>
            <a:r>
              <a:rPr lang="cs-CZ" dirty="0" smtClean="0"/>
              <a:t>Pravda = jistota představování</a:t>
            </a:r>
          </a:p>
          <a:p>
            <a:pPr marL="0" indent="0">
              <a:buNone/>
            </a:pPr>
            <a:r>
              <a:rPr lang="cs-CZ" dirty="0" smtClean="0"/>
              <a:t>Nový metafyzický rozvrh věcnosti věcí = </a:t>
            </a:r>
            <a:r>
              <a:rPr lang="cs-CZ" dirty="0" err="1" smtClean="0"/>
              <a:t>matematično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463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Epochální pojetí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 vědě vládne </a:t>
            </a:r>
            <a:r>
              <a:rPr lang="cs-CZ" dirty="0" err="1" smtClean="0"/>
              <a:t>Gestell</a:t>
            </a:r>
            <a:r>
              <a:rPr lang="cs-CZ" dirty="0" smtClean="0"/>
              <a:t>/</a:t>
            </a:r>
            <a:r>
              <a:rPr lang="cs-CZ" dirty="0" err="1" smtClean="0"/>
              <a:t>Sachverhalt</a:t>
            </a:r>
            <a:r>
              <a:rPr lang="cs-CZ" dirty="0" smtClean="0"/>
              <a:t> (nenápadný věcný obsah)</a:t>
            </a:r>
          </a:p>
          <a:p>
            <a:pPr marL="0" indent="0">
              <a:buNone/>
            </a:pPr>
            <a:r>
              <a:rPr lang="cs-CZ" dirty="0" smtClean="0"/>
              <a:t>V různých epochách se jsoucí ukazuje člověku různým způsobem (fysis, idea, </a:t>
            </a:r>
            <a:r>
              <a:rPr lang="cs-CZ" dirty="0" err="1" smtClean="0"/>
              <a:t>energeia</a:t>
            </a:r>
            <a:r>
              <a:rPr lang="cs-CZ" dirty="0" smtClean="0"/>
              <a:t> = </a:t>
            </a:r>
            <a:r>
              <a:rPr lang="cs-CZ" dirty="0" err="1" smtClean="0"/>
              <a:t>ergon</a:t>
            </a:r>
            <a:r>
              <a:rPr lang="cs-CZ" dirty="0" smtClean="0"/>
              <a:t>, …. předmět = </a:t>
            </a:r>
            <a:r>
              <a:rPr lang="cs-CZ" dirty="0" err="1" smtClean="0"/>
              <a:t>Gegenstand</a:t>
            </a:r>
            <a:r>
              <a:rPr lang="cs-CZ" dirty="0" smtClean="0"/>
              <a:t>, stav zásob = </a:t>
            </a:r>
            <a:r>
              <a:rPr lang="cs-CZ" dirty="0" err="1" smtClean="0"/>
              <a:t>Bestand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V různých epochách ke jsoucímu člověk přistupuje různým způsobem = různý význam slova </a:t>
            </a:r>
            <a:r>
              <a:rPr lang="cs-CZ" dirty="0" err="1" smtClean="0"/>
              <a:t>theoria</a:t>
            </a:r>
            <a:r>
              <a:rPr lang="cs-CZ" dirty="0" smtClean="0"/>
              <a:t> (hledění, nezasahování → … → </a:t>
            </a:r>
            <a:r>
              <a:rPr lang="cs-CZ" dirty="0" err="1" smtClean="0"/>
              <a:t>Betrachtung</a:t>
            </a:r>
            <a:r>
              <a:rPr lang="cs-CZ" dirty="0" smtClean="0"/>
              <a:t> → vymáhání stavu zásob)</a:t>
            </a:r>
          </a:p>
          <a:p>
            <a:pPr marL="0" indent="0">
              <a:buNone/>
            </a:pPr>
            <a:r>
              <a:rPr lang="cs-CZ" dirty="0" smtClean="0"/>
              <a:t>Nový: nenápadný (neuchopitelný) věcný 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188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- rozdíly: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Logické pojetí vědy – výklad vědy se odvozuje z logiky</a:t>
            </a:r>
          </a:p>
          <a:p>
            <a:pPr marL="0" indent="0">
              <a:buNone/>
            </a:pPr>
            <a:r>
              <a:rPr lang="cs-CZ" dirty="0" smtClean="0"/>
              <a:t>Existenciální </a:t>
            </a:r>
            <a:r>
              <a:rPr lang="cs-CZ" dirty="0"/>
              <a:t>pojetí vědy – výklad vědy se odvozuje z </a:t>
            </a:r>
            <a:r>
              <a:rPr lang="cs-CZ" dirty="0" smtClean="0"/>
              <a:t>existenciální analytiky pobytu</a:t>
            </a:r>
          </a:p>
          <a:p>
            <a:pPr marL="0" indent="0">
              <a:buNone/>
            </a:pPr>
            <a:r>
              <a:rPr lang="cs-CZ" dirty="0" smtClean="0"/>
              <a:t>Metafyzické a epochální pojetí vědy – vědu už nespojuje </a:t>
            </a:r>
            <a:r>
              <a:rPr lang="cs-CZ" dirty="0"/>
              <a:t>s možností a svobodou lidské existence, ale spíše vidí ve vědě způsob, jak se </a:t>
            </a:r>
            <a:r>
              <a:rPr lang="cs-CZ" dirty="0" smtClean="0"/>
              <a:t>projevuje epocha </a:t>
            </a:r>
            <a:r>
              <a:rPr lang="cs-CZ" dirty="0"/>
              <a:t>novověku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7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– shody: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Se vznikem utvářením vědy se pojí jistá </a:t>
            </a:r>
            <a:r>
              <a:rPr lang="cs-CZ" dirty="0" err="1" smtClean="0"/>
              <a:t>privace</a:t>
            </a:r>
            <a:r>
              <a:rPr lang="cs-CZ" dirty="0" smtClean="0"/>
              <a:t> = deficience a konstituce</a:t>
            </a:r>
          </a:p>
          <a:p>
            <a:pPr marL="514350" indent="-514350">
              <a:buAutoNum type="arabicParenR"/>
            </a:pPr>
            <a:r>
              <a:rPr lang="cs-CZ" dirty="0" smtClean="0"/>
              <a:t>Zpředmětnění (pojí se se vznikem vědy) a </a:t>
            </a:r>
            <a:r>
              <a:rPr lang="cs-CZ" b="1" dirty="0" smtClean="0"/>
              <a:t>základní pojmy </a:t>
            </a:r>
            <a:r>
              <a:rPr lang="cs-CZ" dirty="0" smtClean="0"/>
              <a:t>(pojí se s konstitucí jednotlivých věd)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055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Bytí a čas </a:t>
            </a:r>
            <a:r>
              <a:rPr lang="cs-CZ" dirty="0" smtClean="0"/>
              <a:t>(1927)</a:t>
            </a:r>
            <a:r>
              <a:rPr lang="cs-CZ" sz="2700" dirty="0" smtClean="0"/>
              <a:t>, str. 24-27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i="1" dirty="0" smtClean="0"/>
              <a:t>§ </a:t>
            </a:r>
            <a:r>
              <a:rPr lang="cs-CZ" sz="3100" i="1" dirty="0"/>
              <a:t>3. Ontologická přednost otázky po bytí</a:t>
            </a:r>
            <a:br>
              <a:rPr lang="cs-CZ" sz="3100" i="1" dirty="0"/>
            </a:br>
            <a:endParaRPr lang="cs-CZ" sz="31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u="sng" dirty="0" smtClean="0"/>
              <a:t>Základní pojmy </a:t>
            </a:r>
            <a:r>
              <a:rPr lang="cs-CZ" dirty="0" smtClean="0"/>
              <a:t>jsou určení, v nichž věcný obor … nějaké vědy dochází svého předběžného rozumění, jímž je vedeno veškeré pozitivní zkoumání….“</a:t>
            </a:r>
          </a:p>
          <a:p>
            <a:pPr marL="0" indent="0">
              <a:buNone/>
            </a:pPr>
            <a:r>
              <a:rPr lang="cs-CZ" dirty="0" smtClean="0"/>
              <a:t>Základní pojmy vykládají jsoucno, pokud jde o základní skladbu jeho bytí. Vznikají z předvědecké zkušenosti. Umožňují přechod k vytvoření regionů jednotlivých věd.</a:t>
            </a:r>
          </a:p>
          <a:p>
            <a:pPr marL="0" indent="0">
              <a:buNone/>
            </a:pPr>
            <a:r>
              <a:rPr lang="cs-CZ" dirty="0" smtClean="0"/>
              <a:t>Toto zakládání věd je </a:t>
            </a:r>
            <a:r>
              <a:rPr lang="cs-CZ" u="sng" dirty="0" smtClean="0"/>
              <a:t>produktivní logikou </a:t>
            </a:r>
            <a:r>
              <a:rPr lang="cs-CZ" dirty="0" smtClean="0"/>
              <a:t>– odemyká určitý obor bytí – prostřednictvím základních pojmů.</a:t>
            </a:r>
          </a:p>
          <a:p>
            <a:pPr marL="0" indent="0">
              <a:buNone/>
            </a:pPr>
            <a:r>
              <a:rPr lang="cs-CZ" dirty="0" smtClean="0"/>
              <a:t>Produktivní logika ≠ logika. Logika – zkoumá vědu co do její metody.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2953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Bytí </a:t>
            </a:r>
            <a:r>
              <a:rPr lang="cs-CZ" b="1" dirty="0"/>
              <a:t>a čas </a:t>
            </a:r>
            <a:r>
              <a:rPr lang="cs-CZ" dirty="0"/>
              <a:t>(1927</a:t>
            </a:r>
            <a:r>
              <a:rPr lang="cs-CZ" dirty="0" smtClean="0"/>
              <a:t>), </a:t>
            </a:r>
            <a:r>
              <a:rPr lang="cs-CZ" sz="2700" dirty="0"/>
              <a:t>str. 397-404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3100" dirty="0" smtClean="0"/>
              <a:t>§ </a:t>
            </a:r>
            <a:r>
              <a:rPr lang="cs-CZ" sz="3100" dirty="0"/>
              <a:t>69b. </a:t>
            </a:r>
            <a:r>
              <a:rPr lang="cs-CZ" sz="3100" i="1" dirty="0"/>
              <a:t>Časový smysl modifikace praktického obstarávání na teoretické odkrývání </a:t>
            </a:r>
            <a:r>
              <a:rPr lang="cs-CZ" sz="3100" i="1" dirty="0" err="1"/>
              <a:t>nitrosvětského</a:t>
            </a:r>
            <a:r>
              <a:rPr lang="cs-CZ" sz="3100" i="1" dirty="0"/>
              <a:t> výskytového jsoucna</a:t>
            </a:r>
            <a:br>
              <a:rPr lang="cs-CZ" sz="3100" i="1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Věda = způsob existence, „bytí ve světě“, které odkrývá/odemyká jsoucno.</a:t>
            </a:r>
          </a:p>
          <a:p>
            <a:pPr marL="0" indent="0">
              <a:buNone/>
            </a:pPr>
            <a:r>
              <a:rPr lang="cs-CZ" dirty="0" smtClean="0"/>
              <a:t>Praktické obstarávání příručního jsoucna (zacházení a používání příručních prostředků) → bádání o </a:t>
            </a:r>
            <a:r>
              <a:rPr lang="cs-CZ" dirty="0" err="1" smtClean="0"/>
              <a:t>nitrosvětském</a:t>
            </a:r>
            <a:r>
              <a:rPr lang="cs-CZ" dirty="0" smtClean="0"/>
              <a:t> výskytovém jsoucnu („teoretické“ bádání)</a:t>
            </a:r>
          </a:p>
          <a:p>
            <a:pPr marL="514350" indent="-514350">
              <a:buAutoNum type="arabicPeriod"/>
            </a:pPr>
            <a:r>
              <a:rPr lang="cs-CZ" dirty="0" smtClean="0"/>
              <a:t>Krok – zmizení praxe = chybění, </a:t>
            </a:r>
            <a:r>
              <a:rPr lang="cs-CZ" dirty="0" err="1" smtClean="0"/>
              <a:t>privace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Krok – příruční jsoucno nově nahlížíme jako výskytové</a:t>
            </a:r>
          </a:p>
          <a:p>
            <a:pPr marL="514350" indent="-514350">
              <a:buAutoNum type="arabicPeriod"/>
            </a:pPr>
            <a:r>
              <a:rPr lang="cs-CZ" dirty="0" smtClean="0"/>
              <a:t>Krok – vymezení regionu výskytového jsoucna, vymezen celek jsoucna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97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Probírané spisy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Věk obrazu světa (1938)</a:t>
            </a:r>
          </a:p>
          <a:p>
            <a:r>
              <a:rPr lang="cs-CZ" dirty="0"/>
              <a:t>Novověká matematická přírodní věda (Die </a:t>
            </a:r>
            <a:r>
              <a:rPr lang="cs-CZ" dirty="0" err="1"/>
              <a:t>Frage</a:t>
            </a:r>
            <a:r>
              <a:rPr lang="cs-CZ" dirty="0"/>
              <a:t> nach dem Ding) 1935</a:t>
            </a:r>
          </a:p>
          <a:p>
            <a:r>
              <a:rPr lang="cs-CZ" dirty="0"/>
              <a:t>Otázka techniky (1953)</a:t>
            </a:r>
          </a:p>
          <a:p>
            <a:r>
              <a:rPr lang="cs-CZ" dirty="0"/>
              <a:t>Věda a zamyšlení (1953)</a:t>
            </a:r>
          </a:p>
          <a:p>
            <a:r>
              <a:rPr lang="cs-CZ" dirty="0"/>
              <a:t>Bytí a čas (§ 3 a 69b</a:t>
            </a:r>
            <a:r>
              <a:rPr lang="cs-CZ" dirty="0" smtClean="0"/>
              <a:t>) (1927)</a:t>
            </a:r>
            <a:endParaRPr lang="cs-CZ" dirty="0"/>
          </a:p>
          <a:p>
            <a:r>
              <a:rPr lang="cs-CZ" dirty="0"/>
              <a:t>Původ uměleckého díla (1935)</a:t>
            </a:r>
          </a:p>
          <a:p>
            <a:r>
              <a:rPr lang="cs-CZ" dirty="0"/>
              <a:t>Básnicky bydlí člověk (1951)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0097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81385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Bytí </a:t>
            </a:r>
            <a:r>
              <a:rPr lang="cs-CZ" b="1" dirty="0"/>
              <a:t>a čas </a:t>
            </a:r>
            <a:r>
              <a:rPr lang="cs-CZ" dirty="0"/>
              <a:t>(1927</a:t>
            </a:r>
            <a:r>
              <a:rPr lang="cs-CZ" dirty="0" smtClean="0"/>
              <a:t>), </a:t>
            </a:r>
            <a:r>
              <a:rPr lang="cs-CZ" sz="2700" dirty="0" smtClean="0"/>
              <a:t>str. 397-404 </a:t>
            </a: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>§ 69b. </a:t>
            </a:r>
            <a:r>
              <a:rPr lang="cs-CZ" sz="2700" i="1" dirty="0"/>
              <a:t>Časový smysl modifikace praktického obstarávání na teoretické odkrývání </a:t>
            </a:r>
            <a:r>
              <a:rPr lang="cs-CZ" sz="2700" i="1" dirty="0" err="1"/>
              <a:t>nitrosvětského</a:t>
            </a:r>
            <a:r>
              <a:rPr lang="cs-CZ" sz="2700" i="1" dirty="0"/>
              <a:t> výskytového jsoucna</a:t>
            </a:r>
            <a:br>
              <a:rPr lang="cs-CZ" sz="2700" i="1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Tematizace = vědecký rozvrh jsoucna:</a:t>
            </a:r>
          </a:p>
          <a:p>
            <a:pPr marL="514350" indent="-514350">
              <a:buAutoNum type="arabicPeriod"/>
            </a:pPr>
            <a:r>
              <a:rPr lang="cs-CZ" dirty="0" smtClean="0"/>
              <a:t>Artikulace porozumění bytí</a:t>
            </a:r>
          </a:p>
          <a:p>
            <a:pPr marL="514350" indent="-514350">
              <a:buAutoNum type="arabicPeriod"/>
            </a:pPr>
            <a:r>
              <a:rPr lang="cs-CZ" dirty="0" smtClean="0"/>
              <a:t>Vymezení předmětné oblasti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předznačení pojmového aparátu (s. 403)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5698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700" b="1" dirty="0" smtClean="0"/>
              <a:t/>
            </a:r>
            <a:br>
              <a:rPr lang="cs-CZ" sz="2700" b="1" dirty="0" smtClean="0"/>
            </a:br>
            <a:r>
              <a:rPr lang="cs-CZ" b="1" dirty="0" smtClean="0"/>
              <a:t>Bytí </a:t>
            </a:r>
            <a:r>
              <a:rPr lang="cs-CZ" b="1" dirty="0"/>
              <a:t>a čas </a:t>
            </a:r>
            <a:r>
              <a:rPr lang="cs-CZ" dirty="0"/>
              <a:t>(1927</a:t>
            </a:r>
            <a:r>
              <a:rPr lang="cs-CZ" dirty="0" smtClean="0"/>
              <a:t>), </a:t>
            </a:r>
            <a:r>
              <a:rPr lang="cs-CZ" sz="2700" dirty="0" smtClean="0"/>
              <a:t>str. 186 -  193</a:t>
            </a: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>§ </a:t>
            </a:r>
            <a:r>
              <a:rPr lang="cs-CZ" sz="2700" dirty="0" smtClean="0"/>
              <a:t>33 </a:t>
            </a:r>
            <a:r>
              <a:rPr lang="cs-CZ" sz="2700" i="1" dirty="0" smtClean="0"/>
              <a:t>Výpověď jako odvozený modus výkladu</a:t>
            </a:r>
            <a:r>
              <a:rPr lang="cs-CZ" i="1" dirty="0"/>
              <a:t/>
            </a:r>
            <a:br>
              <a:rPr lang="cs-CZ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vzniká výpověď? (str. 190)</a:t>
            </a:r>
          </a:p>
          <a:p>
            <a:pPr marL="0" indent="0">
              <a:buNone/>
            </a:pPr>
            <a:r>
              <a:rPr lang="cs-CZ" dirty="0" smtClean="0"/>
              <a:t>Hermeneutické „jako“ („jako“ praktického výkladu) → </a:t>
            </a:r>
            <a:r>
              <a:rPr lang="cs-CZ" dirty="0" err="1" smtClean="0"/>
              <a:t>apofantické</a:t>
            </a:r>
            <a:r>
              <a:rPr lang="cs-CZ" dirty="0" smtClean="0"/>
              <a:t> „jako“ výpovědi („jako“ určující </a:t>
            </a:r>
            <a:r>
              <a:rPr lang="cs-CZ" dirty="0" err="1" smtClean="0"/>
              <a:t>výskytovost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Struktura „něco jako něco“ = něčemu je rozuměno z něčeho – ve sloučení s něčím, a to tak, že toto rozumějící konfrontování, vykládajíc a artikulujíc ono spojené, zároveň rozkládá (s. 192)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2944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Logické pojetí vědy – základní pojmy</a:t>
            </a:r>
          </a:p>
          <a:p>
            <a:pPr marL="0" indent="0">
              <a:buNone/>
            </a:pPr>
            <a:r>
              <a:rPr lang="cs-CZ" dirty="0" smtClean="0"/>
              <a:t>Existenciální pojetí vědy – rozumění (rozvrh)</a:t>
            </a:r>
          </a:p>
          <a:p>
            <a:pPr marL="0" indent="0">
              <a:buNone/>
            </a:pPr>
            <a:r>
              <a:rPr lang="cs-CZ" dirty="0" smtClean="0"/>
              <a:t>Metafyzické pojetí vědy – matematizace (rozvrh) – nezakládá se na zkušenosti (proměňuje se vztah vědy ke každodenní zkušenosti)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8220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Logické pojetí vědy – základní pojmy (pojí se se skutečností)</a:t>
            </a:r>
          </a:p>
          <a:p>
            <a:pPr marL="0" indent="0">
              <a:buNone/>
            </a:pPr>
            <a:r>
              <a:rPr lang="cs-CZ" dirty="0" smtClean="0"/>
              <a:t>Existenciální pojetí vědy – tematizace (</a:t>
            </a:r>
            <a:r>
              <a:rPr lang="cs-CZ" dirty="0" err="1" smtClean="0"/>
              <a:t>BaČ</a:t>
            </a:r>
            <a:r>
              <a:rPr lang="cs-CZ" dirty="0" smtClean="0"/>
              <a:t>)/zpředmětnění (FIKKČR) (deficience z praktického obstarávání)</a:t>
            </a:r>
          </a:p>
          <a:p>
            <a:pPr marL="0" indent="0">
              <a:buNone/>
            </a:pPr>
            <a:r>
              <a:rPr lang="cs-CZ" dirty="0" smtClean="0"/>
              <a:t>Metafyzické pojetí vědy – matematizace (přeskakuje přes zkušenost)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161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Původ uměleckého díla (1935)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Vincent van </a:t>
            </a:r>
            <a:r>
              <a:rPr lang="cs-CZ" dirty="0" err="1" smtClean="0"/>
              <a:t>Gogh</a:t>
            </a:r>
            <a:r>
              <a:rPr lang="cs-CZ" dirty="0" smtClean="0"/>
              <a:t>: Boty</a:t>
            </a:r>
            <a:endParaRPr lang="cs-CZ" dirty="0"/>
          </a:p>
        </p:txBody>
      </p:sp>
      <p:pic>
        <p:nvPicPr>
          <p:cNvPr id="7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070" y="2505075"/>
            <a:ext cx="4409223" cy="3684588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Věc a dílo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je věc? Kámen? Bůh či celek světa? Smrt a poslední soud? Umělecké dílo? Člověk, zvíře či rostlina? Užitné věci? Přírodní věci a užitkové věci? Pouhé věci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9111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Původ uměleckého díla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3 typy výkladu </a:t>
            </a:r>
            <a:r>
              <a:rPr lang="cs-CZ" b="1" dirty="0" smtClean="0"/>
              <a:t>věcnosti věci</a:t>
            </a:r>
            <a:r>
              <a:rPr lang="cs-CZ" dirty="0" smtClean="0"/>
              <a:t>, které se prosadily v dějinách západního myšlení:</a:t>
            </a:r>
          </a:p>
          <a:p>
            <a:pPr marL="514350" indent="-514350">
              <a:buAutoNum type="arabicParenR"/>
            </a:pPr>
            <a:r>
              <a:rPr lang="cs-CZ" dirty="0" smtClean="0"/>
              <a:t>Věc = nositel znaků</a:t>
            </a:r>
          </a:p>
          <a:p>
            <a:pPr marL="514350" indent="-514350">
              <a:buAutoNum type="arabicParenR"/>
            </a:pPr>
            <a:r>
              <a:rPr lang="cs-CZ" dirty="0" smtClean="0"/>
              <a:t>Věc = jednota rozmanitých smyslových vjemů</a:t>
            </a:r>
          </a:p>
          <a:p>
            <a:pPr marL="514350" indent="-514350">
              <a:buAutoNum type="arabicParenR"/>
            </a:pPr>
            <a:r>
              <a:rPr lang="cs-CZ" dirty="0" smtClean="0"/>
              <a:t>Věc = zformovaná látka </a:t>
            </a:r>
            <a:r>
              <a:rPr lang="cs-CZ" dirty="0" smtClean="0">
                <a:sym typeface="Symbol" panose="05050102010706020507" pitchFamily="18" charset="2"/>
              </a:rPr>
              <a:t> látka = věcná stránka uměleckého díla.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Látka a forma = určení příručního prostředku. Příruční prostředek – na půli cesty mezi věcí a uměleckým dílem.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Prostředečnost příručního prostředku = služebnost. </a:t>
            </a:r>
            <a:r>
              <a:rPr lang="cs-CZ" dirty="0"/>
              <a:t>Van </a:t>
            </a:r>
            <a:r>
              <a:rPr lang="cs-CZ" dirty="0" err="1"/>
              <a:t>Goghův</a:t>
            </a:r>
            <a:r>
              <a:rPr lang="cs-CZ" dirty="0"/>
              <a:t> obraz odkrývá, co příruční prostředek, pár selských bot, v pravdě </a:t>
            </a:r>
            <a:r>
              <a:rPr lang="cs-CZ" dirty="0" smtClean="0"/>
              <a:t>jest.</a:t>
            </a:r>
          </a:p>
          <a:p>
            <a:pPr marL="0" indent="0">
              <a:buNone/>
            </a:pPr>
            <a:r>
              <a:rPr lang="cs-CZ" dirty="0"/>
              <a:t>V díle je při díle otevírání jsoucna v jeho bytí: dění pravdy. </a:t>
            </a:r>
          </a:p>
        </p:txBody>
      </p:sp>
    </p:spTree>
    <p:extLst>
      <p:ext uri="{BB962C8B-B14F-4D97-AF65-F5344CB8AC3E}">
        <p14:creationId xmlns:p14="http://schemas.microsoft.com/office/powerpoint/2010/main" val="179203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0" dirty="0"/>
              <a:t>ř</a:t>
            </a:r>
            <a:r>
              <a:rPr lang="cs-CZ" b="0" dirty="0" smtClean="0"/>
              <a:t>ecký chrám</a:t>
            </a:r>
            <a:endParaRPr lang="cs-CZ" b="0" dirty="0"/>
          </a:p>
        </p:txBody>
      </p:sp>
      <p:pic>
        <p:nvPicPr>
          <p:cNvPr id="7" name="Picture 2" descr="Segesta: Nejzachovalejší řecký chrám postavený potomky Trójanů - CESTOMILA  - cestování, tipy na výlety, turisti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7431" y="2561431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Dílo a pravda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2 bytostné rysy díla:</a:t>
            </a:r>
          </a:p>
          <a:p>
            <a:pPr marL="514350" indent="-514350">
              <a:buAutoNum type="arabicParenR"/>
            </a:pPr>
            <a:r>
              <a:rPr lang="cs-CZ" dirty="0" smtClean="0"/>
              <a:t>Ustavuje svět</a:t>
            </a:r>
          </a:p>
          <a:p>
            <a:pPr marL="514350" indent="-514350">
              <a:buAutoNum type="arabicParenR"/>
            </a:pPr>
            <a:r>
              <a:rPr lang="cs-CZ" dirty="0" smtClean="0"/>
              <a:t>Vtahuje zemi do otevřenosti světa = zhotovování díla</a:t>
            </a:r>
          </a:p>
          <a:p>
            <a:pPr marL="0" indent="0">
              <a:buNone/>
            </a:pPr>
            <a:r>
              <a:rPr lang="cs-CZ" dirty="0" smtClean="0"/>
              <a:t>Svár = vzájemná protikladnost světa a země (otevřenosti a uzavřenosti).</a:t>
            </a:r>
          </a:p>
          <a:p>
            <a:pPr marL="0" indent="0">
              <a:buNone/>
            </a:pPr>
            <a:r>
              <a:rPr lang="cs-CZ" dirty="0" smtClean="0"/>
              <a:t>Umělecké dílo – udržuje a vyvolává svár.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7502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11200" dirty="0" smtClean="0"/>
              <a:t>Dílo </a:t>
            </a:r>
            <a:r>
              <a:rPr lang="cs-CZ" sz="11200" dirty="0"/>
              <a:t>a pravda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Neskrytost = pravda = světlina</a:t>
            </a:r>
          </a:p>
          <a:p>
            <a:pPr marL="0" indent="0">
              <a:buNone/>
            </a:pPr>
            <a:r>
              <a:rPr lang="cs-CZ" dirty="0"/>
              <a:t>K světlině patří nejen odkrývání, ale i skrývání. Země ční do světa a svět se klade na zemi pouze tehdy, když se pravda děje jako svár světliny a skrytosti.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se pravda děje? Bytím díla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b="0" dirty="0"/>
              <a:t>ř</a:t>
            </a:r>
            <a:r>
              <a:rPr lang="cs-CZ" b="0" dirty="0" smtClean="0"/>
              <a:t>ecký chrám</a:t>
            </a:r>
            <a:endParaRPr lang="cs-CZ" b="0" dirty="0"/>
          </a:p>
        </p:txBody>
      </p:sp>
      <p:pic>
        <p:nvPicPr>
          <p:cNvPr id="7" name="Picture 10" descr="Tam, kde jsou chrámy řeckých bohů a bohyň?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4106" y="347583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2255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u="sng" dirty="0" smtClean="0"/>
              <a:t>Pravda a umění</a:t>
            </a:r>
          </a:p>
          <a:p>
            <a:pPr marL="0" indent="0">
              <a:buNone/>
            </a:pPr>
            <a:r>
              <a:rPr lang="cs-CZ" dirty="0" smtClean="0"/>
              <a:t>Vytváření × zhotovování</a:t>
            </a:r>
          </a:p>
          <a:p>
            <a:pPr marL="0" indent="0">
              <a:buNone/>
            </a:pPr>
            <a:r>
              <a:rPr lang="cs-CZ" dirty="0" err="1" smtClean="0"/>
              <a:t>Techné</a:t>
            </a:r>
            <a:r>
              <a:rPr lang="cs-CZ" dirty="0" smtClean="0"/>
              <a:t> = řemeslo, umění</a:t>
            </a:r>
          </a:p>
          <a:p>
            <a:pPr marL="0" indent="0">
              <a:buNone/>
            </a:pPr>
            <a:r>
              <a:rPr lang="cs-CZ" dirty="0" err="1" smtClean="0"/>
              <a:t>Techné</a:t>
            </a:r>
            <a:r>
              <a:rPr lang="cs-CZ" dirty="0" smtClean="0"/>
              <a:t> = vědět (nahlédnout, postřehovat), co je přítomné. Vytváření nechává jsoucno vystoupit před nás do přítomnosti v jeho tvaru.</a:t>
            </a:r>
          </a:p>
          <a:p>
            <a:pPr marL="0" indent="0">
              <a:buNone/>
            </a:pPr>
            <a:r>
              <a:rPr lang="cs-CZ" dirty="0" smtClean="0"/>
              <a:t>Umělecké dílo – tam, kde je vytváření = přinášení sem, stavění sem = bytování pravdy.</a:t>
            </a:r>
          </a:p>
          <a:p>
            <a:pPr marL="0" indent="0">
              <a:buNone/>
            </a:pPr>
            <a:r>
              <a:rPr lang="cs-CZ" dirty="0" smtClean="0"/>
              <a:t>Pravda se zařizuje ve jsoucím. Pravda tíhne k dílu.</a:t>
            </a:r>
          </a:p>
          <a:p>
            <a:pPr marL="0" indent="0">
              <a:buNone/>
            </a:pPr>
            <a:r>
              <a:rPr lang="cs-CZ" dirty="0" smtClean="0"/>
              <a:t>Způsoby bytování pravdy: um. dílo, založení státu, oběť, tázání, (ne: věda)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129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u="sng" dirty="0"/>
              <a:t>Pravda a umění</a:t>
            </a:r>
          </a:p>
          <a:p>
            <a:pPr marL="0" indent="0">
              <a:buNone/>
            </a:pPr>
            <a:r>
              <a:rPr lang="cs-CZ" dirty="0" smtClean="0"/>
              <a:t>To, že bylo dílo vytvořeno = pravda byla ustálena v tvar. </a:t>
            </a:r>
          </a:p>
          <a:p>
            <a:pPr marL="0" indent="0">
              <a:buNone/>
            </a:pPr>
            <a:r>
              <a:rPr lang="cs-CZ" dirty="0" smtClean="0"/>
              <a:t>Z díla čiší, že bylo vytvořeno, </a:t>
            </a:r>
            <a:r>
              <a:rPr lang="cs-CZ" dirty="0" err="1" smtClean="0"/>
              <a:t>zhotovenost</a:t>
            </a:r>
            <a:r>
              <a:rPr lang="cs-CZ" dirty="0" smtClean="0"/>
              <a:t> je vtištěna do díla, „že“ díla.</a:t>
            </a:r>
          </a:p>
          <a:p>
            <a:pPr marL="0" indent="0">
              <a:buNone/>
            </a:pPr>
            <a:r>
              <a:rPr lang="cs-CZ" dirty="0" smtClean="0"/>
              <a:t>Uchovávání díla: um. Dílo uchovávají ti, kdo vstupují do pravdy, která se v něm děje.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Shrnutí ze str. 86-87:</a:t>
            </a:r>
          </a:p>
          <a:p>
            <a:pPr marL="0" indent="0">
              <a:buNone/>
            </a:pPr>
            <a:r>
              <a:rPr lang="cs-CZ" dirty="0"/>
              <a:t>Pro určení věcnosti věci nedostačuje mít na zřeteli ani nositele vlastností, ani rozmanitost smyslové danosti v její jednotě, ba ani spojení látky a formy .. Převzaté z </a:t>
            </a:r>
            <a:r>
              <a:rPr lang="cs-CZ" dirty="0" smtClean="0"/>
              <a:t>prostředečnosti </a:t>
            </a:r>
            <a:r>
              <a:rPr lang="cs-CZ" dirty="0"/>
              <a:t>příručního prostředku. </a:t>
            </a:r>
            <a:r>
              <a:rPr lang="cs-CZ" dirty="0" smtClean="0"/>
              <a:t>… </a:t>
            </a:r>
            <a:r>
              <a:rPr lang="cs-CZ" dirty="0"/>
              <a:t>pohled uplatňující se při výkladu věcnosti věci se musí zaměřit na to, že věc přináleží zemi. Bytnost země jako toho, co je nenucené, nosné a uzavírá se do sebe, se však odhaluje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3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</a:t>
            </a:r>
            <a:r>
              <a:rPr lang="cs-CZ" dirty="0" err="1"/>
              <a:t>Heideggerova</a:t>
            </a:r>
            <a:r>
              <a:rPr lang="cs-CZ" dirty="0"/>
              <a:t> díla: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lt1"/>
              </a:solidFill>
            </a:endParaRPr>
          </a:p>
          <a:p>
            <a:pPr algn="ctr"/>
            <a:r>
              <a:rPr lang="cs-CZ" b="1" dirty="0">
                <a:solidFill>
                  <a:schemeClr val="lt1"/>
                </a:solidFill>
              </a:rPr>
              <a:t>Období</a:t>
            </a:r>
            <a:endParaRPr lang="cs-CZ" dirty="0"/>
          </a:p>
          <a:p>
            <a:pPr algn="ctr"/>
            <a:endParaRPr lang="cs-CZ" b="1" dirty="0" smtClean="0">
              <a:solidFill>
                <a:schemeClr val="lt1"/>
              </a:solidFill>
            </a:endParaRPr>
          </a:p>
          <a:p>
            <a:pPr algn="ctr"/>
            <a:r>
              <a:rPr lang="cs-CZ" b="1" dirty="0" smtClean="0">
                <a:solidFill>
                  <a:schemeClr val="lt1"/>
                </a:solidFill>
              </a:rPr>
              <a:t>Období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754310"/>
              </p:ext>
            </p:extLst>
          </p:nvPr>
        </p:nvGraphicFramePr>
        <p:xfrm>
          <a:off x="898356" y="1949116"/>
          <a:ext cx="9769644" cy="399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411">
                  <a:extLst>
                    <a:ext uri="{9D8B030D-6E8A-4147-A177-3AD203B41FA5}">
                      <a16:colId xmlns:a16="http://schemas.microsoft.com/office/drawing/2014/main" val="2792989692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3381867942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230336352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1609600417"/>
                    </a:ext>
                  </a:extLst>
                </a:gridCol>
              </a:tblGrid>
              <a:tr h="998621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Období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Přibližná datace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Klíčové slovo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Základní text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954379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rané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léta 20. st.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bytí (Sein)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Bytí a čas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358430"/>
                  </a:ext>
                </a:extLst>
              </a:tr>
              <a:tr h="998621">
                <a:tc gridSpan="4"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3200" b="1" cap="small" baseline="0" dirty="0" smtClean="0"/>
                        <a:t>  obrat (</a:t>
                      </a:r>
                      <a:r>
                        <a:rPr lang="cs-CZ" sz="3200" b="1" cap="small" baseline="0" dirty="0" err="1" smtClean="0"/>
                        <a:t>Kehre</a:t>
                      </a:r>
                      <a:r>
                        <a:rPr lang="cs-CZ" sz="3200" b="1" cap="small" baseline="0" dirty="0" smtClean="0"/>
                        <a:t>)</a:t>
                      </a:r>
                      <a:endParaRPr lang="cs-CZ" sz="3200" b="1" cap="sm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287503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pozdní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od</a:t>
                      </a:r>
                      <a:r>
                        <a:rPr lang="cs-CZ" baseline="0" dirty="0" smtClean="0"/>
                        <a:t> poloviny 30.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Bytí</a:t>
                      </a:r>
                      <a:r>
                        <a:rPr lang="cs-CZ" baseline="0" dirty="0" smtClean="0"/>
                        <a:t> (</a:t>
                      </a:r>
                      <a:r>
                        <a:rPr lang="cs-CZ" baseline="0" dirty="0" err="1" smtClean="0"/>
                        <a:t>Seyn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Příspěvky k filosofii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477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039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pouze tím, že země ční do světa, tedy ve vzájemné protichůdnosti těchto dvou. Tento svár je ustálen do tvaru uměleckého díla a skrze něj se stává zřejmým. Totéž, co platí o příručním prostředku, tedy že prostředečnost příručního prostředku chápeme vlastně skrze umělecké dílo, platí též o věcnosti věci. O věcnosti věci nikdy nevíme nic přímo … potřebujeme k tomu umělecké dílo. To nepřímo ukazuje, že v bytnosti uměleckého díla se uvádí do díla dění pravdy, otevírání jsoucna.</a:t>
            </a:r>
          </a:p>
          <a:p>
            <a:pPr marL="0" indent="0">
              <a:buNone/>
            </a:pPr>
            <a:r>
              <a:rPr lang="cs-CZ" dirty="0" smtClean="0"/>
              <a:t>Umění = tvůrčí uchovávání pravdy v díle.</a:t>
            </a:r>
          </a:p>
          <a:p>
            <a:pPr marL="0" indent="0">
              <a:buNone/>
            </a:pPr>
            <a:r>
              <a:rPr lang="cs-CZ" dirty="0" smtClean="0"/>
              <a:t>Veškeré umění je ve své bytnosti básněním.</a:t>
            </a:r>
          </a:p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6796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Básnění v širším slova smyslu = rozvrhování pravdy.</a:t>
            </a:r>
          </a:p>
          <a:p>
            <a:pPr marL="0" indent="0">
              <a:buNone/>
            </a:pPr>
            <a:r>
              <a:rPr lang="cs-CZ" dirty="0" smtClean="0"/>
              <a:t>Básnění v užším slova smyslu = dílo řeči, = poezie</a:t>
            </a:r>
          </a:p>
          <a:p>
            <a:pPr marL="0" indent="0">
              <a:buNone/>
            </a:pPr>
            <a:r>
              <a:rPr lang="cs-CZ" dirty="0" smtClean="0"/>
              <a:t>Básnění = rozvrhující promlouvání</a:t>
            </a:r>
          </a:p>
          <a:p>
            <a:pPr marL="0" indent="0">
              <a:buNone/>
            </a:pPr>
            <a:r>
              <a:rPr lang="cs-CZ" dirty="0" smtClean="0"/>
              <a:t>Řeč </a:t>
            </a:r>
            <a:r>
              <a:rPr lang="cs-CZ" dirty="0"/>
              <a:t>= přivádění jsoucna do otevřena, přivádění jsoucna ke </a:t>
            </a:r>
            <a:r>
              <a:rPr lang="cs-CZ" dirty="0" smtClean="0"/>
              <a:t>zjevování</a:t>
            </a:r>
          </a:p>
          <a:p>
            <a:pPr marL="0" indent="0">
              <a:buNone/>
            </a:pPr>
            <a:r>
              <a:rPr lang="cs-CZ" dirty="0" smtClean="0"/>
              <a:t>Řeč = básnění v bytostném slova smyslu</a:t>
            </a:r>
          </a:p>
          <a:p>
            <a:pPr marL="0" indent="0">
              <a:buNone/>
            </a:pPr>
            <a:r>
              <a:rPr lang="cs-CZ" dirty="0" smtClean="0"/>
              <a:t>Bytností umění je básnění</a:t>
            </a:r>
          </a:p>
          <a:p>
            <a:pPr marL="0" indent="0">
              <a:buNone/>
            </a:pPr>
            <a:r>
              <a:rPr lang="cs-CZ" dirty="0" smtClean="0"/>
              <a:t>Bytnost básnění = zřizování pravdy.</a:t>
            </a:r>
          </a:p>
          <a:p>
            <a:pPr marL="0" indent="0">
              <a:buNone/>
            </a:pPr>
            <a:r>
              <a:rPr lang="cs-CZ" dirty="0" smtClean="0"/>
              <a:t>3 významy zřizování: 1) darování, 2) zakládání, 3) počínání</a:t>
            </a:r>
          </a:p>
          <a:p>
            <a:pPr marL="0" indent="0">
              <a:buNone/>
            </a:pPr>
            <a:r>
              <a:rPr lang="cs-CZ" dirty="0" smtClean="0"/>
              <a:t>Umění zakládá dějiny. Umění je původ: způsob, jak se pravda stává jsoucí, tj. dějinnou.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867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 uměleckého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Doslov</a:t>
            </a:r>
          </a:p>
          <a:p>
            <a:pPr marL="0" indent="0">
              <a:buNone/>
            </a:pPr>
            <a:r>
              <a:rPr lang="cs-CZ" dirty="0" smtClean="0"/>
              <a:t>Estetika bere um. dílo jako předmět prožívání.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Shrnutí</a:t>
            </a:r>
          </a:p>
          <a:p>
            <a:r>
              <a:rPr lang="cs-CZ" dirty="0"/>
              <a:t>Když se H. zabýval původem uměleckého díla obrat od </a:t>
            </a:r>
            <a:r>
              <a:rPr lang="cs-CZ" dirty="0" err="1"/>
              <a:t>praxis</a:t>
            </a:r>
            <a:r>
              <a:rPr lang="cs-CZ" dirty="0"/>
              <a:t> k </a:t>
            </a:r>
            <a:r>
              <a:rPr lang="cs-CZ" dirty="0" err="1"/>
              <a:t>poiésis</a:t>
            </a:r>
            <a:r>
              <a:rPr lang="cs-CZ" dirty="0"/>
              <a:t>. </a:t>
            </a:r>
            <a:r>
              <a:rPr lang="cs-CZ" dirty="0" smtClean="0"/>
              <a:t>Látka není pasivní, přehlížena.</a:t>
            </a:r>
          </a:p>
          <a:p>
            <a:r>
              <a:rPr lang="cs-CZ" dirty="0" err="1" smtClean="0"/>
              <a:t>Poiésis</a:t>
            </a:r>
            <a:r>
              <a:rPr lang="cs-CZ" dirty="0" smtClean="0"/>
              <a:t> </a:t>
            </a:r>
            <a:r>
              <a:rPr lang="cs-CZ" dirty="0"/>
              <a:t>umělecké dílo nechává rozevřít svět a udržuje v chodu „svár“ mezi „světem“ a jeho skrytostí (kterou nazýval „země“)</a:t>
            </a:r>
          </a:p>
          <a:p>
            <a:r>
              <a:rPr lang="cs-CZ" dirty="0" smtClean="0"/>
              <a:t>Neskrytost </a:t>
            </a:r>
            <a:r>
              <a:rPr lang="cs-CZ" dirty="0"/>
              <a:t>se děje tak, že je vyvolána </a:t>
            </a:r>
            <a:r>
              <a:rPr lang="cs-CZ" dirty="0" smtClean="0"/>
              <a:t>dílem, pravda: </a:t>
            </a:r>
            <a:r>
              <a:rPr lang="cs-CZ" dirty="0" err="1" smtClean="0"/>
              <a:t>alétheia</a:t>
            </a:r>
            <a:r>
              <a:rPr lang="cs-CZ" dirty="0" smtClean="0"/>
              <a:t> → </a:t>
            </a:r>
            <a:r>
              <a:rPr lang="cs-CZ" dirty="0" err="1" smtClean="0"/>
              <a:t>Lichtung</a:t>
            </a:r>
            <a:r>
              <a:rPr lang="cs-CZ" dirty="0" smtClean="0"/>
              <a:t> (světlina)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854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 err="1" smtClean="0"/>
              <a:t>Budovať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bývať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myslieť</a:t>
            </a:r>
            <a:r>
              <a:rPr lang="cs-CZ" sz="3200" b="1" dirty="0" smtClean="0"/>
              <a:t> (</a:t>
            </a:r>
            <a:r>
              <a:rPr lang="cs-CZ" sz="3200" b="1" i="1" dirty="0" err="1" smtClean="0"/>
              <a:t>Filozofia</a:t>
            </a:r>
            <a:r>
              <a:rPr lang="cs-CZ" sz="3200" b="1" dirty="0" smtClean="0"/>
              <a:t>, Roč. 57, 2002, č. 5, </a:t>
            </a:r>
            <a:br>
              <a:rPr lang="cs-CZ" sz="3200" b="1" dirty="0" smtClean="0"/>
            </a:br>
            <a:r>
              <a:rPr lang="cs-CZ" sz="3200" b="1" dirty="0" smtClean="0"/>
              <a:t>str. 361 - 371)</a:t>
            </a:r>
            <a:br>
              <a:rPr lang="cs-CZ" sz="3200" b="1" dirty="0" smtClean="0"/>
            </a:br>
            <a:r>
              <a:rPr lang="cs-CZ" sz="3200" b="1" dirty="0" smtClean="0"/>
              <a:t>(</a:t>
            </a:r>
            <a:r>
              <a:rPr lang="cs-CZ" sz="3200" b="1" dirty="0" err="1" smtClean="0"/>
              <a:t>Bauen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Wohnen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Denken</a:t>
            </a:r>
            <a:r>
              <a:rPr lang="cs-CZ" sz="3200" b="1" dirty="0" smtClean="0"/>
              <a:t>) (1951)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Co je bydlení?</a:t>
            </a:r>
          </a:p>
          <a:p>
            <a:pPr marL="514350" indent="-514350">
              <a:buAutoNum type="arabicPeriod"/>
            </a:pPr>
            <a:r>
              <a:rPr lang="cs-CZ" dirty="0" smtClean="0"/>
              <a:t>Do jaké míry patří budování k bydlení?</a:t>
            </a:r>
          </a:p>
          <a:p>
            <a:pPr marL="0" indent="0">
              <a:buNone/>
            </a:pPr>
            <a:r>
              <a:rPr lang="cs-CZ" dirty="0" smtClean="0"/>
              <a:t>Ad 1.</a:t>
            </a:r>
          </a:p>
          <a:p>
            <a:pPr marL="0" indent="0">
              <a:buNone/>
            </a:pPr>
            <a:r>
              <a:rPr lang="cs-CZ" dirty="0" smtClean="0"/>
              <a:t>Budování = </a:t>
            </a:r>
            <a:r>
              <a:rPr lang="cs-CZ" dirty="0" err="1" smtClean="0"/>
              <a:t>buan</a:t>
            </a:r>
            <a:r>
              <a:rPr lang="cs-CZ" dirty="0" smtClean="0"/>
              <a:t> = bydlet, </a:t>
            </a:r>
            <a:r>
              <a:rPr lang="cs-CZ" dirty="0" err="1" smtClean="0"/>
              <a:t>buan</a:t>
            </a:r>
            <a:r>
              <a:rPr lang="cs-CZ" dirty="0" smtClean="0"/>
              <a:t> = </a:t>
            </a:r>
            <a:r>
              <a:rPr lang="cs-CZ" dirty="0" err="1" smtClean="0"/>
              <a:t>bauen</a:t>
            </a:r>
            <a:r>
              <a:rPr lang="cs-CZ" dirty="0" smtClean="0"/>
              <a:t> = být (</a:t>
            </a:r>
            <a:r>
              <a:rPr lang="cs-CZ" dirty="0" err="1" smtClean="0"/>
              <a:t>ich</a:t>
            </a:r>
            <a:r>
              <a:rPr lang="cs-CZ" dirty="0" smtClean="0"/>
              <a:t> bin) = bydlím</a:t>
            </a:r>
          </a:p>
          <a:p>
            <a:pPr marL="0" indent="0">
              <a:buNone/>
            </a:pPr>
            <a:r>
              <a:rPr lang="cs-CZ" dirty="0" smtClean="0"/>
              <a:t>3 existenciální aktivity (bydlení): 1) pěstování, zvelebování (</a:t>
            </a:r>
            <a:r>
              <a:rPr lang="cs-CZ" i="1" dirty="0" smtClean="0"/>
              <a:t>fysis</a:t>
            </a:r>
            <a:r>
              <a:rPr lang="cs-CZ" dirty="0" smtClean="0"/>
              <a:t>), 2) zhotovování (</a:t>
            </a:r>
            <a:r>
              <a:rPr lang="cs-CZ" i="1" dirty="0" err="1" smtClean="0"/>
              <a:t>techné</a:t>
            </a:r>
            <a:r>
              <a:rPr lang="cs-CZ" dirty="0" smtClean="0"/>
              <a:t>), 3) budování (</a:t>
            </a:r>
            <a:r>
              <a:rPr lang="cs-CZ" i="1" dirty="0" err="1" smtClean="0"/>
              <a:t>poiésis</a:t>
            </a:r>
            <a:r>
              <a:rPr lang="cs-CZ" dirty="0" smtClean="0"/>
              <a:t>, tvorba, básnictví)</a:t>
            </a:r>
          </a:p>
          <a:p>
            <a:pPr marL="0" indent="0">
              <a:buNone/>
            </a:pPr>
            <a:r>
              <a:rPr lang="cs-CZ" dirty="0" smtClean="0"/>
              <a:t>Budovat = ochraňovat = ponechat v jeho bytnosti = ochraňování </a:t>
            </a:r>
            <a:r>
              <a:rPr lang="cs-CZ" dirty="0" err="1" smtClean="0"/>
              <a:t>součtveří</a:t>
            </a:r>
            <a:r>
              <a:rPr lang="cs-CZ" dirty="0" smtClean="0"/>
              <a:t> (země, nebe, smrtelní, bozi) ve věcech.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704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Budovať</a:t>
            </a:r>
            <a:r>
              <a:rPr lang="cs-CZ" sz="3600" b="1" dirty="0"/>
              <a:t>, </a:t>
            </a:r>
            <a:r>
              <a:rPr lang="cs-CZ" sz="3600" b="1" dirty="0" err="1"/>
              <a:t>bývať</a:t>
            </a:r>
            <a:r>
              <a:rPr lang="cs-CZ" sz="3600" b="1" dirty="0"/>
              <a:t>, </a:t>
            </a:r>
            <a:r>
              <a:rPr lang="cs-CZ" sz="3600" b="1" dirty="0" err="1"/>
              <a:t>myslieť</a:t>
            </a:r>
            <a:r>
              <a:rPr lang="cs-CZ" sz="3600" b="1" dirty="0"/>
              <a:t> (</a:t>
            </a:r>
            <a:r>
              <a:rPr lang="cs-CZ" sz="3600" b="1" dirty="0" err="1"/>
              <a:t>Filozofia</a:t>
            </a:r>
            <a:r>
              <a:rPr lang="cs-CZ" sz="3600" b="1" dirty="0"/>
              <a:t>, Roč. 57, 2002, č. 5)</a:t>
            </a:r>
            <a:br>
              <a:rPr lang="cs-CZ" sz="3600" b="1" dirty="0"/>
            </a:br>
            <a:r>
              <a:rPr lang="cs-CZ" sz="3600" b="1" dirty="0"/>
              <a:t>(</a:t>
            </a:r>
            <a:r>
              <a:rPr lang="cs-CZ" sz="3600" b="1" dirty="0" err="1"/>
              <a:t>Bauen</a:t>
            </a:r>
            <a:r>
              <a:rPr lang="cs-CZ" sz="3600" b="1" dirty="0"/>
              <a:t>, </a:t>
            </a:r>
            <a:r>
              <a:rPr lang="cs-CZ" sz="3600" b="1" dirty="0" err="1"/>
              <a:t>Wohnen</a:t>
            </a:r>
            <a:r>
              <a:rPr lang="cs-CZ" sz="3600" b="1" dirty="0"/>
              <a:t>, </a:t>
            </a:r>
            <a:r>
              <a:rPr lang="cs-CZ" sz="3600" b="1" dirty="0" err="1"/>
              <a:t>Denken</a:t>
            </a:r>
            <a:r>
              <a:rPr lang="cs-CZ" sz="3600" b="1" dirty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Ad 2.</a:t>
            </a:r>
          </a:p>
          <a:p>
            <a:pPr marL="0" indent="0">
              <a:buNone/>
            </a:pPr>
            <a:r>
              <a:rPr lang="cs-CZ" dirty="0" smtClean="0"/>
              <a:t>Budování ve smyslu zařizování věcí. Co je vybudovaná věc?</a:t>
            </a:r>
          </a:p>
          <a:p>
            <a:pPr marL="0" indent="0">
              <a:buNone/>
            </a:pPr>
            <a:r>
              <a:rPr lang="cs-CZ" dirty="0" smtClean="0"/>
              <a:t>Most – shromažďuje (shromáždění = „</a:t>
            </a:r>
            <a:r>
              <a:rPr lang="cs-CZ" dirty="0" err="1" smtClean="0"/>
              <a:t>thing</a:t>
            </a:r>
            <a:r>
              <a:rPr lang="cs-CZ" dirty="0" smtClean="0"/>
              <a:t>“ = Ding = věc) zemi, nebe, božské bytosti a smrtelníky</a:t>
            </a:r>
          </a:p>
          <a:p>
            <a:pPr marL="0" indent="0">
              <a:buNone/>
            </a:pPr>
            <a:r>
              <a:rPr lang="cs-CZ" dirty="0" smtClean="0"/>
              <a:t>Most shromažďuje </a:t>
            </a:r>
            <a:r>
              <a:rPr lang="cs-CZ" dirty="0" err="1" smtClean="0"/>
              <a:t>součtveří</a:t>
            </a:r>
            <a:r>
              <a:rPr lang="cs-CZ" dirty="0" smtClean="0"/>
              <a:t> tak, že mu uvolňuje pozici (</a:t>
            </a:r>
            <a:r>
              <a:rPr lang="cs-CZ" dirty="0" err="1" smtClean="0"/>
              <a:t>Statte</a:t>
            </a:r>
            <a:r>
              <a:rPr lang="cs-CZ" dirty="0" smtClean="0"/>
              <a:t>). Poskytnout pozici může jen to, co je místem (Ort).</a:t>
            </a:r>
          </a:p>
          <a:p>
            <a:pPr marL="0" indent="0">
              <a:buNone/>
            </a:pPr>
            <a:r>
              <a:rPr lang="cs-CZ" dirty="0" smtClean="0"/>
              <a:t>Most je místem</a:t>
            </a:r>
          </a:p>
          <a:p>
            <a:pPr marL="0" indent="0">
              <a:buNone/>
            </a:pPr>
            <a:r>
              <a:rPr lang="cs-CZ" dirty="0" smtClean="0"/>
              <a:t>Místo × prostor. </a:t>
            </a:r>
          </a:p>
          <a:p>
            <a:pPr marL="0" indent="0">
              <a:buNone/>
            </a:pPr>
            <a:r>
              <a:rPr lang="cs-CZ" dirty="0" smtClean="0"/>
              <a:t>Člověk – je vždy v </a:t>
            </a:r>
            <a:r>
              <a:rPr lang="cs-CZ" dirty="0" err="1" smtClean="0"/>
              <a:t>součtveří</a:t>
            </a:r>
            <a:r>
              <a:rPr lang="cs-CZ" dirty="0" smtClean="0"/>
              <a:t>, u věcí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694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Budovať</a:t>
            </a:r>
            <a:r>
              <a:rPr lang="cs-CZ" sz="3600" b="1" dirty="0"/>
              <a:t>, </a:t>
            </a:r>
            <a:r>
              <a:rPr lang="cs-CZ" sz="3600" b="1" dirty="0" err="1"/>
              <a:t>bývať</a:t>
            </a:r>
            <a:r>
              <a:rPr lang="cs-CZ" sz="3600" b="1" dirty="0"/>
              <a:t>, </a:t>
            </a:r>
            <a:r>
              <a:rPr lang="cs-CZ" sz="3600" b="1" dirty="0" err="1"/>
              <a:t>myslieť</a:t>
            </a:r>
            <a:r>
              <a:rPr lang="cs-CZ" sz="3600" b="1" dirty="0"/>
              <a:t> (</a:t>
            </a:r>
            <a:r>
              <a:rPr lang="cs-CZ" sz="3600" b="1" dirty="0" err="1"/>
              <a:t>Filozofia</a:t>
            </a:r>
            <a:r>
              <a:rPr lang="cs-CZ" sz="3600" b="1" dirty="0"/>
              <a:t>, Roč. 57, 2002, č. 5)</a:t>
            </a:r>
            <a:br>
              <a:rPr lang="cs-CZ" sz="3600" b="1" dirty="0"/>
            </a:br>
            <a:r>
              <a:rPr lang="cs-CZ" sz="3600" b="1" dirty="0"/>
              <a:t>(</a:t>
            </a:r>
            <a:r>
              <a:rPr lang="cs-CZ" sz="3600" b="1" dirty="0" err="1"/>
              <a:t>Bauen</a:t>
            </a:r>
            <a:r>
              <a:rPr lang="cs-CZ" sz="3600" b="1" dirty="0"/>
              <a:t>, </a:t>
            </a:r>
            <a:r>
              <a:rPr lang="cs-CZ" sz="3600" b="1" dirty="0" err="1"/>
              <a:t>Wohnen</a:t>
            </a:r>
            <a:r>
              <a:rPr lang="cs-CZ" sz="3600" b="1" dirty="0"/>
              <a:t>, </a:t>
            </a:r>
            <a:r>
              <a:rPr lang="cs-CZ" sz="3600" b="1" dirty="0" err="1"/>
              <a:t>Denken</a:t>
            </a:r>
            <a:r>
              <a:rPr lang="cs-CZ" sz="3600" b="1" dirty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Bydlení – člověk se vždy vztahuje k místům a prostřednictvím míst k prostoru</a:t>
            </a:r>
          </a:p>
          <a:p>
            <a:pPr marL="0" indent="0">
              <a:buNone/>
            </a:pPr>
            <a:r>
              <a:rPr lang="cs-CZ" dirty="0" smtClean="0"/>
              <a:t>Místa umožňují přístup zemi a nebi, božským bytostem a smrtelníkům. Místa poskytují </a:t>
            </a:r>
            <a:r>
              <a:rPr lang="cs-CZ" dirty="0" err="1" smtClean="0"/>
              <a:t>součtveří</a:t>
            </a:r>
            <a:r>
              <a:rPr lang="cs-CZ" dirty="0" smtClean="0"/>
              <a:t>, umožňují a zřizují </a:t>
            </a:r>
            <a:r>
              <a:rPr lang="cs-CZ" dirty="0" err="1" smtClean="0"/>
              <a:t>součtveří</a:t>
            </a:r>
            <a:r>
              <a:rPr lang="cs-CZ" dirty="0" smtClean="0"/>
              <a:t>. Místa jsou ochranou </a:t>
            </a:r>
            <a:r>
              <a:rPr lang="cs-CZ" dirty="0" err="1" smtClean="0"/>
              <a:t>součtveří</a:t>
            </a:r>
            <a:r>
              <a:rPr lang="cs-CZ" dirty="0" smtClean="0"/>
              <a:t>. Věci jako místa poskytují přístřeší pobývání člověka.</a:t>
            </a:r>
          </a:p>
          <a:p>
            <a:pPr marL="0" indent="0">
              <a:buNone/>
            </a:pPr>
            <a:r>
              <a:rPr lang="cs-CZ" dirty="0" smtClean="0"/>
              <a:t>Budování = vytváření, zřizování míst. Budovy opatrují, ochraňují </a:t>
            </a:r>
            <a:r>
              <a:rPr lang="cs-CZ" dirty="0" err="1" smtClean="0"/>
              <a:t>součtveří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(</a:t>
            </a:r>
            <a:r>
              <a:rPr lang="cs-CZ" dirty="0" err="1" smtClean="0"/>
              <a:t>Hervorbringen</a:t>
            </a:r>
            <a:r>
              <a:rPr lang="cs-CZ" dirty="0" smtClean="0"/>
              <a:t>) = </a:t>
            </a:r>
            <a:r>
              <a:rPr lang="cs-CZ" dirty="0" err="1" smtClean="0"/>
              <a:t>techné</a:t>
            </a:r>
            <a:r>
              <a:rPr lang="cs-CZ" dirty="0" smtClean="0"/>
              <a:t> ≠ umění, řemeslo, </a:t>
            </a:r>
            <a:r>
              <a:rPr lang="cs-CZ" dirty="0" err="1" smtClean="0"/>
              <a:t>techné</a:t>
            </a:r>
            <a:r>
              <a:rPr lang="cs-CZ" dirty="0" smtClean="0"/>
              <a:t> = ponechat ukázat či zjevit se, které vytvořené přivádí mezi přítomné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282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Budovať</a:t>
            </a:r>
            <a:r>
              <a:rPr lang="cs-CZ" sz="3600" b="1" dirty="0"/>
              <a:t>, </a:t>
            </a:r>
            <a:r>
              <a:rPr lang="cs-CZ" sz="3600" b="1" dirty="0" err="1"/>
              <a:t>bývať</a:t>
            </a:r>
            <a:r>
              <a:rPr lang="cs-CZ" sz="3600" b="1" dirty="0"/>
              <a:t>, </a:t>
            </a:r>
            <a:r>
              <a:rPr lang="cs-CZ" sz="3600" b="1" dirty="0" err="1"/>
              <a:t>myslieť</a:t>
            </a:r>
            <a:r>
              <a:rPr lang="cs-CZ" sz="3600" b="1" dirty="0"/>
              <a:t> (</a:t>
            </a:r>
            <a:r>
              <a:rPr lang="cs-CZ" sz="3600" b="1" dirty="0" err="1"/>
              <a:t>Filozofia</a:t>
            </a:r>
            <a:r>
              <a:rPr lang="cs-CZ" sz="3600" b="1" dirty="0"/>
              <a:t>, Roč. 57, 2002, č. 5)</a:t>
            </a:r>
            <a:br>
              <a:rPr lang="cs-CZ" sz="3600" b="1" dirty="0"/>
            </a:br>
            <a:r>
              <a:rPr lang="cs-CZ" sz="3600" b="1" dirty="0"/>
              <a:t>(</a:t>
            </a:r>
            <a:r>
              <a:rPr lang="cs-CZ" sz="3600" b="1" dirty="0" err="1"/>
              <a:t>Bauen</a:t>
            </a:r>
            <a:r>
              <a:rPr lang="cs-CZ" sz="3600" b="1" dirty="0"/>
              <a:t>, </a:t>
            </a:r>
            <a:r>
              <a:rPr lang="cs-CZ" sz="3600" b="1" dirty="0" err="1"/>
              <a:t>Wohnen</a:t>
            </a:r>
            <a:r>
              <a:rPr lang="cs-CZ" sz="3600" b="1" dirty="0"/>
              <a:t>, </a:t>
            </a:r>
            <a:r>
              <a:rPr lang="cs-CZ" sz="3600" b="1" dirty="0" err="1"/>
              <a:t>Denken</a:t>
            </a:r>
            <a:r>
              <a:rPr lang="cs-CZ" sz="3600" b="1" dirty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Bydlení = základní rys bytí.</a:t>
            </a:r>
          </a:p>
          <a:p>
            <a:pPr marL="0" indent="0">
              <a:buNone/>
            </a:pPr>
            <a:r>
              <a:rPr lang="cs-CZ" dirty="0" smtClean="0"/>
              <a:t>Budování a myšlení patří k bydlení. Budování přijímá od bydlení bytnost.</a:t>
            </a:r>
          </a:p>
          <a:p>
            <a:pPr marL="0" indent="0">
              <a:buNone/>
            </a:pPr>
            <a:r>
              <a:rPr lang="cs-CZ" dirty="0" smtClean="0"/>
              <a:t>Nedostatek bydlení ≠ chybění bytů. Nedostatek bydlení = bezdomoví. Je třeba budovat z bydlení a myslet pro bydlení.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7602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Budovať</a:t>
            </a:r>
            <a:r>
              <a:rPr lang="cs-CZ" sz="3600" b="1" dirty="0"/>
              <a:t>, </a:t>
            </a:r>
            <a:r>
              <a:rPr lang="cs-CZ" sz="3600" b="1" dirty="0" err="1"/>
              <a:t>bývať</a:t>
            </a:r>
            <a:r>
              <a:rPr lang="cs-CZ" sz="3600" b="1" dirty="0"/>
              <a:t>, </a:t>
            </a:r>
            <a:r>
              <a:rPr lang="cs-CZ" sz="3600" b="1" dirty="0" err="1"/>
              <a:t>myslieť</a:t>
            </a:r>
            <a:r>
              <a:rPr lang="cs-CZ" sz="3600" b="1" dirty="0"/>
              <a:t> (</a:t>
            </a:r>
            <a:r>
              <a:rPr lang="cs-CZ" sz="3600" b="1" dirty="0" err="1"/>
              <a:t>Filozofia</a:t>
            </a:r>
            <a:r>
              <a:rPr lang="cs-CZ" sz="3600" b="1" dirty="0"/>
              <a:t>, Roč. 57, 2002, č. 5)</a:t>
            </a:r>
            <a:br>
              <a:rPr lang="cs-CZ" sz="3600" b="1" dirty="0"/>
            </a:br>
            <a:r>
              <a:rPr lang="cs-CZ" sz="3600" b="1" dirty="0"/>
              <a:t>(</a:t>
            </a:r>
            <a:r>
              <a:rPr lang="cs-CZ" sz="3600" b="1" dirty="0" err="1"/>
              <a:t>Bauen</a:t>
            </a:r>
            <a:r>
              <a:rPr lang="cs-CZ" sz="3600" b="1" dirty="0"/>
              <a:t>, </a:t>
            </a:r>
            <a:r>
              <a:rPr lang="cs-CZ" sz="3600" b="1" dirty="0" err="1"/>
              <a:t>Wohnen</a:t>
            </a:r>
            <a:r>
              <a:rPr lang="cs-CZ" sz="3600" b="1" dirty="0"/>
              <a:t>, </a:t>
            </a:r>
            <a:r>
              <a:rPr lang="cs-CZ" sz="3600" b="1" dirty="0" err="1"/>
              <a:t>Denken</a:t>
            </a:r>
            <a:r>
              <a:rPr lang="cs-CZ" sz="3600" b="1" dirty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000" y="1825625"/>
            <a:ext cx="103378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Shrnutí:</a:t>
            </a:r>
          </a:p>
          <a:p>
            <a:pPr marL="0" indent="0">
              <a:buNone/>
            </a:pPr>
            <a:r>
              <a:rPr lang="cs-CZ" dirty="0"/>
              <a:t>Nejprve máme bydlet (básnicky, nablízku věcem, v počátečním zamyšlení a spočinutí), až pak stavět.</a:t>
            </a:r>
          </a:p>
          <a:p>
            <a:pPr marL="0" indent="0">
              <a:buNone/>
            </a:pPr>
            <a:r>
              <a:rPr lang="cs-CZ" dirty="0" smtClean="0"/>
              <a:t>Věc = shromáždění, např. most = </a:t>
            </a:r>
            <a:r>
              <a:rPr lang="cs-CZ" dirty="0" err="1" smtClean="0"/>
              <a:t>součtveří</a:t>
            </a:r>
            <a:r>
              <a:rPr lang="cs-CZ" dirty="0" smtClean="0"/>
              <a:t> = domov</a:t>
            </a:r>
          </a:p>
          <a:p>
            <a:pPr marL="0" indent="0">
              <a:buNone/>
            </a:pPr>
            <a:r>
              <a:rPr lang="cs-CZ" dirty="0" smtClean="0"/>
              <a:t>Téma </a:t>
            </a:r>
            <a:r>
              <a:rPr lang="cs-CZ" dirty="0"/>
              <a:t>ztráty míst, vykořeněnosti a bezdomoví (souvislost s kritikou moderní novověké epochy a techniky)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4465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Básnicky bydlí člověk </a:t>
            </a:r>
            <a:r>
              <a:rPr lang="cs-CZ" dirty="0" smtClean="0"/>
              <a:t>(1954)</a:t>
            </a:r>
            <a:endParaRPr lang="cs-CZ" dirty="0"/>
          </a:p>
        </p:txBody>
      </p:sp>
      <p:pic>
        <p:nvPicPr>
          <p:cNvPr id="1026" name="Picture 2" descr="Básnicky bydlí člověk / Co je metafyzika? / Konec filosofie a úkol myšlení  | Knihy.ABZ.c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710" y="1825625"/>
            <a:ext cx="296857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4599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Básnicky bydlí člověk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Friedrich </a:t>
            </a:r>
            <a:r>
              <a:rPr lang="cs-CZ" dirty="0" err="1" smtClean="0"/>
              <a:t>Hölderlin</a:t>
            </a:r>
            <a:r>
              <a:rPr lang="cs-CZ" smtClean="0"/>
              <a:t> („Světla lásky“)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„Pln zásluh, leč přece básnicky bydlí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člověk na této zemi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Co je bůh? Neznámý, a přec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Co vlastností jeho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Je na tváři nebes. Blesky totiž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Jsou hněv </a:t>
            </a:r>
            <a:r>
              <a:rPr lang="cs-CZ" i="1" dirty="0" err="1"/>
              <a:t>jakéhos</a:t>
            </a:r>
            <a:r>
              <a:rPr lang="cs-CZ" i="1" dirty="0"/>
              <a:t> boha. Čím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Neviditelnější, tím spíše se dává v cizím….“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71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</a:t>
            </a:r>
            <a:r>
              <a:rPr lang="cs-CZ" dirty="0" err="1" smtClean="0"/>
              <a:t>Heideggerova</a:t>
            </a:r>
            <a:r>
              <a:rPr lang="cs-CZ" dirty="0" smtClean="0"/>
              <a:t> díla: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944085"/>
              </p:ext>
            </p:extLst>
          </p:nvPr>
        </p:nvGraphicFramePr>
        <p:xfrm>
          <a:off x="914400" y="1825625"/>
          <a:ext cx="10439400" cy="4416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919293871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3670718808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1114818727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3370497205"/>
                    </a:ext>
                  </a:extLst>
                </a:gridCol>
              </a:tblGrid>
              <a:tr h="1015457">
                <a:tc>
                  <a:txBody>
                    <a:bodyPr/>
                    <a:lstStyle/>
                    <a:p>
                      <a:pPr algn="ctr"/>
                      <a:endParaRPr lang="cs-CZ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Období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Přibližná datace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Klíčové slovo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Základní text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098562"/>
                  </a:ext>
                </a:extLst>
              </a:tr>
              <a:tr h="1015457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léta 20. st.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smysl bytí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Bytí a čas (1927)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613801"/>
                  </a:ext>
                </a:extLst>
              </a:tr>
              <a:tr h="1015457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a 40. léta 20. st.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pravda bytí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Příspěvky k filosofii (1936)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759937"/>
                  </a:ext>
                </a:extLst>
              </a:tr>
              <a:tr h="1015457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 a 60. léta 20. st.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 bytí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Brémský cyklus = Vhled do</a:t>
                      </a:r>
                      <a:r>
                        <a:rPr lang="cs-CZ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toho, co je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(1949); 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Budovat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Bydlet Myslet (1951)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079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7559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Básnicky bydlí člověk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„Smí, když život jest jenom únava, člověk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Vzhlédnout </a:t>
            </a:r>
            <a:r>
              <a:rPr lang="cs-CZ" i="1" dirty="0"/>
              <a:t>a říci: tak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Být </a:t>
            </a:r>
            <a:r>
              <a:rPr lang="cs-CZ" i="1" dirty="0"/>
              <a:t>chci i já? Ano. Dokud laskavost ještě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Na </a:t>
            </a:r>
            <a:r>
              <a:rPr lang="cs-CZ" i="1" dirty="0"/>
              <a:t>srdci, Čistá, dlí, měří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Ne </a:t>
            </a:r>
            <a:r>
              <a:rPr lang="cs-CZ" i="1" dirty="0" err="1"/>
              <a:t>neštástně</a:t>
            </a:r>
            <a:r>
              <a:rPr lang="cs-CZ" i="1" dirty="0"/>
              <a:t> člověk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Se </a:t>
            </a:r>
            <a:r>
              <a:rPr lang="cs-CZ" i="1" dirty="0"/>
              <a:t>božstvím. Zůstává neznám bůh?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zřejmý jak nebe? Tomu </a:t>
            </a:r>
            <a:r>
              <a:rPr lang="cs-CZ" i="1" dirty="0" smtClean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494274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Básnicky bydlí člověk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Věřil bych spíše. </a:t>
            </a:r>
            <a:r>
              <a:rPr lang="cs-CZ" i="1" dirty="0" err="1"/>
              <a:t>Tot</a:t>
            </a:r>
            <a:r>
              <a:rPr lang="cs-CZ" i="1" dirty="0"/>
              <a:t>' člověka měrou. </a:t>
            </a:r>
          </a:p>
          <a:p>
            <a:pPr marL="0" indent="0">
              <a:buNone/>
            </a:pPr>
            <a:r>
              <a:rPr lang="cs-CZ" i="1" dirty="0"/>
              <a:t>Pln zásluh, leč přece básnicky bydlí </a:t>
            </a:r>
          </a:p>
          <a:p>
            <a:pPr marL="0" indent="0">
              <a:buNone/>
            </a:pPr>
            <a:r>
              <a:rPr lang="cs-CZ" i="1" dirty="0"/>
              <a:t>Člověk na této zemi. Však čistší </a:t>
            </a:r>
          </a:p>
          <a:p>
            <a:pPr marL="0" indent="0">
              <a:buNone/>
            </a:pPr>
            <a:r>
              <a:rPr lang="cs-CZ" i="1" dirty="0"/>
              <a:t>Stín noci se všemi hvězdami není, </a:t>
            </a:r>
          </a:p>
          <a:p>
            <a:pPr marL="0" indent="0">
              <a:buNone/>
            </a:pPr>
            <a:r>
              <a:rPr lang="cs-CZ" i="1" dirty="0"/>
              <a:t>Odvážím-li se to říci, než </a:t>
            </a:r>
          </a:p>
          <a:p>
            <a:pPr marL="0" indent="0">
              <a:buNone/>
            </a:pPr>
            <a:r>
              <a:rPr lang="cs-CZ" i="1" dirty="0"/>
              <a:t>Člověk, jenž obrazem božství je zván. </a:t>
            </a:r>
          </a:p>
          <a:p>
            <a:pPr marL="0" indent="0">
              <a:buNone/>
            </a:pPr>
            <a:r>
              <a:rPr lang="cs-CZ" i="1" dirty="0"/>
              <a:t>Je na zemi nějaká míra? Není </a:t>
            </a:r>
          </a:p>
          <a:p>
            <a:pPr marL="0" indent="0">
              <a:buNone/>
            </a:pPr>
            <a:r>
              <a:rPr lang="cs-CZ" i="1" dirty="0"/>
              <a:t>žádná."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5527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Básnicky bydlí člověk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Existenci člověka myslíme z </a:t>
            </a:r>
            <a:r>
              <a:rPr lang="cs-CZ" u="sng" dirty="0" smtClean="0"/>
              <a:t>bydlení</a:t>
            </a:r>
          </a:p>
          <a:p>
            <a:pPr marL="0" indent="0">
              <a:buNone/>
            </a:pPr>
            <a:r>
              <a:rPr lang="cs-CZ" dirty="0" smtClean="0"/>
              <a:t>Bytnost </a:t>
            </a:r>
            <a:r>
              <a:rPr lang="cs-CZ" u="sng" dirty="0" smtClean="0"/>
              <a:t>básnění</a:t>
            </a:r>
            <a:r>
              <a:rPr lang="cs-CZ" dirty="0" smtClean="0"/>
              <a:t> = budování</a:t>
            </a:r>
          </a:p>
          <a:p>
            <a:pPr marL="0" indent="0">
              <a:buNone/>
            </a:pPr>
            <a:r>
              <a:rPr lang="cs-CZ" dirty="0" smtClean="0"/>
              <a:t>Básnění přivádí člověka na zem a tak ho uvádí k bydlení</a:t>
            </a:r>
          </a:p>
          <a:p>
            <a:pPr marL="0" indent="0">
              <a:buNone/>
            </a:pPr>
            <a:r>
              <a:rPr lang="cs-CZ" dirty="0" smtClean="0"/>
              <a:t>Rozměr, dimenze = ono „mezi“ nebem a zemí</a:t>
            </a:r>
          </a:p>
          <a:p>
            <a:pPr marL="0" indent="0">
              <a:buNone/>
            </a:pPr>
            <a:r>
              <a:rPr lang="cs-CZ" dirty="0" smtClean="0"/>
              <a:t>Člověk proměřuje dimenzi tím, že se měří nebeským</a:t>
            </a:r>
          </a:p>
          <a:p>
            <a:pPr marL="0" indent="0">
              <a:buNone/>
            </a:pPr>
            <a:r>
              <a:rPr lang="cs-CZ" dirty="0" smtClean="0"/>
              <a:t>Poměřování lidské bytnosti dimenzí, jež je mu vyměřena, dává půdorys jeho bydlení.</a:t>
            </a:r>
          </a:p>
          <a:p>
            <a:pPr marL="0" indent="0">
              <a:buNone/>
            </a:pPr>
            <a:r>
              <a:rPr lang="cs-CZ" b="1" dirty="0" smtClean="0"/>
              <a:t>Básnění</a:t>
            </a:r>
            <a:r>
              <a:rPr lang="cs-CZ" dirty="0" smtClean="0"/>
              <a:t> = zvláštní měření, </a:t>
            </a:r>
            <a:r>
              <a:rPr lang="cs-CZ" b="1" dirty="0" smtClean="0"/>
              <a:t>opatřování míry</a:t>
            </a:r>
            <a:r>
              <a:rPr lang="cs-CZ" dirty="0" smtClean="0"/>
              <a:t>. Míra = zjevování neznámého boha prostřednictvím zřejmosti nebes.</a:t>
            </a:r>
          </a:p>
          <a:p>
            <a:pPr marL="0" indent="0">
              <a:buNone/>
            </a:pPr>
            <a:r>
              <a:rPr lang="cs-CZ" dirty="0"/>
              <a:t>Básnické obrazy – zjevují skrývající se (nám cizí, božské) do podoby důvěrně nám známého (nebeské podoby)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2500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Wilhelm </a:t>
            </a:r>
            <a:r>
              <a:rPr lang="cs-CZ" dirty="0" err="1"/>
              <a:t>Dilthey</a:t>
            </a:r>
            <a:r>
              <a:rPr lang="cs-CZ" dirty="0"/>
              <a:t>: </a:t>
            </a:r>
            <a:r>
              <a:rPr lang="cs-CZ" dirty="0" smtClean="0"/>
              <a:t>Úvod do duchovních věd</a:t>
            </a:r>
            <a:r>
              <a:rPr lang="cs-CZ" dirty="0"/>
              <a:t/>
            </a:r>
            <a:br>
              <a:rPr lang="cs-CZ" dirty="0"/>
            </a:br>
            <a:r>
              <a:rPr lang="cs-CZ" sz="3100" dirty="0"/>
              <a:t>(1883, česky 1901, slovensky 1967: </a:t>
            </a:r>
            <a:r>
              <a:rPr lang="cs-CZ" sz="3100" dirty="0" err="1"/>
              <a:t>Antológia</a:t>
            </a:r>
            <a:r>
              <a:rPr lang="cs-CZ" sz="3100" dirty="0"/>
              <a:t> z </a:t>
            </a:r>
            <a:r>
              <a:rPr lang="cs-CZ" sz="3100" dirty="0" err="1"/>
              <a:t>diel</a:t>
            </a:r>
            <a:r>
              <a:rPr lang="cs-CZ" sz="3100" dirty="0"/>
              <a:t> </a:t>
            </a:r>
            <a:r>
              <a:rPr lang="cs-CZ" sz="3100" dirty="0" err="1"/>
              <a:t>filozofov</a:t>
            </a:r>
            <a:r>
              <a:rPr lang="cs-CZ" sz="3100" dirty="0"/>
              <a:t>. </a:t>
            </a:r>
            <a:r>
              <a:rPr lang="cs-CZ" sz="3100" dirty="0" err="1"/>
              <a:t>Zv</a:t>
            </a:r>
            <a:r>
              <a:rPr lang="cs-CZ" sz="3100" dirty="0"/>
              <a:t>. 7., </a:t>
            </a:r>
            <a:r>
              <a:rPr lang="cs-CZ" sz="3100" dirty="0" smtClean="0"/>
              <a:t>Pozitivizmus</a:t>
            </a:r>
            <a:r>
              <a:rPr lang="cs-CZ" sz="3100" dirty="0"/>
              <a:t>, voluntarizmus, </a:t>
            </a:r>
            <a:r>
              <a:rPr lang="cs-CZ" sz="3100" dirty="0" err="1"/>
              <a:t>novokantovstvo</a:t>
            </a:r>
            <a:r>
              <a:rPr lang="cs-CZ" sz="3100" dirty="0"/>
              <a:t>)</a:t>
            </a:r>
          </a:p>
        </p:txBody>
      </p:sp>
      <p:pic>
        <p:nvPicPr>
          <p:cNvPr id="2050" name="Picture 2" descr="Pozitivizmus, voluntarizmus, novokantovstv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412" y="2810669"/>
            <a:ext cx="17811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Uvedení ve vědy duchové: pokus položiti základ ke studiu společnosti a  dějin - Wilhelm Dilthey | Databáze kni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248694"/>
            <a:ext cx="23812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3105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Proti metodě přírodních věd (vysvětlování, z příčinnosti) postavil </a:t>
            </a:r>
            <a:r>
              <a:rPr lang="cs-CZ" b="1" dirty="0" smtClean="0"/>
              <a:t>metodu duchovních věd </a:t>
            </a:r>
            <a:r>
              <a:rPr lang="cs-CZ" dirty="0" smtClean="0"/>
              <a:t>(hermeneutika, rozumění).</a:t>
            </a:r>
          </a:p>
          <a:p>
            <a:pPr marL="0" indent="0">
              <a:buNone/>
            </a:pPr>
            <a:r>
              <a:rPr lang="cs-CZ" sz="2000" dirty="0" smtClean="0"/>
              <a:t>Úkol duchovních věd: vysvětlovat vztahy mezi životem, vyjadřováním a rozuměním.</a:t>
            </a:r>
          </a:p>
          <a:p>
            <a:pPr marL="0" indent="0">
              <a:buNone/>
            </a:pPr>
            <a:r>
              <a:rPr lang="cs-CZ" sz="2000" dirty="0" smtClean="0"/>
              <a:t>Duchovní vědy musí být historické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Metoda: </a:t>
            </a:r>
            <a:r>
              <a:rPr lang="cs-CZ" dirty="0" smtClean="0"/>
              <a:t>vychází z intuitivního </a:t>
            </a:r>
            <a:r>
              <a:rPr lang="cs-CZ" b="1" dirty="0" smtClean="0"/>
              <a:t>prožívání</a:t>
            </a:r>
            <a:r>
              <a:rPr lang="cs-CZ" dirty="0" smtClean="0"/>
              <a:t>, snaží se pochopit zážitky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Život</a:t>
            </a:r>
            <a:r>
              <a:rPr lang="cs-CZ" dirty="0" smtClean="0"/>
              <a:t> – z individualistických pozic</a:t>
            </a:r>
          </a:p>
          <a:p>
            <a:pPr marL="0" indent="0">
              <a:buNone/>
            </a:pPr>
            <a:r>
              <a:rPr lang="cs-CZ" b="1" dirty="0" smtClean="0"/>
              <a:t>Popisná a vysvětlující psychologie </a:t>
            </a:r>
            <a:r>
              <a:rPr lang="cs-CZ" dirty="0" smtClean="0"/>
              <a:t>– vychází z prožívání života</a:t>
            </a:r>
          </a:p>
          <a:p>
            <a:pPr marL="0" indent="0">
              <a:buNone/>
            </a:pPr>
            <a:r>
              <a:rPr lang="cs-CZ" dirty="0" smtClean="0"/>
              <a:t>Porozumění jednotlivcům → porozumění větším lidským skupinám, společensko-kulturním jevům a kulturně historickým hodnotám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8115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Duchovní vědy </a:t>
            </a:r>
            <a:r>
              <a:rPr lang="cs-CZ" dirty="0" smtClean="0"/>
              <a:t>– vědy o historicko-společenské realitě – zahrnují </a:t>
            </a:r>
            <a:r>
              <a:rPr lang="cs-CZ" b="1" dirty="0" smtClean="0"/>
              <a:t>3 typy výpovědí</a:t>
            </a:r>
            <a:r>
              <a:rPr lang="cs-CZ" dirty="0" smtClean="0"/>
              <a:t>: 1) popisující skutečnosti vnímání (historie), 2) pravidelnosti a zákonitosti vzniklé abstrakcí z vnímaného (národní hospodářství), 3) normativní postoje (estetika, právní věda) a praktické zásady (etika, politická filosofie).</a:t>
            </a:r>
          </a:p>
          <a:p>
            <a:pPr marL="0" indent="0">
              <a:buNone/>
            </a:pPr>
            <a:r>
              <a:rPr lang="cs-CZ" i="1" dirty="0" smtClean="0"/>
              <a:t>Předměty</a:t>
            </a:r>
            <a:r>
              <a:rPr lang="cs-CZ" b="1" dirty="0" smtClean="0"/>
              <a:t>: 1) lidská individua, 2) kulturní systémy </a:t>
            </a:r>
            <a:r>
              <a:rPr lang="cs-CZ" dirty="0" smtClean="0"/>
              <a:t>(řeč, náboženství, věda, morálka, hospodářství, …)</a:t>
            </a:r>
            <a:r>
              <a:rPr lang="cs-CZ" b="1" dirty="0" smtClean="0"/>
              <a:t> a formy „vnější organizace společnosti“ </a:t>
            </a:r>
            <a:r>
              <a:rPr lang="cs-CZ" dirty="0" smtClean="0"/>
              <a:t>(státy, svazy,…)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9276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Poznávání v duchovních vědách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Psychologie</a:t>
            </a:r>
            <a:r>
              <a:rPr lang="cs-CZ" dirty="0" smtClean="0"/>
              <a:t> = základní věda pro založení duchovních věd</a:t>
            </a:r>
          </a:p>
          <a:p>
            <a:pPr marL="0" indent="0">
              <a:buNone/>
            </a:pPr>
            <a:r>
              <a:rPr lang="cs-CZ" b="1" dirty="0" smtClean="0"/>
              <a:t>Popisná psychologie </a:t>
            </a:r>
            <a:r>
              <a:rPr lang="cs-CZ" dirty="0" smtClean="0"/>
              <a:t>– nepracuje s přírodovědeckými postupy, neredukuje zkušenost na elementární prvky</a:t>
            </a:r>
          </a:p>
          <a:p>
            <a:pPr marL="0" indent="0">
              <a:buNone/>
            </a:pPr>
            <a:r>
              <a:rPr lang="cs-CZ" dirty="0" smtClean="0"/>
              <a:t>Biografie a literatura = předchůdce popisné psychologie</a:t>
            </a:r>
          </a:p>
          <a:p>
            <a:pPr marL="0" indent="0">
              <a:buNone/>
            </a:pPr>
            <a:r>
              <a:rPr lang="cs-CZ" b="1" dirty="0" smtClean="0"/>
              <a:t>Biografie</a:t>
            </a:r>
            <a:r>
              <a:rPr lang="cs-CZ" dirty="0" smtClean="0"/>
              <a:t> = znázornění individuálního života v jeho prostředí</a:t>
            </a:r>
          </a:p>
          <a:p>
            <a:pPr marL="0" indent="0">
              <a:buNone/>
            </a:pPr>
            <a:r>
              <a:rPr lang="cs-CZ" b="1" dirty="0" smtClean="0"/>
              <a:t>Literatura</a:t>
            </a:r>
            <a:r>
              <a:rPr lang="cs-CZ" dirty="0" smtClean="0"/>
              <a:t> – úvahy nad typy lidských povah, typologické vidění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9782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Epistemologie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Východiskem </a:t>
            </a:r>
            <a:r>
              <a:rPr lang="cs-CZ" dirty="0" err="1" smtClean="0"/>
              <a:t>Diltheyovy</a:t>
            </a:r>
            <a:r>
              <a:rPr lang="cs-CZ" dirty="0" smtClean="0"/>
              <a:t> epistemologie je zkoumání </a:t>
            </a:r>
            <a:r>
              <a:rPr lang="cs-CZ" b="1" dirty="0" smtClean="0"/>
              <a:t>vědomí</a:t>
            </a:r>
            <a:r>
              <a:rPr lang="cs-CZ" dirty="0" smtClean="0"/>
              <a:t>. Ve vědomí se setkáváme s něčím a někým (včetně sebe samého). Vědomí netvoří pouze poznávající schopnost, ale též vůle a cit.</a:t>
            </a:r>
          </a:p>
          <a:p>
            <a:pPr marL="0" indent="0">
              <a:buNone/>
            </a:pPr>
            <a:r>
              <a:rPr lang="cs-CZ" b="1" dirty="0" smtClean="0"/>
              <a:t>Všímání</a:t>
            </a:r>
            <a:r>
              <a:rPr lang="cs-CZ" dirty="0" smtClean="0"/>
              <a:t> = </a:t>
            </a:r>
            <a:r>
              <a:rPr lang="cs-CZ" dirty="0" err="1" smtClean="0"/>
              <a:t>Innewerden</a:t>
            </a:r>
            <a:r>
              <a:rPr lang="cs-CZ" dirty="0" smtClean="0"/>
              <a:t> = všímání si okolního světa, které transcenduje „já“, mé psychické stavy. Každý psychický akt je všímáním si vztažen k celku vědomí. Všímání = podmínka jednoty a souvislosti psychického života</a:t>
            </a:r>
          </a:p>
          <a:p>
            <a:pPr marL="0" indent="0">
              <a:buNone/>
            </a:pPr>
            <a:r>
              <a:rPr lang="cs-CZ" dirty="0" smtClean="0"/>
              <a:t>Sebevědomí = </a:t>
            </a:r>
            <a:r>
              <a:rPr lang="cs-CZ" b="1" dirty="0" smtClean="0"/>
              <a:t>sebeuvědomění</a:t>
            </a:r>
            <a:r>
              <a:rPr lang="cs-CZ" dirty="0" smtClean="0"/>
              <a:t> = </a:t>
            </a:r>
            <a:r>
              <a:rPr lang="cs-CZ" dirty="0" err="1" smtClean="0"/>
              <a:t>Selbstbesinnung</a:t>
            </a:r>
            <a:r>
              <a:rPr lang="cs-CZ" dirty="0" smtClean="0"/>
              <a:t> = odlišení já a vnějšího světa (odlišuje různé psychické aktivity), zaručuje jednotu a souvislost života (v každém člověku jsou rozdílné osoby)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8488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Psychologie </a:t>
            </a:r>
            <a:r>
              <a:rPr lang="cs-CZ" dirty="0"/>
              <a:t>→ duchovní vědy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Sebeuvědomění se děje v </a:t>
            </a:r>
            <a:r>
              <a:rPr lang="cs-CZ" dirty="0" err="1" smtClean="0"/>
              <a:t>společensko</a:t>
            </a:r>
            <a:r>
              <a:rPr lang="cs-CZ" dirty="0" smtClean="0"/>
              <a:t> – historické realitě.</a:t>
            </a:r>
          </a:p>
          <a:p>
            <a:pPr marL="0" indent="0">
              <a:buNone/>
            </a:pPr>
            <a:r>
              <a:rPr lang="cs-CZ" dirty="0" smtClean="0"/>
              <a:t>Psychologie → duchovní vědy</a:t>
            </a:r>
          </a:p>
          <a:p>
            <a:pPr marL="0" indent="0">
              <a:buNone/>
            </a:pPr>
            <a:r>
              <a:rPr lang="cs-CZ" dirty="0" smtClean="0"/>
              <a:t>Epistemologická psychologie je základem empirických i duchovědných věd.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9541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člověk a systém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Skutečnosti, které tvoří systémy kultury, lze studovat pouze pomocí skutečností, které poznává psychologická analýza; pojmy a výpovědi druhého řádu (např. ekonomie) předpokládají poznatky prvního řádu čerpané z psychologie či antropologie. Přesto ale vztah zakládání nemůže být jednoduchý, jelikož člověk před dějinami a společností je pouhá abstrakce.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25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Rané období u </a:t>
            </a:r>
            <a:r>
              <a:rPr lang="cs-CZ" dirty="0" err="1" smtClean="0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Ontologická diference = rozdíl mezi bytím a jsoucnem.</a:t>
            </a:r>
          </a:p>
          <a:p>
            <a:pPr marL="0" indent="0">
              <a:buNone/>
            </a:pPr>
            <a:r>
              <a:rPr lang="cs-CZ" dirty="0" smtClean="0"/>
              <a:t>Metafyzika – určuje bytí ze jsoucna</a:t>
            </a:r>
          </a:p>
          <a:p>
            <a:pPr marL="0" indent="0">
              <a:buNone/>
            </a:pPr>
            <a:r>
              <a:rPr lang="cs-CZ" dirty="0" smtClean="0"/>
              <a:t>Metafyzika netematizuje pravdu (pravda: neskrytost → správnost výpovědi → jistota)</a:t>
            </a:r>
          </a:p>
          <a:p>
            <a:pPr marL="0" indent="0">
              <a:buNone/>
            </a:pPr>
            <a:r>
              <a:rPr lang="cs-CZ" dirty="0" smtClean="0"/>
              <a:t>Metafyzika – </a:t>
            </a:r>
            <a:r>
              <a:rPr lang="cs-CZ" dirty="0" err="1" smtClean="0"/>
              <a:t>zapomenutost</a:t>
            </a:r>
            <a:r>
              <a:rPr lang="cs-CZ" dirty="0" smtClean="0"/>
              <a:t> na bytí – opuštěnost jsoucna bytím (</a:t>
            </a:r>
            <a:r>
              <a:rPr lang="cs-CZ" dirty="0" err="1" smtClean="0"/>
              <a:t>Machenschaft</a:t>
            </a:r>
            <a:r>
              <a:rPr lang="cs-CZ" dirty="0" smtClean="0"/>
              <a:t>, </a:t>
            </a:r>
            <a:r>
              <a:rPr lang="cs-CZ" dirty="0" err="1" smtClean="0"/>
              <a:t>Gestell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92769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Wilhelm </a:t>
            </a:r>
            <a:r>
              <a:rPr lang="cs-CZ" dirty="0" err="1" smtClean="0"/>
              <a:t>Dilthey</a:t>
            </a:r>
            <a:r>
              <a:rPr lang="cs-CZ" dirty="0" smtClean="0"/>
              <a:t>: Život a </a:t>
            </a:r>
            <a:r>
              <a:rPr lang="cs-CZ" dirty="0" err="1" smtClean="0"/>
              <a:t>dejinné</a:t>
            </a:r>
            <a:r>
              <a:rPr lang="cs-CZ" dirty="0" smtClean="0"/>
              <a:t> </a:t>
            </a:r>
            <a:r>
              <a:rPr lang="cs-CZ" dirty="0" err="1" smtClean="0"/>
              <a:t>vedomie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(Výběr z GA V, VII a VIII, slovensky 1980)</a:t>
            </a:r>
            <a:endParaRPr lang="cs-CZ" sz="2000" dirty="0"/>
          </a:p>
        </p:txBody>
      </p:sp>
      <p:pic>
        <p:nvPicPr>
          <p:cNvPr id="2050" name="Picture 2" descr="Život a dejinné vedomie - Wilhelm Dilthey | Databáze kni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524" y="2110818"/>
            <a:ext cx="2380952" cy="378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3287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Filosofie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filosofie: uchopit život ze života samotného, proniknout do filosofie dějin, </a:t>
            </a:r>
          </a:p>
          <a:p>
            <a:r>
              <a:rPr lang="cs-CZ" dirty="0" smtClean="0"/>
              <a:t>Život = vůle, pudy, city</a:t>
            </a:r>
          </a:p>
          <a:p>
            <a:r>
              <a:rPr lang="cs-CZ" dirty="0" smtClean="0"/>
              <a:t>Sebereflexe (chápání sebe samých) → hermeneutika (chápání druhých lidí) → poznání přírody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8833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Umění a náboženství umožňují (na rozdíl od vědy a filosofie) vyslovit podstatné věci.</a:t>
            </a:r>
          </a:p>
          <a:p>
            <a:pPr marL="0" indent="0">
              <a:buNone/>
            </a:pPr>
            <a:r>
              <a:rPr lang="cs-CZ" dirty="0" smtClean="0"/>
              <a:t>Umění vytváří typické. Typické přistupuje k zákonitému. Zákonité – popisuje všeobecné chování přírody. Typické = to, co je v singulárním případě všeobecné.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6451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Víra v realitu vnějšího světa (str. 47,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Věta fenomenality: Vše, co je mi dané, je faktem mého vědomí.</a:t>
            </a:r>
          </a:p>
          <a:p>
            <a:r>
              <a:rPr lang="cs-CZ" dirty="0" smtClean="0"/>
              <a:t>Descartes: Víra ve vnější svět z cogito ergo sum a z příčiny.</a:t>
            </a:r>
          </a:p>
          <a:p>
            <a:r>
              <a:rPr lang="cs-CZ" dirty="0" err="1" smtClean="0"/>
              <a:t>Helmholtz</a:t>
            </a:r>
            <a:r>
              <a:rPr lang="cs-CZ" dirty="0" smtClean="0"/>
              <a:t>: Zákon kauzality předchází veškerou zkušenost. Víra ve vnější svět je podmínkou pro kauzální zákon. </a:t>
            </a:r>
          </a:p>
          <a:p>
            <a:r>
              <a:rPr lang="cs-CZ" dirty="0" smtClean="0"/>
              <a:t>Kantův zákon apriorního původu prostoru je vytvořený podle pravidla, že co je podmínkou zkušenosti, nemůže být samo odvozeno ze zkušenosti.</a:t>
            </a:r>
            <a:endParaRPr lang="cs-CZ" dirty="0"/>
          </a:p>
          <a:p>
            <a:r>
              <a:rPr lang="cs-CZ" dirty="0" smtClean="0"/>
              <a:t>Víra ve vnější svět neplyne z myšlení, ale ze souvislosti života, daného pudy, vůlí a city.</a:t>
            </a:r>
          </a:p>
          <a:p>
            <a:r>
              <a:rPr lang="cs-CZ" dirty="0" smtClean="0"/>
              <a:t>Impulz a odpor. Člověk = systém pudů → pohybové (volní) impulzy. Vnější svět jim brání → odpor (zbrzdění naší intence)</a:t>
            </a:r>
          </a:p>
          <a:p>
            <a:r>
              <a:rPr lang="cs-CZ" dirty="0" smtClean="0"/>
              <a:t>Impulz a odpor = základ vědomí o našem Já a o ohraničení Já a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614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Předmět: celek rozvinutého úplného duševního života (Ne: neodvozuje tento celek života z jeho elementárních pochodů)</a:t>
            </a:r>
          </a:p>
          <a:p>
            <a:r>
              <a:rPr lang="cs-CZ" dirty="0" smtClean="0"/>
              <a:t>Duševní život = vnitřní vnímání = zpřítomňování a prožívání</a:t>
            </a:r>
          </a:p>
          <a:p>
            <a:r>
              <a:rPr lang="cs-CZ" dirty="0" smtClean="0"/>
              <a:t>Zážitek – v zážitku daná souvislost duchovního života</a:t>
            </a:r>
          </a:p>
          <a:p>
            <a:r>
              <a:rPr lang="cs-CZ" dirty="0" smtClean="0"/>
              <a:t>Popisná psychologie – vychází ze souvislosti duchovního života a popisuje jeho komponenty, poznává souvislosti</a:t>
            </a:r>
          </a:p>
          <a:p>
            <a:r>
              <a:rPr lang="cs-CZ" dirty="0" smtClean="0"/>
              <a:t>Duševní život má strukturní souvislost, má 3 části – spojuje: 1) myšlení (inteligenci), 2) pudy a city a 3) vůli. Svazek pudů a citů vyvolává představu, a ta usměrňuje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5334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Vysvětlující psychologie </a:t>
            </a:r>
            <a:r>
              <a:rPr lang="cs-CZ" dirty="0" smtClean="0"/>
              <a:t>– chce z elementárních procesů, jako asociace, splývání, apercepce, zkonstruovat velké a trvalé souvislosti, jako je prostor, čas a kauzalita.</a:t>
            </a:r>
          </a:p>
          <a:p>
            <a:pPr marL="0" indent="0">
              <a:buNone/>
            </a:pPr>
            <a:r>
              <a:rPr lang="cs-CZ" u="sng" dirty="0" smtClean="0"/>
              <a:t>Popisná psychologie </a:t>
            </a:r>
            <a:r>
              <a:rPr lang="cs-CZ" dirty="0" smtClean="0"/>
              <a:t>– odděluje popis a analýzu těchto vztahů od svých vysvětlujících hypotéz, čímž umožňuje všeobecně platnou souvislost psychologického poznání, v kterém je celek duševního života vidět názorně, jasně a ostře. 3 směry bádání: 1) zobrazuje hlavní typy průběhu psychických procesů (pojmovou analýzou se snaží vyjádřit, co velcí básníci zachycovali v obrazech), 2) zdůrazňuje jisté základní vztahy, které se prolínají citovým a pudovým životem člověka, 3) snaží se probádat jednotlivé složky citových a pudových stavů.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048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vědy a duchovní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Přírodní vědy – vnější zkušenost</a:t>
            </a:r>
          </a:p>
          <a:p>
            <a:pPr marL="0" indent="0">
              <a:buNone/>
            </a:pPr>
            <a:r>
              <a:rPr lang="cs-CZ" dirty="0" smtClean="0"/>
              <a:t>Duchovní vědy – vnitřní zkušenost</a:t>
            </a:r>
          </a:p>
          <a:p>
            <a:pPr marL="0" indent="0">
              <a:buNone/>
            </a:pPr>
            <a:r>
              <a:rPr lang="cs-CZ" dirty="0" smtClean="0"/>
              <a:t>Přírodní vědy – fyzická fakta</a:t>
            </a:r>
          </a:p>
          <a:p>
            <a:pPr marL="0" indent="0">
              <a:buNone/>
            </a:pPr>
            <a:r>
              <a:rPr lang="cs-CZ" dirty="0" smtClean="0"/>
              <a:t>Duchovní vědy – duchovní fakta.</a:t>
            </a:r>
          </a:p>
          <a:p>
            <a:pPr marL="0" indent="0">
              <a:buNone/>
            </a:pPr>
            <a:r>
              <a:rPr lang="cs-CZ" dirty="0" smtClean="0"/>
              <a:t>Duchovní fakta: 1) existují lokalizací faktů vnitřní zkušenosti do lidských těl (Transpozicí se to, co je dané vnitřní zkušeností, přenáší na vnější objekty.), 2) můžeme najít vlastní vnitřní zkušenosti i v jiných osobách, a tedy i souvislost duchovního světa</a:t>
            </a:r>
          </a:p>
          <a:p>
            <a:pPr marL="0" indent="0">
              <a:buNone/>
            </a:pPr>
            <a:r>
              <a:rPr lang="cs-CZ" dirty="0" smtClean="0"/>
              <a:t>Transpozice vnitřní zkušenosti do objektů na základě stejnorodosti duchovního života = myšlení, které je základem duchovních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989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vědy a duchovní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 duchovních věd: poznávat individuální a dějinný život a usměrňovat jej.</a:t>
            </a:r>
          </a:p>
          <a:p>
            <a:pPr marL="0" indent="0">
              <a:buNone/>
            </a:pPr>
            <a:r>
              <a:rPr lang="cs-CZ" dirty="0" smtClean="0"/>
              <a:t>Přírodní vědy jsou předpokladem a základem věd duchovních </a:t>
            </a:r>
            <a:r>
              <a:rPr lang="cs-CZ" dirty="0" smtClean="0">
                <a:sym typeface="Symbol" panose="05050102010706020507" pitchFamily="18" charset="2"/>
              </a:rPr>
              <a:t> duchovní fakta koexistují s fyzickými fakty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Dělení na přírodní a duchovní vědy je určované rozdílem v obsahu a ne rozdílem v způsobu poznání.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Vnější vnímání poskytuje fyzické objekty. Vnitřní vnímání doplněné transcendentální metodou poskytuje duchovní fakta.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5071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duchovních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Prožívání</a:t>
            </a:r>
          </a:p>
          <a:p>
            <a:r>
              <a:rPr lang="cs-CZ" dirty="0" smtClean="0"/>
              <a:t>Transpozicí </a:t>
            </a:r>
            <a:r>
              <a:rPr lang="cs-CZ" dirty="0" err="1" smtClean="0"/>
              <a:t>znovuvytváříme</a:t>
            </a:r>
            <a:r>
              <a:rPr lang="cs-CZ" dirty="0" smtClean="0"/>
              <a:t> a chápeme zážitek mimo nás</a:t>
            </a:r>
          </a:p>
          <a:p>
            <a:r>
              <a:rPr lang="cs-CZ" dirty="0" smtClean="0"/>
              <a:t>Rozumění</a:t>
            </a:r>
          </a:p>
          <a:p>
            <a:r>
              <a:rPr lang="cs-CZ" dirty="0" smtClean="0"/>
              <a:t>Ideál přírodních věd: rovnice</a:t>
            </a:r>
          </a:p>
          <a:p>
            <a:r>
              <a:rPr lang="cs-CZ" dirty="0" smtClean="0"/>
              <a:t>Ideál duchovních věd: porozumění lidsko-dějinné individualizaci ze souvislosti celého duševního života</a:t>
            </a:r>
          </a:p>
          <a:p>
            <a:r>
              <a:rPr lang="cs-CZ" dirty="0" smtClean="0"/>
              <a:t>V každém jednotlivém duševním životě je strukturní souvislost. Těžiště duchovních věd se posouvá z poznání všeobecného k problému individualizace. Z pochopení obecného, ze znovuprožívání se rodí velké historické výtvory. V biografii máme nejjednodušší příklad takového samostatného hodnocení osobnosti, které je vlastní duchovním vědám.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0775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Duchovní vědy zkoumají dějinné a singulární. Ale současně jednotlivé určuje stejnorodost, uniformita a zákony. V duchovním světě existuje stejnorodost a vnitřní příbuznost, která se projevuje jako všeobecnost myšlení, přenosnost citů, logické prolínání cílů a sympatie.</a:t>
            </a:r>
          </a:p>
          <a:p>
            <a:r>
              <a:rPr lang="cs-CZ" dirty="0" smtClean="0"/>
              <a:t>Ve hře variací – typy. </a:t>
            </a:r>
            <a:r>
              <a:rPr lang="cs-CZ" u="sng" dirty="0" smtClean="0"/>
              <a:t>Typ</a:t>
            </a:r>
            <a:r>
              <a:rPr lang="cs-CZ" dirty="0" smtClean="0"/>
              <a:t> = vzájemně a pravidelně spojené znaky, části nebo funkce. Z jednoho znaku/změny znaku je možné usuzovat na přítomnost jiného znaku/změny znaku. (Princip typu umožnil </a:t>
            </a:r>
            <a:r>
              <a:rPr lang="cs-CZ" dirty="0" err="1" smtClean="0"/>
              <a:t>Cuvierovi</a:t>
            </a:r>
            <a:r>
              <a:rPr lang="cs-CZ" dirty="0" smtClean="0"/>
              <a:t>, aby ze zkamenělých zbytků zvířecího těla toto tělo zrekonstruoval).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9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Bytí a čas (1927)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§ </a:t>
            </a:r>
            <a:r>
              <a:rPr lang="cs-CZ" dirty="0" smtClean="0"/>
              <a:t>1: Otázka po bytí upadá do zapomnění. </a:t>
            </a:r>
            <a:r>
              <a:rPr lang="cs-CZ" dirty="0" smtClean="0">
                <a:sym typeface="Symbol" panose="05050102010706020507" pitchFamily="18" charset="2"/>
              </a:rPr>
              <a:t> </a:t>
            </a:r>
            <a:r>
              <a:rPr lang="cs-CZ" dirty="0" smtClean="0"/>
              <a:t>Bytí </a:t>
            </a:r>
            <a:r>
              <a:rPr lang="cs-CZ" dirty="0"/>
              <a:t>je nejvšeobecnější, nejsamozřejmější, nedefinovatelný pojem.</a:t>
            </a:r>
          </a:p>
          <a:p>
            <a:pPr marL="0" indent="0">
              <a:buNone/>
            </a:pPr>
            <a:r>
              <a:rPr lang="cs-CZ" dirty="0" smtClean="0"/>
              <a:t>§ 2: struktura otázky po smyslu bytí: „po čem“ (=bytí), „u čeho“ (=jsoucno) a „na co“ (=smysl bytí) se ptáme</a:t>
            </a:r>
          </a:p>
          <a:p>
            <a:pPr marL="0" indent="0">
              <a:buNone/>
            </a:pPr>
            <a:r>
              <a:rPr lang="cs-CZ" dirty="0" smtClean="0"/>
              <a:t>Otázka po smyslu bytí – u pobytu (</a:t>
            </a:r>
            <a:r>
              <a:rPr lang="cs-CZ" smtClean="0"/>
              <a:t>exemplární jsoucno).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Pobyt</a:t>
            </a:r>
            <a:r>
              <a:rPr lang="cs-CZ" dirty="0"/>
              <a:t>: 1. je to jsoucno, kterým jsem vždy já (</a:t>
            </a:r>
            <a:r>
              <a:rPr lang="cs-CZ" dirty="0" err="1"/>
              <a:t>mojskost</a:t>
            </a:r>
            <a:r>
              <a:rPr lang="cs-CZ" dirty="0"/>
              <a:t>, tzv. </a:t>
            </a:r>
            <a:r>
              <a:rPr lang="cs-CZ" dirty="0" err="1"/>
              <a:t>Jemeinigkeit</a:t>
            </a:r>
            <a:r>
              <a:rPr lang="cs-CZ" dirty="0"/>
              <a:t>); 2. je to jsoucno určené svým tázavým vztahem k bytí, rozuměním bytí. </a:t>
            </a:r>
            <a:r>
              <a:rPr lang="cs-CZ" dirty="0" smtClean="0"/>
              <a:t>(pobyt </a:t>
            </a:r>
            <a:r>
              <a:rPr lang="cs-CZ" dirty="0" smtClean="0">
                <a:sym typeface="Symbol" panose="05050102010706020507" pitchFamily="18" charset="2"/>
              </a:rPr>
              <a:t> subjekt – u Descarta)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§ 7: Fenomenologie: fenomén, </a:t>
            </a:r>
            <a:r>
              <a:rPr lang="cs-CZ" dirty="0" err="1"/>
              <a:t>zdaj</a:t>
            </a:r>
            <a:r>
              <a:rPr lang="cs-CZ" dirty="0"/>
              <a:t>, projev, vulgární fenomén, fenomenologický fenomén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2070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Duchovědy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Jednotlivé duchovní vědy – všeobecné pravdy, metodou analýzy a abstrakce z lidsko-dějinné skutečnosti. Základní vědou pro tyto jednotlivé duchovní vědy je psychologie.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Psychologie nepatří ani mezi přírodní, ani mezi společenské vědy. Podle předmětu je duchovní vědou. Její postupy a metody jsou však přírodovědecké.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88971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</a:t>
            </a:r>
            <a:r>
              <a:rPr lang="cs-CZ" dirty="0" err="1" smtClean="0"/>
              <a:t>duchověd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Strukturní souvislost – je v každém jednotlivém duševním životě.</a:t>
            </a:r>
          </a:p>
          <a:p>
            <a:pPr marL="0" indent="0">
              <a:buNone/>
            </a:pPr>
            <a:r>
              <a:rPr lang="cs-CZ" dirty="0" smtClean="0"/>
              <a:t>Znovuprožívání – pochopení individuálního života druhého (biografie)</a:t>
            </a:r>
          </a:p>
          <a:p>
            <a:pPr marL="0" indent="0">
              <a:buNone/>
            </a:pPr>
            <a:r>
              <a:rPr lang="cs-CZ" dirty="0" smtClean="0"/>
              <a:t>Typy = znaky, formy, to společné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Umění – umožňuje porozumět životu, vyslovuje, co je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5166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Umění (str. 168)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Zobrazovací umění rozšiřuje úzké hranice prožívání, do kterých je uzavřený každý z nás, povznáší souvislost obsaženou v zpřítomňování do </a:t>
            </a:r>
            <a:r>
              <a:rPr lang="cs-CZ" dirty="0" err="1" smtClean="0"/>
              <a:t>znovuvytváření</a:t>
            </a:r>
            <a:r>
              <a:rPr lang="cs-CZ" dirty="0" smtClean="0"/>
              <a:t>, ukazuje, jak se život zrcadlí v mocnějších chápajících kapacitách.</a:t>
            </a:r>
          </a:p>
          <a:p>
            <a:pPr marL="0" indent="0">
              <a:buNone/>
            </a:pPr>
            <a:r>
              <a:rPr lang="cs-CZ" dirty="0" smtClean="0"/>
              <a:t>Prožívání vlastních stavů</a:t>
            </a:r>
          </a:p>
          <a:p>
            <a:pPr marL="0" indent="0">
              <a:buNone/>
            </a:pPr>
            <a:r>
              <a:rPr lang="cs-CZ" dirty="0" err="1" smtClean="0"/>
              <a:t>Znovuvytváření</a:t>
            </a:r>
            <a:r>
              <a:rPr lang="cs-CZ" dirty="0" smtClean="0"/>
              <a:t> cizího stavu nebo cizí individuality</a:t>
            </a:r>
          </a:p>
          <a:p>
            <a:pPr marL="0" indent="0">
              <a:buNone/>
            </a:pPr>
            <a:r>
              <a:rPr lang="cs-CZ" dirty="0" smtClean="0"/>
              <a:t>Chápání cizího stavu = úsudek z analogie</a:t>
            </a:r>
          </a:p>
          <a:p>
            <a:pPr marL="0" indent="0">
              <a:buNone/>
            </a:pPr>
            <a:r>
              <a:rPr lang="cs-CZ" dirty="0" smtClean="0"/>
              <a:t>Součástí </a:t>
            </a:r>
            <a:r>
              <a:rPr lang="cs-CZ" dirty="0" err="1" smtClean="0"/>
              <a:t>znovuvytváření</a:t>
            </a:r>
            <a:r>
              <a:rPr lang="cs-CZ" dirty="0" smtClean="0"/>
              <a:t> je úsudek z analogie, napodobování, …</a:t>
            </a:r>
          </a:p>
          <a:p>
            <a:pPr marL="0" indent="0">
              <a:buNone/>
            </a:pPr>
            <a:r>
              <a:rPr lang="cs-CZ" dirty="0" smtClean="0"/>
              <a:t>Napodobovat = znovuprožívat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16138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Umění (str. 174)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Jako věda zobrazuje jedinečné metodou třídění a klasifikace, v umění zobrazuje vztahy jistého počtu osob reprezentovat celou životní skutečnost. Např. V „Athénské škole“ od </a:t>
            </a:r>
            <a:r>
              <a:rPr lang="cs-CZ" dirty="0" err="1" smtClean="0"/>
              <a:t>Raffaela</a:t>
            </a:r>
            <a:r>
              <a:rPr lang="cs-CZ" dirty="0" smtClean="0"/>
              <a:t> jsou vztahy mezi jistým počtem osob zobrazeny celé zástupy představitelů příslušné duchovní kultury.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6575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thénská škola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76" y="0"/>
            <a:ext cx="8782133" cy="680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0411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Goethe a básnická obrazotvornost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Poezie nezobrazuje skutečnost, ale život, vyjadřuje zážitek, to co je typické, charakteristické, vztahy života.</a:t>
            </a:r>
          </a:p>
          <a:p>
            <a:pPr marL="0" indent="0">
              <a:buNone/>
            </a:pPr>
            <a:r>
              <a:rPr lang="cs-CZ" dirty="0" smtClean="0"/>
              <a:t>Rysy Goethovy poezie:</a:t>
            </a:r>
          </a:p>
          <a:p>
            <a:pPr marL="0" indent="0">
              <a:buNone/>
            </a:pPr>
            <a:r>
              <a:rPr lang="cs-CZ" dirty="0" smtClean="0"/>
              <a:t>Vyrůstá z neobyčejné síly zážitku, silných vášní a nálad. Síly, které působí ve fantazii, jsou obsažené už v samotném životě. </a:t>
            </a:r>
          </a:p>
          <a:p>
            <a:pPr marL="0" indent="0">
              <a:buNone/>
            </a:pPr>
            <a:r>
              <a:rPr lang="cs-CZ" dirty="0" smtClean="0"/>
              <a:t>Jazyková fantazie </a:t>
            </a:r>
            <a:r>
              <a:rPr lang="cs-CZ" dirty="0" err="1" smtClean="0"/>
              <a:t>Goetheho</a:t>
            </a:r>
            <a:r>
              <a:rPr lang="cs-CZ" dirty="0" smtClean="0"/>
              <a:t> – vytváří nová slova – spojuje v nich novým způsobem slovesa s předponami, podstatná jména s částicemi a slovesa s předměty nebo v slovesech vypuštěním částice zesilnil jejich smyslovou energii. Z </a:t>
            </a:r>
            <a:r>
              <a:rPr lang="cs-CZ" dirty="0" err="1" smtClean="0"/>
              <a:t>podst</a:t>
            </a:r>
            <a:r>
              <a:rPr lang="cs-CZ" dirty="0" smtClean="0"/>
              <a:t>. jmen skládá nové slovesné tvary, stupňuje výraz básně opakováním důležitých slov a rychle střídá otázku, odpověď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5089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 a básnická obrazotvornost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Zvolání, aby napodobil poryvy lidského nitra. Každý vnitřní stav vyjadřuje jinou jazykovou melodií. Tato jazyková fantazie, která se u Goetha vyvinula z touhy a nadání vyjadřovat zážitek, se u něho pojí s nesmírnou silou obrazotvornosti, pokud jde o sféru viditelných věcí.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Umělecká díla zobrazují události. Z událostí vyplývají životní souvislosti. </a:t>
            </a:r>
            <a:r>
              <a:rPr lang="cs-CZ" dirty="0" smtClean="0">
                <a:sym typeface="Symbol" panose="05050102010706020507" pitchFamily="18" charset="2"/>
              </a:rPr>
              <a:t> Poezie je branou k pochopení života. Umožňuje postřehnout hodnoty a souvislosti lidských věcí.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4361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hermeneutiky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 smtClean="0"/>
              <a:t>Umění</a:t>
            </a:r>
            <a:r>
              <a:rPr lang="cs-CZ" dirty="0" smtClean="0"/>
              <a:t> = zobrazení individuace</a:t>
            </a:r>
          </a:p>
          <a:p>
            <a:pPr marL="0" indent="0">
              <a:buNone/>
            </a:pPr>
            <a:r>
              <a:rPr lang="cs-CZ" u="sng" dirty="0" smtClean="0"/>
              <a:t>Duchovní vědy </a:t>
            </a:r>
            <a:r>
              <a:rPr lang="cs-CZ" dirty="0" smtClean="0"/>
              <a:t>= vědecké poznání jednotlivých osob i velkých forem singulární lidské existence</a:t>
            </a:r>
          </a:p>
          <a:p>
            <a:pPr marL="0" indent="0">
              <a:buNone/>
            </a:pPr>
            <a:r>
              <a:rPr lang="cs-CZ" dirty="0" smtClean="0"/>
              <a:t>Předmět přírodních věd: smyslově daný jev</a:t>
            </a:r>
          </a:p>
          <a:p>
            <a:pPr marL="0" indent="0">
              <a:buNone/>
            </a:pPr>
            <a:r>
              <a:rPr lang="cs-CZ" dirty="0" smtClean="0"/>
              <a:t>Předmět </a:t>
            </a:r>
            <a:r>
              <a:rPr lang="cs-CZ" dirty="0" err="1" smtClean="0"/>
              <a:t>duchověd</a:t>
            </a:r>
            <a:r>
              <a:rPr lang="cs-CZ" dirty="0" smtClean="0"/>
              <a:t>: vnitřní realita v podobě vnitřně prožívané souvislosti</a:t>
            </a:r>
          </a:p>
          <a:p>
            <a:pPr marL="0" indent="0">
              <a:buNone/>
            </a:pPr>
            <a:r>
              <a:rPr lang="cs-CZ" u="sng" dirty="0" smtClean="0"/>
              <a:t>Chápání</a:t>
            </a:r>
            <a:r>
              <a:rPr lang="cs-CZ" dirty="0" smtClean="0"/>
              <a:t> = proces, kterým ze smyslově daných znaků (gesta, zvuky, konání, …) poznáváme psychické (lidské nitro) (prostřednictvím </a:t>
            </a:r>
            <a:r>
              <a:rPr lang="cs-CZ" dirty="0" err="1" smtClean="0"/>
              <a:t>znovuvytváření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u="sng" dirty="0" smtClean="0"/>
              <a:t>Interpretace</a:t>
            </a:r>
            <a:r>
              <a:rPr lang="cs-CZ" dirty="0" smtClean="0"/>
              <a:t> (výklad) = umění chápat natrvalo zafixované životní projevy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95742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hermeneutiky, str.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Dílo velkého básníka nebo objevitele, náboženského génia nebo pravého filosofa může být jen pravdivým výrazem jeho duševního života (str. 200)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Interpretace: gramatická, historická, estetická, věcná → </a:t>
            </a:r>
            <a:r>
              <a:rPr lang="cs-CZ" dirty="0" err="1" smtClean="0"/>
              <a:t>Schleiermacher</a:t>
            </a:r>
            <a:r>
              <a:rPr lang="cs-CZ" dirty="0" smtClean="0"/>
              <a:t>: gramatický výklad (který vede k nejvyšší jednotě v celku díla – k vnitřní formě díla) a psychologický výklad (přenesení se do tvořivého procesu – k vnější formě díla) (str. 213-214)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26746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Rozumění = proces, v kterém se poznává duševní život z jeho projevů daných smyslově.</a:t>
            </a:r>
          </a:p>
          <a:p>
            <a:pPr marL="0" indent="0">
              <a:buNone/>
            </a:pPr>
            <a:r>
              <a:rPr lang="cs-CZ" dirty="0" smtClean="0"/>
              <a:t>Výklad = interpretace = umění chápat písemně zafixované životní projevy</a:t>
            </a:r>
          </a:p>
          <a:p>
            <a:pPr marL="0" indent="0">
              <a:buNone/>
            </a:pPr>
            <a:r>
              <a:rPr lang="cs-CZ" dirty="0" smtClean="0"/>
              <a:t>Hermeneutika = teorie umění chápat písemně zafixované životní projevy.</a:t>
            </a:r>
          </a:p>
          <a:p>
            <a:pPr marL="0" indent="0">
              <a:buNone/>
            </a:pPr>
            <a:r>
              <a:rPr lang="cs-CZ" dirty="0" smtClean="0"/>
              <a:t>Rozumění je základní postup pro všechny další operace </a:t>
            </a:r>
            <a:r>
              <a:rPr lang="cs-CZ" dirty="0" err="1" smtClean="0"/>
              <a:t>duchověd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Struktura = souvislost v duševním životě. </a:t>
            </a:r>
          </a:p>
          <a:p>
            <a:pPr marL="0" indent="0">
              <a:buNone/>
            </a:pPr>
            <a:r>
              <a:rPr lang="cs-CZ" dirty="0" smtClean="0"/>
              <a:t>Pravidlo: lepší pochopit než chápal autor sám sebe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54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Obrat (</a:t>
            </a:r>
            <a:r>
              <a:rPr lang="cs-CZ" b="1" dirty="0" err="1" smtClean="0"/>
              <a:t>Kehre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fundamentálně ontologické myšlení → myšlení dějin bytí</a:t>
            </a:r>
          </a:p>
          <a:p>
            <a:pPr marL="0" indent="0">
              <a:buNone/>
            </a:pPr>
            <a:r>
              <a:rPr lang="cs-CZ" dirty="0"/>
              <a:t>pravda: osvětlenost světa = </a:t>
            </a:r>
            <a:r>
              <a:rPr lang="cs-CZ" dirty="0" err="1"/>
              <a:t>odemčenost</a:t>
            </a:r>
            <a:r>
              <a:rPr lang="cs-CZ" dirty="0"/>
              <a:t> jsoucna v celku </a:t>
            </a:r>
            <a:r>
              <a:rPr lang="cs-CZ" dirty="0" err="1"/>
              <a:t>předchůdným</a:t>
            </a:r>
            <a:r>
              <a:rPr lang="cs-CZ" dirty="0"/>
              <a:t> porozuměním </a:t>
            </a:r>
            <a:r>
              <a:rPr lang="cs-CZ" dirty="0" smtClean="0"/>
              <a:t>bytí → </a:t>
            </a:r>
            <a:r>
              <a:rPr lang="cs-CZ" dirty="0" err="1"/>
              <a:t>odemčenost</a:t>
            </a:r>
            <a:r>
              <a:rPr lang="cs-CZ" dirty="0"/>
              <a:t> se vykládá z bytí samého a z jeho dějinně-epochálního rozsvětlování.</a:t>
            </a:r>
          </a:p>
          <a:p>
            <a:pPr marL="0" indent="0">
              <a:buNone/>
            </a:pPr>
            <a:r>
              <a:rPr lang="cs-CZ" dirty="0" err="1"/>
              <a:t>SuZ</a:t>
            </a:r>
            <a:r>
              <a:rPr lang="cs-CZ" dirty="0"/>
              <a:t>: „Primárně „pravdivý“, tj. odkrývající, je pobyt.“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Pravda = </a:t>
            </a:r>
            <a:r>
              <a:rPr lang="cs-CZ" dirty="0" err="1"/>
              <a:t>existenciál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Po obratu: zjevnost jsoucna se děje z bytí, které se způsobem, jenž čl. nemá ve své moci, vždy již dává v epochách metafyzického výkladu bytí.</a:t>
            </a:r>
          </a:p>
        </p:txBody>
      </p:sp>
    </p:spTree>
    <p:extLst>
      <p:ext uri="{BB962C8B-B14F-4D97-AF65-F5344CB8AC3E}">
        <p14:creationId xmlns:p14="http://schemas.microsoft.com/office/powerpoint/2010/main" val="4953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básnickém díle – neuvědomovaná souvislost, která působí v organizací díla a kterou chápeme z vnitřní formy díla.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31514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Elementární myšlení – porovnává, odděluje, spojuje předmětná vnímání</a:t>
            </a:r>
          </a:p>
          <a:p>
            <a:pPr marL="0" indent="0">
              <a:buNone/>
            </a:pPr>
            <a:r>
              <a:rPr lang="cs-CZ" dirty="0" smtClean="0"/>
              <a:t>Diskurzivní myšlení -  je vázané na jazyk, vztah mezi soudem a předmětným vnímáním (Soud: 1) reprezentuje, co je dané, 2) explikuje to, co je v daném obsáhnuté jen implicitně jako něco, co je možné odkrýt.) Formy diskurzivního myšlení: soud, pojem a úsudek – ty tvoří kostru diskurzivního myšlení.</a:t>
            </a:r>
          </a:p>
          <a:p>
            <a:pPr marL="0" indent="0">
              <a:buNone/>
            </a:pPr>
            <a:r>
              <a:rPr lang="cs-CZ" dirty="0" smtClean="0"/>
              <a:t>Vědění = hierarchie operací: elementární myšlení objasňuje to, co je dané. Představy zobrazují to, co je dané. Diskurzivní myšlení zastupují to, co je dané a takto ho rozličnými způsoby reprezentuje.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55221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Duchovní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Objasnění toho, co je dané pomocí elementárních myšlenkových operací, zobrazení ve vzpomínce a zastoupení v diskurzivním myšlení je možné podřadit pojmu </a:t>
            </a:r>
            <a:r>
              <a:rPr lang="cs-CZ" u="sng" dirty="0" smtClean="0"/>
              <a:t>reprezentace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27285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duchovních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Životní zkušenost jednotlivce ← (indukcí, zevšeobecněním) ← vzpomínky v paměti ←  zážitky ← předmětné vnímání</a:t>
            </a:r>
          </a:p>
          <a:p>
            <a:pPr marL="0" indent="0">
              <a:buNone/>
            </a:pPr>
            <a:r>
              <a:rPr lang="cs-CZ" dirty="0" smtClean="0"/>
              <a:t>Všeobecná životní zkušenost = výpovědi o průběhu života, hodnotové soudy, pravidla způsobu života, určení cílů a dober. Jsou  výtvory kolektivního života. Má větší jistotu než životní zkušenost jednotlivce, protože indukce vychází z více případů.</a:t>
            </a:r>
          </a:p>
          <a:p>
            <a:pPr marL="0" indent="0">
              <a:buNone/>
            </a:pPr>
            <a:r>
              <a:rPr lang="cs-CZ" dirty="0" smtClean="0"/>
              <a:t>Duchovní vědy vycházejí ze života. Opírají se o prožívání, rozumění a životní zkušenost.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64966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Rozumění (str. 250)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Rozumění překonává omezení individuálního zážitku, aby na druhé straně zase osobním zážitkům dalo charakter životní zkušenosti. Tím, že zahrnuje více lidí, duchovní výtvory a společenství, rozšiřuje horizont jednotlivého života a v duchovních vědách otevírá cestu, která vede od společného k všeobecnému. Vzájemné rozumění nás ubezpečuje o souvislosti existující mezi jednotlivci.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Str. 254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82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Rozumění v </a:t>
            </a:r>
            <a:r>
              <a:rPr lang="cs-CZ" dirty="0" err="1" smtClean="0"/>
              <a:t>Diltheyově</a:t>
            </a:r>
            <a:r>
              <a:rPr lang="cs-CZ" dirty="0" smtClean="0"/>
              <a:t> a </a:t>
            </a:r>
            <a:r>
              <a:rPr lang="cs-CZ" dirty="0" err="1" smtClean="0"/>
              <a:t>Heideggerově</a:t>
            </a:r>
            <a:r>
              <a:rPr lang="cs-CZ" dirty="0" smtClean="0"/>
              <a:t> filosofii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41652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Přírodní a duchovní vědy</a:t>
            </a:r>
            <a:br>
              <a:rPr lang="cs-CZ" b="1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Přírodní vědy </a:t>
            </a:r>
            <a:r>
              <a:rPr lang="cs-CZ" dirty="0" smtClean="0"/>
              <a:t>(matematika, fyzika, …) – metoda (Descartes) – zákony, obecná pravidla, neměnné, matematické</a:t>
            </a:r>
          </a:p>
          <a:p>
            <a:pPr marL="0" indent="0">
              <a:buNone/>
            </a:pPr>
            <a:r>
              <a:rPr lang="cs-CZ" b="1" dirty="0" smtClean="0"/>
              <a:t>Humanitní vědy </a:t>
            </a:r>
            <a:r>
              <a:rPr lang="cs-CZ" dirty="0" smtClean="0"/>
              <a:t>(</a:t>
            </a:r>
            <a:r>
              <a:rPr lang="cs-CZ" dirty="0"/>
              <a:t>filosofie, historie, právo, ….) </a:t>
            </a:r>
            <a:r>
              <a:rPr lang="cs-CZ" b="1" dirty="0" smtClean="0"/>
              <a:t> </a:t>
            </a:r>
            <a:r>
              <a:rPr lang="cs-CZ" dirty="0" smtClean="0"/>
              <a:t>jsou dějinné, reflexivní, relativní.</a:t>
            </a:r>
          </a:p>
          <a:p>
            <a:pPr marL="0" indent="0">
              <a:buNone/>
            </a:pPr>
            <a:r>
              <a:rPr lang="cs-CZ" dirty="0" smtClean="0"/>
              <a:t>Reflexivní chování vůči tradici = </a:t>
            </a:r>
            <a:r>
              <a:rPr lang="cs-CZ" b="1" dirty="0" smtClean="0"/>
              <a:t>interpretace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Humanitní vědy – používají interpretaci.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Humanitní </a:t>
            </a:r>
            <a:r>
              <a:rPr lang="cs-CZ" dirty="0"/>
              <a:t>vědy </a:t>
            </a:r>
            <a:r>
              <a:rPr lang="cs-CZ" dirty="0" smtClean="0"/>
              <a:t>- </a:t>
            </a:r>
            <a:r>
              <a:rPr lang="cs-CZ" dirty="0"/>
              <a:t>? metoda ? (</a:t>
            </a:r>
            <a:r>
              <a:rPr lang="cs-CZ" dirty="0" err="1"/>
              <a:t>Aristotelés</a:t>
            </a:r>
            <a:r>
              <a:rPr lang="cs-CZ" dirty="0"/>
              <a:t> – metodu určuje předmět sám).</a:t>
            </a:r>
          </a:p>
          <a:p>
            <a:pPr marL="0" indent="0">
              <a:buNone/>
            </a:pPr>
            <a:r>
              <a:rPr lang="cs-CZ" dirty="0"/>
              <a:t>Cílem historického poznání není vyložit konkrétní jev jako případ obecného pravidla, ale pochopit ho v jeho jedinečnosti.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78058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Dilthey</a:t>
            </a:r>
            <a:r>
              <a:rPr lang="cs-CZ" b="1" dirty="0" smtClean="0"/>
              <a:t> – metoda duchovních věd</a:t>
            </a:r>
            <a:r>
              <a:rPr lang="cs-CZ" sz="6600" dirty="0"/>
              <a:t/>
            </a:r>
            <a:br>
              <a:rPr lang="cs-CZ" sz="6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Proti metodě přírodních věd (</a:t>
            </a:r>
            <a:r>
              <a:rPr lang="cs-CZ" b="1" dirty="0"/>
              <a:t>vysvětlování</a:t>
            </a:r>
            <a:r>
              <a:rPr lang="cs-CZ" dirty="0"/>
              <a:t>, z příčinnosti) postavil </a:t>
            </a:r>
            <a:r>
              <a:rPr lang="cs-CZ" b="1" dirty="0"/>
              <a:t>metodu duchovních věd </a:t>
            </a:r>
            <a:r>
              <a:rPr lang="cs-CZ" dirty="0"/>
              <a:t>(hermeneutika, </a:t>
            </a:r>
            <a:r>
              <a:rPr lang="cs-CZ" b="1" dirty="0"/>
              <a:t>rozumění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b="1" dirty="0"/>
              <a:t>Metoda: </a:t>
            </a:r>
            <a:r>
              <a:rPr lang="cs-CZ" dirty="0"/>
              <a:t>vychází z intuitivního </a:t>
            </a:r>
            <a:r>
              <a:rPr lang="cs-CZ" b="1" dirty="0"/>
              <a:t>prožívání</a:t>
            </a:r>
            <a:r>
              <a:rPr lang="cs-CZ" dirty="0"/>
              <a:t>, snaží se pochopit zážitky, vnitřní zkušenost, život</a:t>
            </a:r>
          </a:p>
          <a:p>
            <a:pPr marL="0" indent="0">
              <a:buNone/>
            </a:pPr>
            <a:r>
              <a:rPr lang="cs-CZ" b="1" dirty="0" smtClean="0"/>
              <a:t>Rozumění			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Wilhelm Dilthey – Wikiped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851" y="3345583"/>
            <a:ext cx="2532316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3885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thénská škola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76" y="0"/>
            <a:ext cx="8782133" cy="680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51961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Dilthey</a:t>
            </a:r>
            <a:r>
              <a:rPr lang="cs-CZ" sz="6600" dirty="0"/>
              <a:t/>
            </a:r>
            <a:br>
              <a:rPr lang="cs-CZ" sz="6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Popisná a vysvětlující psychologie </a:t>
            </a:r>
            <a:r>
              <a:rPr lang="cs-CZ" dirty="0"/>
              <a:t>– vychází z prožívání života</a:t>
            </a:r>
          </a:p>
          <a:p>
            <a:pPr marL="0" indent="0">
              <a:buNone/>
            </a:pPr>
            <a:r>
              <a:rPr lang="cs-CZ" dirty="0" smtClean="0"/>
              <a:t>Porozumění </a:t>
            </a:r>
            <a:r>
              <a:rPr lang="cs-CZ" dirty="0"/>
              <a:t>jednotlivcům → </a:t>
            </a:r>
            <a:r>
              <a:rPr lang="cs-CZ" b="1" dirty="0"/>
              <a:t>porozumění</a:t>
            </a:r>
            <a:r>
              <a:rPr lang="cs-CZ" dirty="0"/>
              <a:t> větším lidským skupinám, společensko-kulturním jevům a kulturně historickým </a:t>
            </a:r>
            <a:r>
              <a:rPr lang="cs-CZ" dirty="0" smtClean="0"/>
              <a:t>hodnotám (</a:t>
            </a:r>
            <a:r>
              <a:rPr lang="cs-CZ" b="1" dirty="0" smtClean="0"/>
              <a:t>státy, mravní hodnoty, právní normy, náboženství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Cíl: legitimovat poznání historicky podmíněného jako </a:t>
            </a:r>
            <a:r>
              <a:rPr lang="cs-CZ" b="1" dirty="0" smtClean="0"/>
              <a:t>objektivní vědu</a:t>
            </a:r>
            <a:r>
              <a:rPr lang="cs-CZ" dirty="0" smtClean="0"/>
              <a:t>. Jak: pomocí myšlenky struktury</a:t>
            </a:r>
          </a:p>
          <a:p>
            <a:pPr marL="0" indent="0">
              <a:buNone/>
            </a:pPr>
            <a:r>
              <a:rPr lang="cs-CZ" dirty="0"/>
              <a:t>Sebereflexe (chápání sebe samých) → hermeneutika (chápání druhých lidí) → poznání </a:t>
            </a:r>
            <a:r>
              <a:rPr lang="cs-CZ" dirty="0" smtClean="0"/>
              <a:t>přírody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546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12903</TotalTime>
  <Words>6754</Words>
  <Application>Microsoft Office PowerPoint</Application>
  <PresentationFormat>Širokoúhlá obrazovka</PresentationFormat>
  <Paragraphs>646</Paragraphs>
  <Slides>110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110</vt:i4>
      </vt:variant>
    </vt:vector>
  </HeadingPairs>
  <TitlesOfParts>
    <vt:vector size="116" baseType="lpstr">
      <vt:lpstr>Arial</vt:lpstr>
      <vt:lpstr>Calibri</vt:lpstr>
      <vt:lpstr>Calibri Light</vt:lpstr>
      <vt:lpstr>Symbol</vt:lpstr>
      <vt:lpstr>Times New Roman</vt:lpstr>
      <vt:lpstr>Motiv Office</vt:lpstr>
      <vt:lpstr>Heidegger a Dilthey:  vědění, umění a rozumění</vt:lpstr>
      <vt:lpstr>Atestace pro bakalářský kurz  Heidegger a Dilthey: Vědění a umění</vt:lpstr>
      <vt:lpstr>Atestace pro magisterský kurz  Fenomenologie IV</vt:lpstr>
      <vt:lpstr>Probírané spisy</vt:lpstr>
      <vt:lpstr>Členění Heideggerova díla:</vt:lpstr>
      <vt:lpstr>Členění Heideggerova díla:</vt:lpstr>
      <vt:lpstr>Rané období u Heideggera</vt:lpstr>
      <vt:lpstr>Bytí a čas (1927)</vt:lpstr>
      <vt:lpstr>Obrat (Kehre)</vt:lpstr>
      <vt:lpstr>Otázka po pravdě bytí</vt:lpstr>
      <vt:lpstr>Pravda Bytí po obratu</vt:lpstr>
      <vt:lpstr>Heideggerův výklad Platónova podobenství o jeskyni ze VII. knihy Ústavy</vt:lpstr>
      <vt:lpstr>Rozvrh bytí</vt:lpstr>
      <vt:lpstr>Výklad dějin jako dějin bytí </vt:lpstr>
      <vt:lpstr>Součtveří (Geviert)</vt:lpstr>
      <vt:lpstr>Součtveří (Geviert)</vt:lpstr>
      <vt:lpstr>Věk obrazu světa (1938)</vt:lpstr>
      <vt:lpstr>Věk obrazu světa (1938)</vt:lpstr>
      <vt:lpstr>Věk obrazu světa (1938)</vt:lpstr>
      <vt:lpstr>Novověká matematická přírodní věda (Die Frage nach dem Ding, 1935)</vt:lpstr>
      <vt:lpstr>Novověká matematická přírodní věda (Die Frage nach dem Ding, 1935)</vt:lpstr>
      <vt:lpstr>Novověká matematická přírodní věda(1935)</vt:lpstr>
      <vt:lpstr>Novověká matematická přírodní věda(1935)</vt:lpstr>
      <vt:lpstr>Otázka techniky (1953/1954)</vt:lpstr>
      <vt:lpstr>Otázka techniky (1953/1954)</vt:lpstr>
      <vt:lpstr>Věda a zamyšlení (1953)</vt:lpstr>
      <vt:lpstr>Věda a zamyšlení (1953)</vt:lpstr>
      <vt:lpstr>Věda a zamyšlení (1953)</vt:lpstr>
      <vt:lpstr>Věda a zamyšlení (1953)</vt:lpstr>
      <vt:lpstr>Věda a zamyšlení (1953)</vt:lpstr>
      <vt:lpstr>Heideggerovo pojetí vědy - fáze</vt:lpstr>
      <vt:lpstr>Logické pojetí vědy</vt:lpstr>
      <vt:lpstr>Existenciální pojetí vědy</vt:lpstr>
      <vt:lpstr>Metafyzické pojetí vědy</vt:lpstr>
      <vt:lpstr>Epochální pojetí vědy</vt:lpstr>
      <vt:lpstr>Srovnání - rozdíly:</vt:lpstr>
      <vt:lpstr>Srovnání – shody:</vt:lpstr>
      <vt:lpstr> Bytí a čas (1927), str. 24-27  § 3. Ontologická přednost otázky po bytí </vt:lpstr>
      <vt:lpstr>  Bytí a čas (1927), str. 397-404  § 69b. Časový smysl modifikace praktického obstarávání na teoretické odkrývání nitrosvětského výskytového jsoucna  </vt:lpstr>
      <vt:lpstr> Bytí a čas (1927), str. 397-404  § 69b. Časový smysl modifikace praktického obstarávání na teoretické odkrývání nitrosvětského výskytového jsoucna </vt:lpstr>
      <vt:lpstr> Bytí a čas (1927), str. 186 -  193 § 33 Výpověď jako odvozený modus výkladu </vt:lpstr>
      <vt:lpstr>Srovnání</vt:lpstr>
      <vt:lpstr>Vznik vědy</vt:lpstr>
      <vt:lpstr>Původ uměleckého díla (1935)</vt:lpstr>
      <vt:lpstr>Původ uměleckého díla</vt:lpstr>
      <vt:lpstr>Původ uměleckého díla</vt:lpstr>
      <vt:lpstr>Původ uměleckého díla</vt:lpstr>
      <vt:lpstr>Původ uměleckého díla</vt:lpstr>
      <vt:lpstr>Původ uměleckého díla</vt:lpstr>
      <vt:lpstr>Původ uměleckého díla</vt:lpstr>
      <vt:lpstr>Původ uměleckého díla</vt:lpstr>
      <vt:lpstr>Původ uměleckého díla</vt:lpstr>
      <vt:lpstr>Budovať, bývať, myslieť (Filozofia, Roč. 57, 2002, č. 5,  str. 361 - 371) (Bauen, Wohnen, Denken) (1951)</vt:lpstr>
      <vt:lpstr>Budovať, bývať, myslieť (Filozofia, Roč. 57, 2002, č. 5) (Bauen, Wohnen, Denken)</vt:lpstr>
      <vt:lpstr>Budovať, bývať, myslieť (Filozofia, Roč. 57, 2002, č. 5) (Bauen, Wohnen, Denken)</vt:lpstr>
      <vt:lpstr>Budovať, bývať, myslieť (Filozofia, Roč. 57, 2002, č. 5) (Bauen, Wohnen, Denken)</vt:lpstr>
      <vt:lpstr>Budovať, bývať, myslieť (Filozofia, Roč. 57, 2002, č. 5) (Bauen, Wohnen, Denken)</vt:lpstr>
      <vt:lpstr>Básnicky bydlí člověk (1954)</vt:lpstr>
      <vt:lpstr>Básnicky bydlí člověk</vt:lpstr>
      <vt:lpstr>Básnicky bydlí člověk</vt:lpstr>
      <vt:lpstr>Básnicky bydlí člověk</vt:lpstr>
      <vt:lpstr>Básnicky bydlí člověk</vt:lpstr>
      <vt:lpstr>Wilhelm Dilthey: Úvod do duchovních věd (1883, česky 1901, slovensky 1967: Antológia z diel filozofov. Zv. 7., Pozitivizmus, voluntarizmus, novokantovstvo)</vt:lpstr>
      <vt:lpstr>Duchovní vědy</vt:lpstr>
      <vt:lpstr>Duchovní vědy</vt:lpstr>
      <vt:lpstr>Poznávání v duchovních vědách</vt:lpstr>
      <vt:lpstr>Epistemologie</vt:lpstr>
      <vt:lpstr> Psychologie → duchovní vědy </vt:lpstr>
      <vt:lpstr>Individuální člověk a systém kultury</vt:lpstr>
      <vt:lpstr>Wilhelm Dilthey: Život a dejinné vedomie (Výběr z GA V, VII a VIII, slovensky 1980)</vt:lpstr>
      <vt:lpstr>Filosofie</vt:lpstr>
      <vt:lpstr>Umění</vt:lpstr>
      <vt:lpstr>Víra v realitu vnějšího světa (str. 47,</vt:lpstr>
      <vt:lpstr>Psychologie </vt:lpstr>
      <vt:lpstr>Psychologie</vt:lpstr>
      <vt:lpstr>Přírodní vědy a duchovní vědy</vt:lpstr>
      <vt:lpstr>Přírodní vědy a duchovní vědy</vt:lpstr>
      <vt:lpstr>Metody duchovních věd</vt:lpstr>
      <vt:lpstr>Individualizace</vt:lpstr>
      <vt:lpstr>Duchovědy</vt:lpstr>
      <vt:lpstr>Metoda duchověd</vt:lpstr>
      <vt:lpstr>Umění (str. 168)</vt:lpstr>
      <vt:lpstr>Umění (str. 174)</vt:lpstr>
      <vt:lpstr>Prezentace aplikace PowerPoint</vt:lpstr>
      <vt:lpstr>Goethe a básnická obrazotvornost</vt:lpstr>
      <vt:lpstr>Goethe a básnická obrazotvornost</vt:lpstr>
      <vt:lpstr>Vznik hermeneutiky</vt:lpstr>
      <vt:lpstr>Vznik hermeneutiky, str. 200</vt:lpstr>
      <vt:lpstr>Rozumění</vt:lpstr>
      <vt:lpstr>Rozumění</vt:lpstr>
      <vt:lpstr>Duchovní vědy</vt:lpstr>
      <vt:lpstr>Duchovní vědy</vt:lpstr>
      <vt:lpstr>Struktura duchovních věd</vt:lpstr>
      <vt:lpstr>Rozumění (str. 250)</vt:lpstr>
      <vt:lpstr>Rozumění v Diltheyově a Heideggerově filosofii</vt:lpstr>
      <vt:lpstr> Přírodní a duchovní vědy </vt:lpstr>
      <vt:lpstr> Dilthey – metoda duchovních věd </vt:lpstr>
      <vt:lpstr>Prezentace aplikace PowerPoint</vt:lpstr>
      <vt:lpstr> Dilthey </vt:lpstr>
      <vt:lpstr>Rozumění v Diltheyově a Heideggerově filosofii</vt:lpstr>
      <vt:lpstr>Rozumění u Diltheye</vt:lpstr>
      <vt:lpstr>Rozumění u Diltheye</vt:lpstr>
      <vt:lpstr>Rozumění u Heideggera</vt:lpstr>
      <vt:lpstr> Rozumění u Heideggera</vt:lpstr>
      <vt:lpstr>Filosofická hermeneutika u Heideggera</vt:lpstr>
      <vt:lpstr>Ontický a ontologický výklad rozumění u Heideggera (§ 31 Bytí a času)</vt:lpstr>
      <vt:lpstr>Rozumění u Heideggera</vt:lpstr>
      <vt:lpstr>Rozumění u Heideggera</vt:lpstr>
      <vt:lpstr>Rozumění u Heideggera</vt:lpstr>
      <vt:lpstr>Rozumění u Heideggera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Heidegger a Dilthey:  vědění a umění</dc:title>
  <dc:creator>Uživatel</dc:creator>
  <cp:lastModifiedBy>Uživatel</cp:lastModifiedBy>
  <cp:revision>313</cp:revision>
  <dcterms:created xsi:type="dcterms:W3CDTF">2021-02-22T11:01:31Z</dcterms:created>
  <dcterms:modified xsi:type="dcterms:W3CDTF">2025-03-11T14:45:30Z</dcterms:modified>
</cp:coreProperties>
</file>