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44" r:id="rId2"/>
    <p:sldId id="264" r:id="rId3"/>
    <p:sldId id="258" r:id="rId4"/>
    <p:sldId id="272" r:id="rId5"/>
    <p:sldId id="273" r:id="rId6"/>
    <p:sldId id="292" r:id="rId7"/>
    <p:sldId id="293" r:id="rId8"/>
    <p:sldId id="303" r:id="rId9"/>
    <p:sldId id="270" r:id="rId10"/>
    <p:sldId id="372" r:id="rId11"/>
    <p:sldId id="268" r:id="rId12"/>
    <p:sldId id="298" r:id="rId13"/>
    <p:sldId id="269" r:id="rId14"/>
    <p:sldId id="295" r:id="rId15"/>
    <p:sldId id="296" r:id="rId16"/>
    <p:sldId id="297" r:id="rId17"/>
    <p:sldId id="288" r:id="rId18"/>
    <p:sldId id="305" r:id="rId19"/>
    <p:sldId id="366" r:id="rId20"/>
    <p:sldId id="367" r:id="rId21"/>
    <p:sldId id="542" r:id="rId22"/>
    <p:sldId id="299" r:id="rId23"/>
    <p:sldId id="302" r:id="rId24"/>
    <p:sldId id="294" r:id="rId25"/>
    <p:sldId id="369" r:id="rId26"/>
    <p:sldId id="259" r:id="rId27"/>
    <p:sldId id="260" r:id="rId28"/>
    <p:sldId id="265" r:id="rId29"/>
    <p:sldId id="266" r:id="rId30"/>
    <p:sldId id="267" r:id="rId31"/>
    <p:sldId id="287" r:id="rId32"/>
    <p:sldId id="311" r:id="rId33"/>
    <p:sldId id="257" r:id="rId34"/>
    <p:sldId id="349" r:id="rId35"/>
    <p:sldId id="310" r:id="rId36"/>
    <p:sldId id="343" r:id="rId37"/>
    <p:sldId id="353" r:id="rId38"/>
    <p:sldId id="354" r:id="rId39"/>
    <p:sldId id="355" r:id="rId40"/>
    <p:sldId id="356" r:id="rId41"/>
    <p:sldId id="357" r:id="rId42"/>
    <p:sldId id="358" r:id="rId43"/>
    <p:sldId id="312" r:id="rId44"/>
    <p:sldId id="307" r:id="rId45"/>
    <p:sldId id="308" r:id="rId46"/>
    <p:sldId id="309" r:id="rId47"/>
    <p:sldId id="300" r:id="rId48"/>
    <p:sldId id="301" r:id="rId49"/>
    <p:sldId id="274" r:id="rId50"/>
    <p:sldId id="539" r:id="rId51"/>
    <p:sldId id="540" r:id="rId52"/>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E90D"/>
    <a:srgbClr val="673105"/>
    <a:srgbClr val="432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E6C068-D252-4D02-8BC5-63DC1A5F3D02}" v="70" dt="2025-03-04T08:26:31.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7" autoAdjust="0"/>
  </p:normalViewPr>
  <p:slideViewPr>
    <p:cSldViewPr>
      <p:cViewPr varScale="1">
        <p:scale>
          <a:sx n="51" d="100"/>
          <a:sy n="51" d="100"/>
        </p:scale>
        <p:origin x="1736" y="264"/>
      </p:cViewPr>
      <p:guideLst>
        <p:guide orient="horz" pos="2160"/>
        <p:guide pos="2880"/>
      </p:guideLst>
    </p:cSldViewPr>
  </p:slideViewPr>
  <p:outlineViewPr>
    <p:cViewPr>
      <p:scale>
        <a:sx n="33" d="100"/>
        <a:sy n="33" d="100"/>
      </p:scale>
      <p:origin x="132" y="1306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Dimitrov" userId="38f9263f699255cd" providerId="LiveId" clId="{9DE6C068-D252-4D02-8BC5-63DC1A5F3D02}"/>
    <pc:docChg chg="addSld delSld modSld sldOrd">
      <pc:chgData name="Michal Dimitrov" userId="38f9263f699255cd" providerId="LiveId" clId="{9DE6C068-D252-4D02-8BC5-63DC1A5F3D02}" dt="2025-03-04T08:26:31.779" v="248"/>
      <pc:docMkLst>
        <pc:docMk/>
      </pc:docMkLst>
      <pc:sldChg chg="modSp mod modAnim">
        <pc:chgData name="Michal Dimitrov" userId="38f9263f699255cd" providerId="LiveId" clId="{9DE6C068-D252-4D02-8BC5-63DC1A5F3D02}" dt="2025-03-03T21:04:17.013" v="123" actId="20577"/>
        <pc:sldMkLst>
          <pc:docMk/>
          <pc:sldMk cId="0" sldId="258"/>
        </pc:sldMkLst>
        <pc:spChg chg="mod">
          <ac:chgData name="Michal Dimitrov" userId="38f9263f699255cd" providerId="LiveId" clId="{9DE6C068-D252-4D02-8BC5-63DC1A5F3D02}" dt="2025-03-03T21:04:17.013" v="123" actId="20577"/>
          <ac:spMkLst>
            <pc:docMk/>
            <pc:sldMk cId="0" sldId="258"/>
            <ac:spMk id="3" creationId="{00000000-0000-0000-0000-000000000000}"/>
          </ac:spMkLst>
        </pc:spChg>
        <pc:spChg chg="mod">
          <ac:chgData name="Michal Dimitrov" userId="38f9263f699255cd" providerId="LiveId" clId="{9DE6C068-D252-4D02-8BC5-63DC1A5F3D02}" dt="2025-03-03T18:00:22.392" v="71" actId="20577"/>
          <ac:spMkLst>
            <pc:docMk/>
            <pc:sldMk cId="0" sldId="258"/>
            <ac:spMk id="4098" creationId="{00000000-0000-0000-0000-000000000000}"/>
          </ac:spMkLst>
        </pc:spChg>
      </pc:sldChg>
      <pc:sldChg chg="modSp mod">
        <pc:chgData name="Michal Dimitrov" userId="38f9263f699255cd" providerId="LiveId" clId="{9DE6C068-D252-4D02-8BC5-63DC1A5F3D02}" dt="2025-03-03T17:58:43.101" v="35" actId="20577"/>
        <pc:sldMkLst>
          <pc:docMk/>
          <pc:sldMk cId="0" sldId="264"/>
        </pc:sldMkLst>
        <pc:spChg chg="mod">
          <ac:chgData name="Michal Dimitrov" userId="38f9263f699255cd" providerId="LiveId" clId="{9DE6C068-D252-4D02-8BC5-63DC1A5F3D02}" dt="2025-03-03T17:58:43.101" v="35" actId="20577"/>
          <ac:spMkLst>
            <pc:docMk/>
            <pc:sldMk cId="0" sldId="264"/>
            <ac:spMk id="3074" creationId="{00000000-0000-0000-0000-000000000000}"/>
          </ac:spMkLst>
        </pc:spChg>
      </pc:sldChg>
      <pc:sldChg chg="add">
        <pc:chgData name="Michal Dimitrov" userId="38f9263f699255cd" providerId="LiveId" clId="{9DE6C068-D252-4D02-8BC5-63DC1A5F3D02}" dt="2025-03-03T21:03:56.695" v="77"/>
        <pc:sldMkLst>
          <pc:docMk/>
          <pc:sldMk cId="898216005" sldId="270"/>
        </pc:sldMkLst>
      </pc:sldChg>
      <pc:sldChg chg="add">
        <pc:chgData name="Michal Dimitrov" userId="38f9263f699255cd" providerId="LiveId" clId="{9DE6C068-D252-4D02-8BC5-63DC1A5F3D02}" dt="2025-03-03T21:03:56.695" v="77"/>
        <pc:sldMkLst>
          <pc:docMk/>
          <pc:sldMk cId="50189964" sldId="272"/>
        </pc:sldMkLst>
      </pc:sldChg>
      <pc:sldChg chg="add">
        <pc:chgData name="Michal Dimitrov" userId="38f9263f699255cd" providerId="LiveId" clId="{9DE6C068-D252-4D02-8BC5-63DC1A5F3D02}" dt="2025-03-03T21:03:56.695" v="77"/>
        <pc:sldMkLst>
          <pc:docMk/>
          <pc:sldMk cId="1011845171" sldId="273"/>
        </pc:sldMkLst>
      </pc:sldChg>
      <pc:sldChg chg="modSp mod">
        <pc:chgData name="Michal Dimitrov" userId="38f9263f699255cd" providerId="LiveId" clId="{9DE6C068-D252-4D02-8BC5-63DC1A5F3D02}" dt="2025-03-03T17:58:25.674" v="31" actId="20577"/>
        <pc:sldMkLst>
          <pc:docMk/>
          <pc:sldMk cId="0" sldId="274"/>
        </pc:sldMkLst>
        <pc:spChg chg="mod">
          <ac:chgData name="Michal Dimitrov" userId="38f9263f699255cd" providerId="LiveId" clId="{9DE6C068-D252-4D02-8BC5-63DC1A5F3D02}" dt="2025-03-03T17:58:25.674" v="31" actId="20577"/>
          <ac:spMkLst>
            <pc:docMk/>
            <pc:sldMk cId="0" sldId="274"/>
            <ac:spMk id="3" creationId="{00000000-0000-0000-0000-000000000000}"/>
          </ac:spMkLst>
        </pc:spChg>
        <pc:spChg chg="mod">
          <ac:chgData name="Michal Dimitrov" userId="38f9263f699255cd" providerId="LiveId" clId="{9DE6C068-D252-4D02-8BC5-63DC1A5F3D02}" dt="2025-03-03T17:58:16.374" v="5" actId="20577"/>
          <ac:spMkLst>
            <pc:docMk/>
            <pc:sldMk cId="0" sldId="274"/>
            <ac:spMk id="33794" creationId="{00000000-0000-0000-0000-000000000000}"/>
          </ac:spMkLst>
        </pc:spChg>
      </pc:sldChg>
      <pc:sldChg chg="add">
        <pc:chgData name="Michal Dimitrov" userId="38f9263f699255cd" providerId="LiveId" clId="{9DE6C068-D252-4D02-8BC5-63DC1A5F3D02}" dt="2025-03-03T21:03:56.695" v="77"/>
        <pc:sldMkLst>
          <pc:docMk/>
          <pc:sldMk cId="1959949389" sldId="292"/>
        </pc:sldMkLst>
      </pc:sldChg>
      <pc:sldChg chg="add">
        <pc:chgData name="Michal Dimitrov" userId="38f9263f699255cd" providerId="LiveId" clId="{9DE6C068-D252-4D02-8BC5-63DC1A5F3D02}" dt="2025-03-03T21:03:56.695" v="77"/>
        <pc:sldMkLst>
          <pc:docMk/>
          <pc:sldMk cId="2267315553" sldId="293"/>
        </pc:sldMkLst>
      </pc:sldChg>
      <pc:sldChg chg="add">
        <pc:chgData name="Michal Dimitrov" userId="38f9263f699255cd" providerId="LiveId" clId="{9DE6C068-D252-4D02-8BC5-63DC1A5F3D02}" dt="2025-03-03T21:03:56.695" v="77"/>
        <pc:sldMkLst>
          <pc:docMk/>
          <pc:sldMk cId="2240128542" sldId="303"/>
        </pc:sldMkLst>
      </pc:sldChg>
      <pc:sldChg chg="modSp mod">
        <pc:chgData name="Michal Dimitrov" userId="38f9263f699255cd" providerId="LiveId" clId="{9DE6C068-D252-4D02-8BC5-63DC1A5F3D02}" dt="2025-03-03T18:00:37.886" v="75" actId="20577"/>
        <pc:sldMkLst>
          <pc:docMk/>
          <pc:sldMk cId="2933661661" sldId="305"/>
        </pc:sldMkLst>
        <pc:spChg chg="mod">
          <ac:chgData name="Michal Dimitrov" userId="38f9263f699255cd" providerId="LiveId" clId="{9DE6C068-D252-4D02-8BC5-63DC1A5F3D02}" dt="2025-03-03T18:00:37.886" v="75" actId="20577"/>
          <ac:spMkLst>
            <pc:docMk/>
            <pc:sldMk cId="2933661661" sldId="305"/>
            <ac:spMk id="7170" creationId="{00000000-0000-0000-0000-000000000000}"/>
          </ac:spMkLst>
        </pc:spChg>
      </pc:sldChg>
      <pc:sldChg chg="add del">
        <pc:chgData name="Michal Dimitrov" userId="38f9263f699255cd" providerId="LiveId" clId="{9DE6C068-D252-4D02-8BC5-63DC1A5F3D02}" dt="2025-03-04T07:30:21.052" v="124" actId="47"/>
        <pc:sldMkLst>
          <pc:docMk/>
          <pc:sldMk cId="380548745" sldId="345"/>
        </pc:sldMkLst>
      </pc:sldChg>
      <pc:sldChg chg="modAnim">
        <pc:chgData name="Michal Dimitrov" userId="38f9263f699255cd" providerId="LiveId" clId="{9DE6C068-D252-4D02-8BC5-63DC1A5F3D02}" dt="2025-03-04T08:26:31.779" v="248"/>
        <pc:sldMkLst>
          <pc:docMk/>
          <pc:sldMk cId="906602462" sldId="367"/>
        </pc:sldMkLst>
      </pc:sldChg>
      <pc:sldChg chg="modSp mod">
        <pc:chgData name="Michal Dimitrov" userId="38f9263f699255cd" providerId="LiveId" clId="{9DE6C068-D252-4D02-8BC5-63DC1A5F3D02}" dt="2025-03-03T17:58:58.802" v="63" actId="20577"/>
        <pc:sldMkLst>
          <pc:docMk/>
          <pc:sldMk cId="2019011663" sldId="372"/>
        </pc:sldMkLst>
        <pc:spChg chg="mod">
          <ac:chgData name="Michal Dimitrov" userId="38f9263f699255cd" providerId="LiveId" clId="{9DE6C068-D252-4D02-8BC5-63DC1A5F3D02}" dt="2025-03-03T17:58:58.802" v="63" actId="20577"/>
          <ac:spMkLst>
            <pc:docMk/>
            <pc:sldMk cId="2019011663" sldId="372"/>
            <ac:spMk id="3" creationId="{8D054AFA-213C-594B-5E54-CBD9D98F8F85}"/>
          </ac:spMkLst>
        </pc:spChg>
      </pc:sldChg>
      <pc:sldChg chg="del">
        <pc:chgData name="Michal Dimitrov" userId="38f9263f699255cd" providerId="LiveId" clId="{9DE6C068-D252-4D02-8BC5-63DC1A5F3D02}" dt="2025-03-03T17:57:59.503" v="0" actId="47"/>
        <pc:sldMkLst>
          <pc:docMk/>
          <pc:sldMk cId="3970643674" sldId="401"/>
        </pc:sldMkLst>
      </pc:sldChg>
      <pc:sldChg chg="del">
        <pc:chgData name="Michal Dimitrov" userId="38f9263f699255cd" providerId="LiveId" clId="{9DE6C068-D252-4D02-8BC5-63DC1A5F3D02}" dt="2025-03-03T17:57:59.503" v="0" actId="47"/>
        <pc:sldMkLst>
          <pc:docMk/>
          <pc:sldMk cId="2349203630" sldId="402"/>
        </pc:sldMkLst>
      </pc:sldChg>
      <pc:sldChg chg="add">
        <pc:chgData name="Michal Dimitrov" userId="38f9263f699255cd" providerId="LiveId" clId="{9DE6C068-D252-4D02-8BC5-63DC1A5F3D02}" dt="2025-03-03T17:58:02.727" v="1"/>
        <pc:sldMkLst>
          <pc:docMk/>
          <pc:sldMk cId="168260668" sldId="539"/>
        </pc:sldMkLst>
      </pc:sldChg>
      <pc:sldChg chg="add">
        <pc:chgData name="Michal Dimitrov" userId="38f9263f699255cd" providerId="LiveId" clId="{9DE6C068-D252-4D02-8BC5-63DC1A5F3D02}" dt="2025-03-03T17:58:02.727" v="1"/>
        <pc:sldMkLst>
          <pc:docMk/>
          <pc:sldMk cId="3170794260" sldId="540"/>
        </pc:sldMkLst>
      </pc:sldChg>
      <pc:sldChg chg="addSp delSp modSp new del mod ord setBg">
        <pc:chgData name="Michal Dimitrov" userId="38f9263f699255cd" providerId="LiveId" clId="{9DE6C068-D252-4D02-8BC5-63DC1A5F3D02}" dt="2025-03-04T08:25:06.101" v="240" actId="47"/>
        <pc:sldMkLst>
          <pc:docMk/>
          <pc:sldMk cId="1527237073" sldId="541"/>
        </pc:sldMkLst>
        <pc:spChg chg="del">
          <ac:chgData name="Michal Dimitrov" userId="38f9263f699255cd" providerId="LiveId" clId="{9DE6C068-D252-4D02-8BC5-63DC1A5F3D02}" dt="2025-03-04T08:23:09.887" v="128"/>
          <ac:spMkLst>
            <pc:docMk/>
            <pc:sldMk cId="1527237073" sldId="541"/>
            <ac:spMk id="3" creationId="{B42AA4E0-84AE-65AA-4024-83611C464338}"/>
          </ac:spMkLst>
        </pc:spChg>
        <pc:graphicFrameChg chg="add mod">
          <ac:chgData name="Michal Dimitrov" userId="38f9263f699255cd" providerId="LiveId" clId="{9DE6C068-D252-4D02-8BC5-63DC1A5F3D02}" dt="2025-03-04T08:23:09.887" v="128"/>
          <ac:graphicFrameMkLst>
            <pc:docMk/>
            <pc:sldMk cId="1527237073" sldId="541"/>
            <ac:graphicFrameMk id="4" creationId="{49102EDE-1ADB-A843-9E73-736756A96D81}"/>
          </ac:graphicFrameMkLst>
        </pc:graphicFrameChg>
        <pc:graphicFrameChg chg="add mod modGraphic">
          <ac:chgData name="Michal Dimitrov" userId="38f9263f699255cd" providerId="LiveId" clId="{9DE6C068-D252-4D02-8BC5-63DC1A5F3D02}" dt="2025-03-04T08:23:17.465" v="130" actId="14100"/>
          <ac:graphicFrameMkLst>
            <pc:docMk/>
            <pc:sldMk cId="1527237073" sldId="541"/>
            <ac:graphicFrameMk id="5" creationId="{7BE118C5-C88C-FE0C-E883-57B6FDF792A8}"/>
          </ac:graphicFrameMkLst>
        </pc:graphicFrameChg>
      </pc:sldChg>
      <pc:sldChg chg="new del">
        <pc:chgData name="Michal Dimitrov" userId="38f9263f699255cd" providerId="LiveId" clId="{9DE6C068-D252-4D02-8BC5-63DC1A5F3D02}" dt="2025-03-03T21:03:59.463" v="78" actId="47"/>
        <pc:sldMkLst>
          <pc:docMk/>
          <pc:sldMk cId="3973402281" sldId="541"/>
        </pc:sldMkLst>
      </pc:sldChg>
      <pc:sldChg chg="modSp new mod ord modAnim">
        <pc:chgData name="Michal Dimitrov" userId="38f9263f699255cd" providerId="LiveId" clId="{9DE6C068-D252-4D02-8BC5-63DC1A5F3D02}" dt="2025-03-04T08:25:38.402" v="242"/>
        <pc:sldMkLst>
          <pc:docMk/>
          <pc:sldMk cId="716308654" sldId="542"/>
        </pc:sldMkLst>
        <pc:spChg chg="mod">
          <ac:chgData name="Michal Dimitrov" userId="38f9263f699255cd" providerId="LiveId" clId="{9DE6C068-D252-4D02-8BC5-63DC1A5F3D02}" dt="2025-03-04T08:25:00.943" v="238" actId="14100"/>
          <ac:spMkLst>
            <pc:docMk/>
            <pc:sldMk cId="716308654" sldId="542"/>
            <ac:spMk id="2" creationId="{B01FE3D6-A851-23DB-AD5E-B4C950908995}"/>
          </ac:spMkLst>
        </pc:spChg>
        <pc:spChg chg="mod">
          <ac:chgData name="Michal Dimitrov" userId="38f9263f699255cd" providerId="LiveId" clId="{9DE6C068-D252-4D02-8BC5-63DC1A5F3D02}" dt="2025-03-04T08:25:02.992" v="239" actId="14100"/>
          <ac:spMkLst>
            <pc:docMk/>
            <pc:sldMk cId="716308654" sldId="542"/>
            <ac:spMk id="3" creationId="{8F79C5A4-8E2E-107D-605A-CB3F3DB81B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Vybrané problémy německy mluvících zemí po roce 1945</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9F552A0-1D7E-4D5C-A3E7-6C5F33B6B44B}" type="datetimeFigureOut">
              <a:rPr lang="cs-CZ"/>
              <a:pPr>
                <a:defRPr/>
              </a:pPr>
              <a:t>03.03.2025</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071531-84CD-4431-BE7C-E6E95255AE88}" type="slidenum">
              <a:rPr lang="cs-CZ"/>
              <a:pPr>
                <a:defRPr/>
              </a:pPr>
              <a:t>‹#›</a:t>
            </a:fld>
            <a:endParaRPr lang="cs-CZ"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Vybrané problémy německy mluvících zemí po roce 1945</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2FC1533-E32E-4475-8543-1354A83961C4}" type="datetimeFigureOut">
              <a:rPr lang="cs-CZ"/>
              <a:pPr>
                <a:defRPr/>
              </a:pPr>
              <a:t>03.03.2025</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BBE0A8-9F15-4A47-8E41-CD0EFBBC1304}" type="slidenum">
              <a:rPr lang="cs-CZ"/>
              <a:pPr>
                <a:defRPr/>
              </a:pPr>
              <a:t>‹#›</a:t>
            </a:fld>
            <a:endParaRPr lang="cs-CZ" dirty="0"/>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78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3174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dirty="0"/>
              <a:t>Vybrané problémy německy mluvících zemí po roce 1945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https://www.nzz.ch/meinung/debatte/die-deutschen-als-opfer-ld.915379?reduced=true</a:t>
            </a:r>
          </a:p>
        </p:txBody>
      </p:sp>
      <p:sp>
        <p:nvSpPr>
          <p:cNvPr id="4" name="Zástupný symbol pro záhlaví 3"/>
          <p:cNvSpPr>
            <a:spLocks noGrp="1"/>
          </p:cNvSpPr>
          <p:nvPr>
            <p:ph type="hdr" sz="quarter"/>
          </p:nvPr>
        </p:nvSpPr>
        <p:spPr/>
        <p:txBody>
          <a:bodyPr/>
          <a:lstStyle/>
          <a:p>
            <a:pPr>
              <a:defRPr/>
            </a:pPr>
            <a:r>
              <a:rPr lang="cs-CZ"/>
              <a:t>Vybrané problémy německy mluvících zemí po roce 1945</a:t>
            </a:r>
          </a:p>
        </p:txBody>
      </p:sp>
    </p:spTree>
    <p:extLst>
      <p:ext uri="{BB962C8B-B14F-4D97-AF65-F5344CB8AC3E}">
        <p14:creationId xmlns:p14="http://schemas.microsoft.com/office/powerpoint/2010/main" val="125129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78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31748" name="Zástupný symbol pro záhlaví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dirty="0"/>
              <a:t>Vybrané problémy německy mluvících zemí po roce 1945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516DB-BB39-47EE-A079-70A5E5000094}"/>
            </a:ext>
          </a:extLst>
        </p:cNvPr>
        <p:cNvGrpSpPr/>
        <p:nvPr/>
      </p:nvGrpSpPr>
      <p:grpSpPr>
        <a:xfrm>
          <a:off x="0" y="0"/>
          <a:ext cx="0" cy="0"/>
          <a:chOff x="0" y="0"/>
          <a:chExt cx="0" cy="0"/>
        </a:xfrm>
      </p:grpSpPr>
      <p:sp>
        <p:nvSpPr>
          <p:cNvPr id="38914" name="Zástupný symbol pro obrázek snímku 1">
            <a:extLst>
              <a:ext uri="{FF2B5EF4-FFF2-40B4-BE49-F238E27FC236}">
                <a16:creationId xmlns:a16="http://schemas.microsoft.com/office/drawing/2014/main" id="{7B6E60EE-A24B-FBF2-6F8C-2B6803960A89}"/>
              </a:ext>
            </a:extLst>
          </p:cNvPr>
          <p:cNvSpPr>
            <a:spLocks noGrp="1" noRot="1" noChangeAspect="1" noTextEdit="1"/>
          </p:cNvSpPr>
          <p:nvPr>
            <p:ph type="sldImg"/>
          </p:nvPr>
        </p:nvSpPr>
        <p:spPr bwMode="auto">
          <a:noFill/>
          <a:ln>
            <a:solidFill>
              <a:srgbClr val="000000"/>
            </a:solidFill>
            <a:miter lim="800000"/>
            <a:headEnd/>
            <a:tailEnd/>
          </a:ln>
        </p:spPr>
      </p:sp>
      <p:sp>
        <p:nvSpPr>
          <p:cNvPr id="38915" name="Zástupný symbol pro poznámky 2">
            <a:extLst>
              <a:ext uri="{FF2B5EF4-FFF2-40B4-BE49-F238E27FC236}">
                <a16:creationId xmlns:a16="http://schemas.microsoft.com/office/drawing/2014/main" id="{F48D3E87-D1E0-5F29-C78B-4E7A5D149EB6}"/>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32772" name="Zástupný symbol pro záhlaví 3">
            <a:extLst>
              <a:ext uri="{FF2B5EF4-FFF2-40B4-BE49-F238E27FC236}">
                <a16:creationId xmlns:a16="http://schemas.microsoft.com/office/drawing/2014/main" id="{A19EBBFA-2064-5CC5-8F2C-BD7E0548F825}"/>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dirty="0"/>
              <a:t>Vybrané problémy německy mluvících zemí po roce 1945</a:t>
            </a:r>
          </a:p>
        </p:txBody>
      </p:sp>
    </p:spTree>
    <p:extLst>
      <p:ext uri="{BB962C8B-B14F-4D97-AF65-F5344CB8AC3E}">
        <p14:creationId xmlns:p14="http://schemas.microsoft.com/office/powerpoint/2010/main" val="325390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pPr>
              <a:defRPr/>
            </a:pPr>
            <a:fld id="{C35056D6-5BD5-4689-8EB2-EC42CE12624A}" type="datetimeFigureOut">
              <a:rPr lang="cs-CZ"/>
              <a:pPr>
                <a:defRPr/>
              </a:pPr>
              <a:t>03.03.2025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C66FC25-F7E8-44BC-81A1-B8A963A1BA14}"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E7E6316E-B987-437F-A94E-A79D7AB8C649}" type="datetimeFigureOut">
              <a:rPr lang="cs-CZ"/>
              <a:pPr>
                <a:defRPr/>
              </a:pPr>
              <a:t>03.03.2025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540AD8F-6016-4331-AAA1-635ED6FE8C50}"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0553805B-5D5C-435E-AFD4-5C1457A1B578}" type="datetimeFigureOut">
              <a:rPr lang="cs-CZ"/>
              <a:pPr>
                <a:defRPr/>
              </a:pPr>
              <a:t>03.03.2025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ADD0609-7EA6-4CA2-9690-77C98AE726B7}"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6123A0F1-60D3-4AFC-BA82-740A507BD367}" type="datetimeFigureOut">
              <a:rPr lang="cs-CZ"/>
              <a:pPr>
                <a:defRPr/>
              </a:pPr>
              <a:t>03.03.2025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7DC7446-F48F-45A9-BA7E-22A9D77C573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E47C929-EC33-4E83-9AF6-09E1288D7F63}" type="datetimeFigureOut">
              <a:rPr lang="cs-CZ"/>
              <a:pPr>
                <a:defRPr/>
              </a:pPr>
              <a:t>03.03.2025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438311C-842B-43DC-8546-8273CC2CA57D}"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7480977E-436B-440F-A096-9F6E24CA7571}" type="datetimeFigureOut">
              <a:rPr lang="cs-CZ"/>
              <a:pPr>
                <a:defRPr/>
              </a:pPr>
              <a:t>03.03.2025</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2A295AD-A502-4BE8-9F4D-1BAE3C96F0A5}"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08235976-1592-479A-9310-F493CD2F87B2}" type="datetimeFigureOut">
              <a:rPr lang="cs-CZ"/>
              <a:pPr>
                <a:defRPr/>
              </a:pPr>
              <a:t>03.03.2025</a:t>
            </a:fld>
            <a:endParaRPr lang="cs-CZ" dirty="0"/>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D53EAA1F-CF6B-4C35-A5E5-F2C89EF0AE8A}"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p:cNvSpPr>
            <a:spLocks noGrp="1"/>
          </p:cNvSpPr>
          <p:nvPr>
            <p:ph type="dt" sz="half" idx="10"/>
          </p:nvPr>
        </p:nvSpPr>
        <p:spPr/>
        <p:txBody>
          <a:bodyPr/>
          <a:lstStyle>
            <a:lvl1pPr>
              <a:defRPr/>
            </a:lvl1pPr>
          </a:lstStyle>
          <a:p>
            <a:pPr>
              <a:defRPr/>
            </a:pPr>
            <a:fld id="{9947F578-349B-480D-AF6A-7E3FFC10DCA8}" type="datetimeFigureOut">
              <a:rPr lang="cs-CZ"/>
              <a:pPr>
                <a:defRPr/>
              </a:pPr>
              <a:t>03.03.2025</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42D99255-7022-4BC2-8920-619261FA2021}"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071C1CA5-280F-4ACC-8885-8CC7F310FA3D}" type="datetimeFigureOut">
              <a:rPr lang="cs-CZ"/>
              <a:pPr>
                <a:defRPr/>
              </a:pPr>
              <a:t>03.03.2025</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413E96F7-2788-4823-B4E4-299C301DB93E}"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A86FC87D-B122-4225-990A-D585734A5DBC}" type="datetimeFigureOut">
              <a:rPr lang="cs-CZ"/>
              <a:pPr>
                <a:defRPr/>
              </a:pPr>
              <a:t>03.03.2025</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8C43C6C-6D43-4488-BE1E-A6BDC486C8F9}"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A99A478-AA0E-49E7-939B-509BA7CD5DB2}" type="datetimeFigureOut">
              <a:rPr lang="cs-CZ"/>
              <a:pPr>
                <a:defRPr/>
              </a:pPr>
              <a:t>03.03.2025</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4EE0670B-8969-4C6A-86E2-AE4E910DCB6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9AAF7F-EC4F-4A61-8DDC-30D903F7E1BA}" type="datetimeFigureOut">
              <a:rPr lang="cs-CZ"/>
              <a:pPr>
                <a:defRPr/>
              </a:pPr>
              <a:t>03.03.2025</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E1C7C53-6E43-44F3-B6AA-6DF37711EA67}"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X5vawCacp_w&amp;feature=related" TargetMode="External"/><Relationship Id="rId2" Type="http://schemas.openxmlformats.org/officeDocument/2006/relationships/hyperlink" Target="http://www.youtube.com/watch?v=CzqzH61W7Fk&amp;feature=relate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ovinky.cz/veda-skoly/494926-jak-kapitan-marinesko-potopil-gustloffa-z-obriho-parniku-se-stala-lod-smrti.html" TargetMode="External"/><Relationship Id="rId2" Type="http://schemas.openxmlformats.org/officeDocument/2006/relationships/hyperlink" Target="http://www.wilhelmgustloff.com/unknown.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dydu4JyoM9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hyperlink" Target="https://pastebin.com/jQujwe89"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z-g-v.de/zgv/fakten-und-hintergruende/vertreibungen-anderer-europaeischer-voelker/" TargetMode="External"/><Relationship Id="rId2" Type="http://schemas.openxmlformats.org/officeDocument/2006/relationships/hyperlink" Target="https://www.z-g-v.de/zgv/unsere-stiftung/chroni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zahranicni.ihned.cz/c1-41233000-steinbachova-tolik-jste-netrpeli-klaus-by-mel-promluvit-k-sudetskym-nemcum%20(1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SwsQvPeSFv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85813" y="928688"/>
            <a:ext cx="7772400" cy="1643062"/>
          </a:xfrm>
        </p:spPr>
        <p:txBody>
          <a:bodyPr rtlCol="0">
            <a:normAutofit fontScale="90000"/>
          </a:bodyPr>
          <a:lstStyle/>
          <a:p>
            <a:pPr eaLnBrk="1" fontAlgn="auto" hangingPunct="1">
              <a:spcAft>
                <a:spcPts val="0"/>
              </a:spcAft>
              <a:defRPr/>
            </a:pPr>
            <a:r>
              <a:rPr lang="cs-CZ" dirty="0"/>
              <a:t>Vybraná témata dějin</a:t>
            </a:r>
            <a:br>
              <a:rPr lang="cs-CZ" dirty="0"/>
            </a:br>
            <a:r>
              <a:rPr lang="cs-CZ" dirty="0"/>
              <a:t>německy mluvících zemí </a:t>
            </a:r>
            <a:br>
              <a:rPr lang="cs-CZ" dirty="0"/>
            </a:br>
            <a:r>
              <a:rPr lang="cs-CZ" dirty="0"/>
              <a:t>po roce 1945</a:t>
            </a:r>
          </a:p>
        </p:txBody>
      </p:sp>
      <p:sp>
        <p:nvSpPr>
          <p:cNvPr id="3" name="Podnadpis 2"/>
          <p:cNvSpPr>
            <a:spLocks noGrp="1"/>
          </p:cNvSpPr>
          <p:nvPr>
            <p:ph type="subTitle" idx="1"/>
          </p:nvPr>
        </p:nvSpPr>
        <p:spPr>
          <a:xfrm>
            <a:off x="468313" y="2928938"/>
            <a:ext cx="8280400" cy="2786062"/>
          </a:xfrm>
        </p:spPr>
        <p:txBody>
          <a:bodyPr rtlCol="0">
            <a:normAutofit lnSpcReduction="10000"/>
          </a:bodyPr>
          <a:lstStyle/>
          <a:p>
            <a:pPr eaLnBrk="1" fontAlgn="auto" hangingPunct="1">
              <a:spcAft>
                <a:spcPts val="0"/>
              </a:spcAft>
              <a:defRPr/>
            </a:pPr>
            <a:endParaRPr lang="cs-CZ" dirty="0"/>
          </a:p>
          <a:p>
            <a:pPr eaLnBrk="1" fontAlgn="auto" hangingPunct="1">
              <a:spcAft>
                <a:spcPts val="0"/>
              </a:spcAft>
              <a:defRPr/>
            </a:pPr>
            <a:r>
              <a:rPr lang="cs-CZ" dirty="0" err="1"/>
              <a:t>JMB247</a:t>
            </a:r>
            <a:r>
              <a:rPr lang="cs-CZ" dirty="0"/>
              <a:t>, </a:t>
            </a:r>
            <a:r>
              <a:rPr lang="cs-CZ" dirty="0" err="1"/>
              <a:t>JTB026</a:t>
            </a:r>
            <a:r>
              <a:rPr lang="cs-CZ" dirty="0"/>
              <a:t> Seminář k dějinám </a:t>
            </a:r>
            <a:r>
              <a:rPr lang="cs-CZ" dirty="0" err="1"/>
              <a:t>NMZ</a:t>
            </a:r>
            <a:endParaRPr lang="cs-CZ" dirty="0"/>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r>
              <a:rPr lang="cs-CZ" dirty="0"/>
              <a:t>PhDr. Michal </a:t>
            </a:r>
            <a:r>
              <a:rPr lang="cs-CZ" dirty="0" err="1"/>
              <a:t>Dimitrov</a:t>
            </a:r>
            <a:r>
              <a:rPr lang="cs-CZ" dirty="0"/>
              <a:t>, </a:t>
            </a:r>
            <a:r>
              <a:rPr lang="cs-CZ" dirty="0" err="1"/>
              <a:t>Ph.D</a:t>
            </a:r>
            <a:r>
              <a:rPr lang="cs-CZ" dirty="0"/>
              <a:t>.</a:t>
            </a:r>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endParaRPr lang="cs-CZ"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156EA2-8332-48C1-06E7-F3549B1846BC}"/>
              </a:ext>
            </a:extLst>
          </p:cNvPr>
          <p:cNvSpPr>
            <a:spLocks noGrp="1"/>
          </p:cNvSpPr>
          <p:nvPr>
            <p:ph type="title"/>
          </p:nvPr>
        </p:nvSpPr>
        <p:spPr/>
        <p:txBody>
          <a:bodyPr/>
          <a:lstStyle/>
          <a:p>
            <a:r>
              <a:rPr lang="cs-CZ" dirty="0"/>
              <a:t>Případ Wilhelm </a:t>
            </a:r>
            <a:r>
              <a:rPr lang="cs-CZ" dirty="0" err="1"/>
              <a:t>Gustloff</a:t>
            </a:r>
            <a:endParaRPr lang="cs-CZ" dirty="0"/>
          </a:p>
        </p:txBody>
      </p:sp>
      <p:sp>
        <p:nvSpPr>
          <p:cNvPr id="3" name="Zástupný obsah 2">
            <a:extLst>
              <a:ext uri="{FF2B5EF4-FFF2-40B4-BE49-F238E27FC236}">
                <a16:creationId xmlns:a16="http://schemas.microsoft.com/office/drawing/2014/main" id="{8D054AFA-213C-594B-5E54-CBD9D98F8F85}"/>
              </a:ext>
            </a:extLst>
          </p:cNvPr>
          <p:cNvSpPr>
            <a:spLocks noGrp="1"/>
          </p:cNvSpPr>
          <p:nvPr>
            <p:ph idx="1"/>
          </p:nvPr>
        </p:nvSpPr>
        <p:spPr/>
        <p:txBody>
          <a:bodyPr/>
          <a:lstStyle/>
          <a:p>
            <a:endParaRPr lang="cs-CZ" dirty="0"/>
          </a:p>
          <a:p>
            <a:endParaRPr lang="cs-CZ" dirty="0"/>
          </a:p>
          <a:p>
            <a:pPr marL="0" indent="0" algn="ctr">
              <a:buNone/>
            </a:pPr>
            <a:endParaRPr lang="cs-CZ" dirty="0"/>
          </a:p>
          <a:p>
            <a:pPr marL="0" indent="0" algn="ctr">
              <a:buNone/>
            </a:pPr>
            <a:endParaRPr lang="cs-CZ" dirty="0"/>
          </a:p>
          <a:p>
            <a:pPr marL="0" indent="0" algn="ctr">
              <a:buNone/>
            </a:pPr>
            <a:endParaRPr lang="cs-CZ" dirty="0"/>
          </a:p>
          <a:p>
            <a:pPr marL="0" indent="0" algn="ctr">
              <a:buNone/>
            </a:pPr>
            <a:endParaRPr lang="cs-CZ" dirty="0"/>
          </a:p>
          <a:p>
            <a:pPr marL="0" indent="0" algn="ctr">
              <a:buNone/>
            </a:pPr>
            <a:r>
              <a:rPr lang="cs-CZ" dirty="0"/>
              <a:t>Referát:</a:t>
            </a:r>
          </a:p>
          <a:p>
            <a:pPr marL="0" indent="0" algn="ctr">
              <a:buNone/>
            </a:pPr>
            <a:r>
              <a:rPr lang="cs-CZ" dirty="0">
                <a:solidFill>
                  <a:srgbClr val="FF0000"/>
                </a:solidFill>
              </a:rPr>
              <a:t>Sára </a:t>
            </a:r>
            <a:r>
              <a:rPr lang="cs-CZ" dirty="0" err="1">
                <a:solidFill>
                  <a:srgbClr val="FF0000"/>
                </a:solidFill>
              </a:rPr>
              <a:t>Herianová</a:t>
            </a:r>
            <a:endParaRPr lang="cs-CZ" dirty="0">
              <a:solidFill>
                <a:srgbClr val="FF0000"/>
              </a:solidFill>
            </a:endParaRPr>
          </a:p>
        </p:txBody>
      </p:sp>
      <p:pic>
        <p:nvPicPr>
          <p:cNvPr id="4" name="Obrázek 3" descr="wilhelm_gustloff.jpg">
            <a:extLst>
              <a:ext uri="{FF2B5EF4-FFF2-40B4-BE49-F238E27FC236}">
                <a16:creationId xmlns:a16="http://schemas.microsoft.com/office/drawing/2014/main" id="{3DB650D9-F187-65E2-FED5-3AB1C453C4A8}"/>
              </a:ext>
            </a:extLst>
          </p:cNvPr>
          <p:cNvPicPr>
            <a:picLocks noChangeAspect="1"/>
          </p:cNvPicPr>
          <p:nvPr/>
        </p:nvPicPr>
        <p:blipFill>
          <a:blip r:embed="rId2" cstate="print"/>
          <a:stretch>
            <a:fillRect/>
          </a:stretch>
        </p:blipFill>
        <p:spPr>
          <a:xfrm>
            <a:off x="2267744" y="1772816"/>
            <a:ext cx="4357718" cy="3050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901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457200" y="274638"/>
            <a:ext cx="8229600" cy="1154112"/>
          </a:xfrm>
        </p:spPr>
        <p:txBody>
          <a:bodyPr/>
          <a:lstStyle/>
          <a:p>
            <a:pPr eaLnBrk="1" hangingPunct="1"/>
            <a:r>
              <a:rPr lang="cs-CZ"/>
              <a:t>Případ </a:t>
            </a:r>
            <a:r>
              <a:rPr lang="cs-CZ" i="1"/>
              <a:t>Wilhelm Gustloff</a:t>
            </a:r>
            <a:r>
              <a:rPr lang="cs-CZ"/>
              <a:t> (1)</a:t>
            </a:r>
          </a:p>
        </p:txBody>
      </p:sp>
      <p:sp>
        <p:nvSpPr>
          <p:cNvPr id="11267" name="Zástupný symbol pro obsah 2"/>
          <p:cNvSpPr>
            <a:spLocks noGrp="1"/>
          </p:cNvSpPr>
          <p:nvPr>
            <p:ph idx="1"/>
          </p:nvPr>
        </p:nvSpPr>
        <p:spPr/>
        <p:txBody>
          <a:bodyPr/>
          <a:lstStyle/>
          <a:p>
            <a:pPr lvl="1" eaLnBrk="1" hangingPunct="1"/>
            <a:r>
              <a:rPr lang="cs-CZ" sz="2400"/>
              <a:t>„největší námořní katastrofa v dějinách“</a:t>
            </a:r>
          </a:p>
          <a:p>
            <a:pPr lvl="1" eaLnBrk="1" hangingPunct="1"/>
            <a:r>
              <a:rPr lang="cs-CZ" sz="2400"/>
              <a:t>Wilhelm Gustloff: nacistický hrdina, podlehl atentátu v roce 1936: „krvavý svědek hnutí“ </a:t>
            </a:r>
          </a:p>
          <a:p>
            <a:pPr lvl="1" eaLnBrk="1" hangingPunct="1"/>
            <a:r>
              <a:rPr lang="cs-CZ" sz="2400"/>
              <a:t>rekreační loď </a:t>
            </a:r>
            <a:r>
              <a:rPr lang="cs-CZ" sz="2400" i="1"/>
              <a:t>Kraft durch Freude</a:t>
            </a:r>
            <a:r>
              <a:rPr lang="cs-CZ" sz="2400"/>
              <a:t>, za války lazaret </a:t>
            </a:r>
          </a:p>
          <a:p>
            <a:pPr eaLnBrk="1" hangingPunct="1">
              <a:buFont typeface="Arial" charset="0"/>
              <a:buNone/>
            </a:pPr>
            <a:endParaRPr lang="cs-CZ" sz="2000" i="1"/>
          </a:p>
        </p:txBody>
      </p:sp>
      <p:pic>
        <p:nvPicPr>
          <p:cNvPr id="4" name="Obrázek 3" descr="wilhelm_gustloff.jpg"/>
          <p:cNvPicPr>
            <a:picLocks noChangeAspect="1"/>
          </p:cNvPicPr>
          <p:nvPr/>
        </p:nvPicPr>
        <p:blipFill>
          <a:blip r:embed="rId2" cstate="print"/>
          <a:stretch>
            <a:fillRect/>
          </a:stretch>
        </p:blipFill>
        <p:spPr>
          <a:xfrm>
            <a:off x="2285984" y="3500438"/>
            <a:ext cx="4357718" cy="3050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 calcmode="lin" valueType="num">
                                      <p:cBhvr additive="base">
                                        <p:cTn id="11"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 calcmode="lin" valueType="num">
                                      <p:cBhvr additive="base">
                                        <p:cTn id="15"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eaLnBrk="1" hangingPunct="1"/>
            <a:r>
              <a:rPr lang="cs-CZ" dirty="0"/>
              <a:t>Případ </a:t>
            </a:r>
            <a:r>
              <a:rPr lang="cs-CZ" i="1" dirty="0" err="1"/>
              <a:t>Wilhelm</a:t>
            </a:r>
            <a:r>
              <a:rPr lang="cs-CZ" i="1" dirty="0"/>
              <a:t> </a:t>
            </a:r>
            <a:r>
              <a:rPr lang="cs-CZ" i="1" dirty="0" err="1"/>
              <a:t>Gustloff</a:t>
            </a:r>
            <a:endParaRPr lang="cs-CZ" dirty="0"/>
          </a:p>
        </p:txBody>
      </p:sp>
      <p:sp>
        <p:nvSpPr>
          <p:cNvPr id="14339" name="Zástupný symbol pro obsah 2"/>
          <p:cNvSpPr>
            <a:spLocks noGrp="1"/>
          </p:cNvSpPr>
          <p:nvPr>
            <p:ph idx="1"/>
          </p:nvPr>
        </p:nvSpPr>
        <p:spPr/>
        <p:txBody>
          <a:bodyPr/>
          <a:lstStyle/>
          <a:p>
            <a:pPr algn="ctr" eaLnBrk="1" hangingPunct="1">
              <a:buFont typeface="Arial" charset="0"/>
              <a:buNone/>
            </a:pPr>
            <a:r>
              <a:rPr lang="cs-CZ" sz="2800" dirty="0"/>
              <a:t>Případ v populární kultuře:</a:t>
            </a:r>
          </a:p>
          <a:p>
            <a:pPr eaLnBrk="1" hangingPunct="1"/>
            <a:r>
              <a:rPr lang="cs-CZ" sz="2800" dirty="0" err="1"/>
              <a:t>Nacht</a:t>
            </a:r>
            <a:r>
              <a:rPr lang="cs-CZ" sz="2800" dirty="0"/>
              <a:t> </a:t>
            </a:r>
            <a:r>
              <a:rPr lang="cs-CZ" sz="2800" dirty="0" err="1"/>
              <a:t>fiel</a:t>
            </a:r>
            <a:r>
              <a:rPr lang="cs-CZ" sz="2800" dirty="0"/>
              <a:t> </a:t>
            </a:r>
            <a:r>
              <a:rPr lang="cs-CZ" sz="2800" dirty="0" err="1"/>
              <a:t>über</a:t>
            </a:r>
            <a:r>
              <a:rPr lang="cs-CZ" sz="2800" dirty="0"/>
              <a:t> </a:t>
            </a:r>
            <a:r>
              <a:rPr lang="cs-CZ" sz="2800" dirty="0" err="1"/>
              <a:t>Gotenhafen</a:t>
            </a:r>
            <a:r>
              <a:rPr lang="cs-CZ" sz="2800" dirty="0"/>
              <a:t> (Na </a:t>
            </a:r>
            <a:r>
              <a:rPr lang="cs-CZ" sz="2800" dirty="0" err="1"/>
              <a:t>Gdyň</a:t>
            </a:r>
            <a:r>
              <a:rPr lang="cs-CZ" sz="2800" dirty="0"/>
              <a:t> padla noc)</a:t>
            </a:r>
          </a:p>
          <a:p>
            <a:pPr lvl="1" eaLnBrk="1" hangingPunct="1">
              <a:buFont typeface="Arial" charset="0"/>
              <a:buChar char="•"/>
            </a:pPr>
            <a:r>
              <a:rPr lang="cs-CZ" sz="2400" dirty="0"/>
              <a:t>film, 1959, režie: Frank </a:t>
            </a:r>
            <a:r>
              <a:rPr lang="cs-CZ" sz="2400" dirty="0" err="1"/>
              <a:t>Wisbar</a:t>
            </a:r>
            <a:endParaRPr lang="cs-CZ" sz="2400" dirty="0"/>
          </a:p>
          <a:p>
            <a:pPr lvl="1" eaLnBrk="1" hangingPunct="1">
              <a:buFont typeface="Arial" charset="0"/>
              <a:buNone/>
            </a:pPr>
            <a:r>
              <a:rPr lang="cs-CZ" sz="1600" dirty="0"/>
              <a:t>           </a:t>
            </a:r>
            <a:r>
              <a:rPr lang="cs-CZ" sz="1600" dirty="0">
                <a:hlinkClick r:id="rId2"/>
              </a:rPr>
              <a:t>http://www.</a:t>
            </a:r>
            <a:r>
              <a:rPr lang="cs-CZ" sz="1600" dirty="0" err="1">
                <a:hlinkClick r:id="rId2"/>
              </a:rPr>
              <a:t>youtube.com</a:t>
            </a:r>
            <a:r>
              <a:rPr lang="cs-CZ" sz="1600" dirty="0">
                <a:hlinkClick r:id="rId2"/>
              </a:rPr>
              <a:t>/</a:t>
            </a:r>
            <a:r>
              <a:rPr lang="cs-CZ" sz="1600" dirty="0" err="1">
                <a:hlinkClick r:id="rId2"/>
              </a:rPr>
              <a:t>watch</a:t>
            </a:r>
            <a:r>
              <a:rPr lang="cs-CZ" sz="1600" dirty="0">
                <a:hlinkClick r:id="rId2"/>
              </a:rPr>
              <a:t>?v=</a:t>
            </a:r>
            <a:r>
              <a:rPr lang="cs-CZ" sz="1600" dirty="0" err="1">
                <a:hlinkClick r:id="rId2"/>
              </a:rPr>
              <a:t>CzqzH61W7Fk</a:t>
            </a:r>
            <a:r>
              <a:rPr lang="cs-CZ" sz="1600" dirty="0">
                <a:hlinkClick r:id="rId2"/>
              </a:rPr>
              <a:t>&amp;feature=</a:t>
            </a:r>
            <a:r>
              <a:rPr lang="cs-CZ" sz="1600" dirty="0" err="1">
                <a:hlinkClick r:id="rId2"/>
              </a:rPr>
              <a:t>related</a:t>
            </a:r>
            <a:r>
              <a:rPr lang="cs-CZ" sz="1600" dirty="0"/>
              <a:t> </a:t>
            </a:r>
            <a:r>
              <a:rPr lang="cs-CZ" dirty="0"/>
              <a:t>	</a:t>
            </a:r>
            <a:r>
              <a:rPr lang="cs-CZ" sz="1600" dirty="0"/>
              <a:t>	 </a:t>
            </a:r>
            <a:r>
              <a:rPr lang="cs-CZ" sz="1600" dirty="0">
                <a:hlinkClick r:id="rId3"/>
              </a:rPr>
              <a:t>http://www.</a:t>
            </a:r>
            <a:r>
              <a:rPr lang="cs-CZ" sz="1600" dirty="0" err="1">
                <a:hlinkClick r:id="rId3"/>
              </a:rPr>
              <a:t>youtube.com</a:t>
            </a:r>
            <a:r>
              <a:rPr lang="cs-CZ" sz="1600" dirty="0">
                <a:hlinkClick r:id="rId3"/>
              </a:rPr>
              <a:t>/</a:t>
            </a:r>
            <a:r>
              <a:rPr lang="cs-CZ" sz="1600" dirty="0" err="1">
                <a:hlinkClick r:id="rId3"/>
              </a:rPr>
              <a:t>watch</a:t>
            </a:r>
            <a:r>
              <a:rPr lang="cs-CZ" sz="1600" dirty="0">
                <a:hlinkClick r:id="rId3"/>
              </a:rPr>
              <a:t>?v=</a:t>
            </a:r>
            <a:r>
              <a:rPr lang="cs-CZ" sz="1600" dirty="0" err="1">
                <a:hlinkClick r:id="rId3"/>
              </a:rPr>
              <a:t>X5vawCacp</a:t>
            </a:r>
            <a:r>
              <a:rPr lang="cs-CZ" sz="1600" dirty="0">
                <a:hlinkClick r:id="rId3"/>
              </a:rPr>
              <a:t>_w&amp;feature=</a:t>
            </a:r>
            <a:r>
              <a:rPr lang="cs-CZ" sz="1600" dirty="0" err="1">
                <a:hlinkClick r:id="rId3"/>
              </a:rPr>
              <a:t>related</a:t>
            </a:r>
            <a:r>
              <a:rPr lang="cs-CZ" sz="1600" dirty="0"/>
              <a:t> </a:t>
            </a:r>
          </a:p>
          <a:p>
            <a:pPr eaLnBrk="1" hangingPunct="1"/>
            <a:r>
              <a:rPr lang="cs-CZ" sz="2800" dirty="0" err="1"/>
              <a:t>Im</a:t>
            </a:r>
            <a:r>
              <a:rPr lang="cs-CZ" sz="2800" dirty="0"/>
              <a:t> </a:t>
            </a:r>
            <a:r>
              <a:rPr lang="cs-CZ" sz="2800" dirty="0" err="1"/>
              <a:t>Krebsgang</a:t>
            </a:r>
            <a:r>
              <a:rPr lang="cs-CZ" sz="2800" dirty="0"/>
              <a:t> (Jako rak): </a:t>
            </a:r>
          </a:p>
          <a:p>
            <a:pPr lvl="1" eaLnBrk="1" hangingPunct="1">
              <a:buFont typeface="Arial" charset="0"/>
              <a:buChar char="•"/>
            </a:pPr>
            <a:r>
              <a:rPr lang="cs-CZ" sz="2400" dirty="0"/>
              <a:t>román, 2002, </a:t>
            </a:r>
            <a:r>
              <a:rPr lang="cs-CZ" sz="2400" dirty="0" err="1"/>
              <a:t>Günter</a:t>
            </a:r>
            <a:r>
              <a:rPr lang="cs-CZ" sz="2400" dirty="0"/>
              <a:t> </a:t>
            </a:r>
            <a:r>
              <a:rPr lang="cs-CZ" sz="2400" dirty="0" err="1"/>
              <a:t>Grass</a:t>
            </a:r>
            <a:endParaRPr lang="cs-CZ" sz="2400" dirty="0"/>
          </a:p>
          <a:p>
            <a:pPr lvl="1" eaLnBrk="1" hangingPunct="1">
              <a:buFont typeface="Arial" charset="0"/>
              <a:buChar char="•"/>
            </a:pPr>
            <a:endParaRPr lang="cs-CZ" dirty="0"/>
          </a:p>
          <a:p>
            <a:pPr eaLnBrk="1" hangingPunct="1"/>
            <a:r>
              <a:rPr lang="cs-CZ" sz="2800" dirty="0"/>
              <a:t>Die </a:t>
            </a:r>
            <a:r>
              <a:rPr lang="cs-CZ" sz="2800" dirty="0" err="1"/>
              <a:t>Gustloff</a:t>
            </a:r>
            <a:r>
              <a:rPr lang="cs-CZ" sz="2800" dirty="0"/>
              <a:t> (Zkáza lodi </a:t>
            </a:r>
            <a:r>
              <a:rPr lang="cs-CZ" sz="2800" dirty="0" err="1"/>
              <a:t>Gustloff</a:t>
            </a:r>
            <a:r>
              <a:rPr lang="cs-CZ" sz="2800" dirty="0"/>
              <a:t>):</a:t>
            </a:r>
          </a:p>
          <a:p>
            <a:pPr lvl="1" eaLnBrk="1" hangingPunct="1">
              <a:buFont typeface="Arial" charset="0"/>
              <a:buChar char="•"/>
            </a:pPr>
            <a:r>
              <a:rPr lang="cs-CZ" sz="2400" dirty="0"/>
              <a:t>Film, 2008, režie: </a:t>
            </a:r>
            <a:r>
              <a:rPr lang="cs-CZ" sz="2400" dirty="0" err="1"/>
              <a:t>Joseph</a:t>
            </a:r>
            <a:r>
              <a:rPr lang="cs-CZ" sz="2400" dirty="0"/>
              <a:t> </a:t>
            </a:r>
            <a:r>
              <a:rPr lang="cs-CZ" sz="2400" dirty="0" err="1"/>
              <a:t>Vilsmaier</a:t>
            </a:r>
            <a:r>
              <a:rPr lang="cs-CZ" sz="2400" dirty="0"/>
              <a:t> </a:t>
            </a:r>
          </a:p>
          <a:p>
            <a:pPr lvl="1" eaLnBrk="1" hangingPunct="1"/>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r>
              <a:rPr lang="cs-CZ"/>
              <a:t>Případ </a:t>
            </a:r>
            <a:r>
              <a:rPr lang="cs-CZ" i="1"/>
              <a:t>Wilhelm Gustloff</a:t>
            </a:r>
            <a:r>
              <a:rPr lang="cs-CZ"/>
              <a:t> (2)</a:t>
            </a:r>
          </a:p>
        </p:txBody>
      </p:sp>
      <p:sp>
        <p:nvSpPr>
          <p:cNvPr id="12291" name="Zástupný symbol pro obsah 2"/>
          <p:cNvSpPr>
            <a:spLocks noGrp="1"/>
          </p:cNvSpPr>
          <p:nvPr>
            <p:ph idx="1"/>
          </p:nvPr>
        </p:nvSpPr>
        <p:spPr/>
        <p:txBody>
          <a:bodyPr/>
          <a:lstStyle/>
          <a:p>
            <a:pPr eaLnBrk="1" hangingPunct="1"/>
            <a:endParaRPr lang="cs-CZ"/>
          </a:p>
          <a:p>
            <a:pPr eaLnBrk="1" hangingPunct="1">
              <a:buFont typeface="Arial" charset="0"/>
              <a:buNone/>
            </a:pPr>
            <a:endParaRPr lang="cs-CZ"/>
          </a:p>
        </p:txBody>
      </p:sp>
      <p:pic>
        <p:nvPicPr>
          <p:cNvPr id="12292" name="Obrázek 3" descr="map-wg_and_s13.jpg"/>
          <p:cNvPicPr>
            <a:picLocks noChangeAspect="1"/>
          </p:cNvPicPr>
          <p:nvPr/>
        </p:nvPicPr>
        <p:blipFill>
          <a:blip r:embed="rId2" cstate="print"/>
          <a:srcRect/>
          <a:stretch>
            <a:fillRect/>
          </a:stretch>
        </p:blipFill>
        <p:spPr bwMode="auto">
          <a:xfrm>
            <a:off x="1143000" y="1357313"/>
            <a:ext cx="6858000" cy="525303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hangingPunct="1"/>
            <a:r>
              <a:rPr lang="cs-CZ"/>
              <a:t>Případ </a:t>
            </a:r>
            <a:r>
              <a:rPr lang="cs-CZ" i="1"/>
              <a:t>Wilhelm Gustloff</a:t>
            </a:r>
            <a:r>
              <a:rPr lang="cs-CZ"/>
              <a:t> (3)</a:t>
            </a:r>
          </a:p>
        </p:txBody>
      </p:sp>
      <p:pic>
        <p:nvPicPr>
          <p:cNvPr id="13315" name="Zástupný symbol pro obsah 3" descr="map-wg_sinking.jpg"/>
          <p:cNvPicPr>
            <a:picLocks noGrp="1" noChangeAspect="1"/>
          </p:cNvPicPr>
          <p:nvPr>
            <p:ph idx="1"/>
          </p:nvPr>
        </p:nvPicPr>
        <p:blipFill>
          <a:blip r:embed="rId2" cstate="print"/>
          <a:srcRect/>
          <a:stretch>
            <a:fillRect/>
          </a:stretch>
        </p:blipFill>
        <p:spPr>
          <a:xfrm>
            <a:off x="1143000" y="1357313"/>
            <a:ext cx="6892925" cy="528002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cs-CZ"/>
              <a:t>Případ </a:t>
            </a:r>
            <a:r>
              <a:rPr lang="cs-CZ" i="1"/>
              <a:t>Wilhelm Gustloff</a:t>
            </a:r>
            <a:r>
              <a:rPr lang="cs-CZ"/>
              <a:t> (5)</a:t>
            </a:r>
          </a:p>
        </p:txBody>
      </p:sp>
      <p:sp>
        <p:nvSpPr>
          <p:cNvPr id="15363" name="Zástupný symbol pro obsah 2"/>
          <p:cNvSpPr>
            <a:spLocks noGrp="1"/>
          </p:cNvSpPr>
          <p:nvPr>
            <p:ph idx="1"/>
          </p:nvPr>
        </p:nvSpPr>
        <p:spPr/>
        <p:txBody>
          <a:bodyPr/>
          <a:lstStyle/>
          <a:p>
            <a:pPr eaLnBrk="1" hangingPunct="1"/>
            <a:r>
              <a:rPr lang="cs-CZ"/>
              <a:t>Statistika (historik Heinz Schön): </a:t>
            </a:r>
          </a:p>
          <a:p>
            <a:pPr lvl="1" eaLnBrk="1" hangingPunct="1"/>
            <a:r>
              <a:rPr lang="cs-CZ"/>
              <a:t>10 500 pasažérů (z toho téměř 9 000 uprchlíků)</a:t>
            </a:r>
          </a:p>
          <a:p>
            <a:pPr lvl="1" eaLnBrk="1" hangingPunct="1"/>
            <a:r>
              <a:rPr lang="cs-CZ"/>
              <a:t>drtivá většina pasažérů: ženy a děti</a:t>
            </a:r>
          </a:p>
          <a:p>
            <a:pPr lvl="1" eaLnBrk="1" hangingPunct="1"/>
            <a:r>
              <a:rPr lang="cs-CZ"/>
              <a:t>většina z cca 1 200 zachráněných: muži              (včetně všech čtyř kapitánů)</a:t>
            </a:r>
          </a:p>
          <a:p>
            <a:pPr lvl="1" eaLnBrk="1" hangingPunct="1">
              <a:buFont typeface="Arial" charset="0"/>
              <a:buNone/>
            </a:pPr>
            <a:endParaRPr lang="cs-CZ"/>
          </a:p>
          <a:p>
            <a:pPr eaLnBrk="1" hangingPunct="1"/>
            <a:r>
              <a:rPr lang="cs-CZ"/>
              <a:t>Válečný zločin?</a:t>
            </a:r>
          </a:p>
          <a:p>
            <a:pPr lvl="1" eaLnBrk="1" hangingPunct="1"/>
            <a:r>
              <a:rPr lang="cs-CZ"/>
              <a:t>většina pasažérů civilisté  x  loď vyzbrojena + posádka vojáci</a:t>
            </a:r>
          </a:p>
          <a:p>
            <a:pPr lvl="1" eaLnBrk="1" hangingPunct="1"/>
            <a:endParaRPr 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pPr eaLnBrk="1" hangingPunct="1"/>
            <a:r>
              <a:rPr lang="cs-CZ"/>
              <a:t>Případ </a:t>
            </a:r>
            <a:r>
              <a:rPr lang="cs-CZ" i="1"/>
              <a:t>Wilhelm Gustloff</a:t>
            </a:r>
            <a:r>
              <a:rPr lang="cs-CZ"/>
              <a:t> (6)</a:t>
            </a:r>
          </a:p>
        </p:txBody>
      </p:sp>
      <p:sp>
        <p:nvSpPr>
          <p:cNvPr id="3" name="Zástupný symbol pro obsah 2"/>
          <p:cNvSpPr>
            <a:spLocks noGrp="1"/>
          </p:cNvSpPr>
          <p:nvPr>
            <p:ph idx="1"/>
          </p:nvPr>
        </p:nvSpPr>
        <p:spPr/>
        <p:txBody>
          <a:bodyPr/>
          <a:lstStyle/>
          <a:p>
            <a:pPr eaLnBrk="1" hangingPunct="1"/>
            <a:r>
              <a:rPr lang="cs-CZ"/>
              <a:t>Kauzalita dne 30. ledna? </a:t>
            </a:r>
          </a:p>
          <a:p>
            <a:pPr eaLnBrk="1" hangingPunct="1"/>
            <a:endParaRPr lang="cs-CZ"/>
          </a:p>
          <a:p>
            <a:pPr lvl="1" eaLnBrk="1" hangingPunct="1">
              <a:buFont typeface="Arial" charset="0"/>
              <a:buChar char="•"/>
            </a:pPr>
            <a:r>
              <a:rPr lang="cs-CZ"/>
              <a:t>1895 – narodil se Wilhelm Gustloff </a:t>
            </a:r>
          </a:p>
          <a:p>
            <a:pPr lvl="1" eaLnBrk="1" hangingPunct="1">
              <a:buFont typeface="Arial" charset="0"/>
              <a:buChar char="•"/>
            </a:pPr>
            <a:r>
              <a:rPr lang="cs-CZ"/>
              <a:t>1933 – Adolf Hitler byl jmenován říšským kancléřem </a:t>
            </a:r>
          </a:p>
          <a:p>
            <a:pPr lvl="1" eaLnBrk="1" hangingPunct="1">
              <a:buFont typeface="Arial" charset="0"/>
              <a:buChar char="•"/>
            </a:pPr>
            <a:r>
              <a:rPr lang="cs-CZ"/>
              <a:t>1934 – založena organizace Kraft durch Freude</a:t>
            </a:r>
          </a:p>
          <a:p>
            <a:pPr lvl="1" eaLnBrk="1" hangingPunct="1">
              <a:buFont typeface="Arial" charset="0"/>
              <a:buChar char="•"/>
            </a:pPr>
            <a:r>
              <a:rPr lang="cs-CZ"/>
              <a:t>1943 – kapitulace 6. armády u Stalingradu</a:t>
            </a:r>
          </a:p>
          <a:p>
            <a:pPr lvl="1" eaLnBrk="1" hangingPunct="1">
              <a:buFont typeface="Arial" charset="0"/>
              <a:buChar char="•"/>
            </a:pPr>
            <a:r>
              <a:rPr lang="cs-CZ"/>
              <a:t>1945 – potopení lodi Wilhelm Gustloff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pPr eaLnBrk="1" hangingPunct="1"/>
            <a:r>
              <a:rPr lang="cs-CZ"/>
              <a:t>Případ </a:t>
            </a:r>
            <a:r>
              <a:rPr lang="cs-CZ" i="1"/>
              <a:t>Wilhelm Gustloff</a:t>
            </a:r>
            <a:r>
              <a:rPr lang="cs-CZ"/>
              <a:t> (7)</a:t>
            </a:r>
          </a:p>
        </p:txBody>
      </p:sp>
      <p:sp>
        <p:nvSpPr>
          <p:cNvPr id="3" name="Zástupný symbol pro obsah 2"/>
          <p:cNvSpPr>
            <a:spLocks noGrp="1"/>
          </p:cNvSpPr>
          <p:nvPr>
            <p:ph idx="1"/>
          </p:nvPr>
        </p:nvSpPr>
        <p:spPr>
          <a:xfrm>
            <a:off x="457200" y="1600200"/>
            <a:ext cx="8229600" cy="4781128"/>
          </a:xfrm>
        </p:spPr>
        <p:txBody>
          <a:bodyPr rtlCol="0">
            <a:normAutofit fontScale="25000" lnSpcReduction="20000"/>
          </a:bodyPr>
          <a:lstStyle/>
          <a:p>
            <a:pPr algn="ctr" eaLnBrk="1" fontAlgn="auto" hangingPunct="1">
              <a:spcAft>
                <a:spcPts val="0"/>
              </a:spcAft>
              <a:buFont typeface="Arial" pitchFamily="34" charset="0"/>
              <a:buNone/>
              <a:defRPr/>
            </a:pPr>
            <a:r>
              <a:rPr lang="cs-CZ" sz="9800" dirty="0"/>
              <a:t>Proč </a:t>
            </a:r>
            <a:r>
              <a:rPr lang="cs-CZ" sz="9800" dirty="0" err="1"/>
              <a:t>Gustloff</a:t>
            </a:r>
            <a:r>
              <a:rPr lang="cs-CZ" sz="9800" dirty="0"/>
              <a:t> s Titanikem jasně prohrává?</a:t>
            </a:r>
          </a:p>
          <a:p>
            <a:pPr algn="ctr" eaLnBrk="1" fontAlgn="auto" hangingPunct="1">
              <a:spcAft>
                <a:spcPts val="0"/>
              </a:spcAft>
              <a:buFont typeface="Arial" pitchFamily="34" charset="0"/>
              <a:buNone/>
              <a:defRPr/>
            </a:pPr>
            <a:endParaRPr lang="cs-CZ" dirty="0"/>
          </a:p>
          <a:p>
            <a:pPr eaLnBrk="1" fontAlgn="auto" hangingPunct="1">
              <a:spcAft>
                <a:spcPts val="0"/>
              </a:spcAft>
              <a:defRPr/>
            </a:pPr>
            <a:r>
              <a:rPr lang="cs-CZ" sz="8800" dirty="0"/>
              <a:t>válečná událost, nižší citlivost lidí vůči tragédiím</a:t>
            </a:r>
          </a:p>
          <a:p>
            <a:pPr eaLnBrk="1" fontAlgn="auto" hangingPunct="1">
              <a:spcAft>
                <a:spcPts val="0"/>
              </a:spcAft>
              <a:defRPr/>
            </a:pPr>
            <a:r>
              <a:rPr lang="cs-CZ" sz="8800" dirty="0"/>
              <a:t>obětí katastrofy byla strana, která prohrála válku</a:t>
            </a:r>
          </a:p>
          <a:p>
            <a:pPr eaLnBrk="1" fontAlgn="auto" hangingPunct="1">
              <a:spcAft>
                <a:spcPts val="0"/>
              </a:spcAft>
              <a:defRPr/>
            </a:pPr>
            <a:r>
              <a:rPr lang="cs-CZ" sz="8800" dirty="0"/>
              <a:t>Němci na zkázu sami neupozorňovali kvůli pocitu viny za WW II</a:t>
            </a:r>
          </a:p>
          <a:p>
            <a:pPr eaLnBrk="1" fontAlgn="auto" hangingPunct="1">
              <a:spcAft>
                <a:spcPts val="0"/>
              </a:spcAft>
              <a:defRPr/>
            </a:pPr>
            <a:r>
              <a:rPr lang="cs-CZ" sz="8800" dirty="0"/>
              <a:t>útok sovětské ponorky vnímán jako legitimní odplata za nacistickou okupaci</a:t>
            </a:r>
          </a:p>
          <a:p>
            <a:pPr eaLnBrk="1" fontAlgn="auto" hangingPunct="1">
              <a:spcAft>
                <a:spcPts val="0"/>
              </a:spcAft>
              <a:defRPr/>
            </a:pPr>
            <a:r>
              <a:rPr lang="cs-CZ" sz="8800" dirty="0"/>
              <a:t>v porovnání s Holocaustem se jedná jen o epizodu</a:t>
            </a:r>
          </a:p>
          <a:p>
            <a:pPr eaLnBrk="1" fontAlgn="auto" hangingPunct="1">
              <a:spcAft>
                <a:spcPts val="0"/>
              </a:spcAft>
              <a:defRPr/>
            </a:pPr>
            <a:r>
              <a:rPr lang="cs-CZ" sz="8800" dirty="0"/>
              <a:t>loď pojmenována po nacistickém prominentovi</a:t>
            </a:r>
          </a:p>
          <a:p>
            <a:pPr eaLnBrk="1" fontAlgn="auto" hangingPunct="1">
              <a:spcAft>
                <a:spcPts val="0"/>
              </a:spcAft>
              <a:defRPr/>
            </a:pPr>
            <a:r>
              <a:rPr lang="cs-CZ" sz="8800" dirty="0"/>
              <a:t>pověst kapitána S-13 Alexandra </a:t>
            </a:r>
            <a:r>
              <a:rPr lang="cs-CZ" sz="8800" dirty="0" err="1"/>
              <a:t>Mariněska</a:t>
            </a:r>
            <a:endParaRPr lang="cs-CZ" sz="8800" dirty="0"/>
          </a:p>
          <a:p>
            <a:pPr eaLnBrk="1" fontAlgn="auto" hangingPunct="1">
              <a:spcAft>
                <a:spcPts val="0"/>
              </a:spcAft>
              <a:defRPr/>
            </a:pPr>
            <a:r>
              <a:rPr lang="cs-CZ" sz="8800" dirty="0"/>
              <a:t>snaha skandál ututlat v Německu i v zahraničí</a:t>
            </a:r>
          </a:p>
          <a:p>
            <a:pPr eaLnBrk="1" fontAlgn="auto" hangingPunct="1">
              <a:spcAft>
                <a:spcPts val="0"/>
              </a:spcAft>
              <a:defRPr/>
            </a:pPr>
            <a:r>
              <a:rPr lang="cs-CZ" sz="8800" dirty="0"/>
              <a:t>mezi pasažéry nebyla žádná světově známá osobnost</a:t>
            </a:r>
          </a:p>
          <a:p>
            <a:pPr eaLnBrk="1" fontAlgn="auto" hangingPunct="1">
              <a:spcAft>
                <a:spcPts val="0"/>
              </a:spcAft>
              <a:buFont typeface="Arial" charset="0"/>
              <a:buNone/>
              <a:defRPr/>
            </a:pPr>
            <a:endParaRPr lang="cs-CZ" sz="7400" dirty="0"/>
          </a:p>
          <a:p>
            <a:pPr eaLnBrk="1" fontAlgn="auto" hangingPunct="1">
              <a:spcAft>
                <a:spcPts val="0"/>
              </a:spcAft>
              <a:buFont typeface="Arial" charset="0"/>
              <a:buNone/>
              <a:defRPr/>
            </a:pPr>
            <a:r>
              <a:rPr lang="cs-CZ" sz="7400" dirty="0"/>
              <a:t>Zdroj:  </a:t>
            </a:r>
            <a:r>
              <a:rPr lang="cs-CZ" sz="7400" dirty="0">
                <a:hlinkClick r:id="rId2"/>
              </a:rPr>
              <a:t>http://www.</a:t>
            </a:r>
            <a:r>
              <a:rPr lang="cs-CZ" sz="7400" dirty="0" err="1">
                <a:hlinkClick r:id="rId2"/>
              </a:rPr>
              <a:t>wilhelmgustloff.com</a:t>
            </a:r>
            <a:r>
              <a:rPr lang="cs-CZ" sz="7400" dirty="0">
                <a:hlinkClick r:id="rId2"/>
              </a:rPr>
              <a:t>/</a:t>
            </a:r>
            <a:r>
              <a:rPr lang="cs-CZ" sz="7400" dirty="0" err="1">
                <a:hlinkClick r:id="rId2"/>
              </a:rPr>
              <a:t>unknown.htm</a:t>
            </a:r>
            <a:endParaRPr lang="cs-CZ" sz="7400" dirty="0"/>
          </a:p>
          <a:p>
            <a:pPr eaLnBrk="1" fontAlgn="auto" hangingPunct="1">
              <a:spcAft>
                <a:spcPts val="0"/>
              </a:spcAft>
              <a:buNone/>
              <a:defRPr/>
            </a:pPr>
            <a:r>
              <a:rPr lang="cs-CZ" sz="7400" dirty="0"/>
              <a:t>Další </a:t>
            </a:r>
            <a:r>
              <a:rPr lang="cs-CZ" sz="7400" dirty="0" err="1"/>
              <a:t>info</a:t>
            </a:r>
            <a:r>
              <a:rPr lang="cs-CZ" sz="7400" dirty="0"/>
              <a:t> v češtině: </a:t>
            </a:r>
            <a:r>
              <a:rPr lang="cs-CZ" sz="7400" dirty="0" err="1">
                <a:hlinkClick r:id="rId3"/>
              </a:rPr>
              <a:t>https</a:t>
            </a:r>
            <a:r>
              <a:rPr lang="cs-CZ" sz="7400" dirty="0">
                <a:hlinkClick r:id="rId3"/>
              </a:rPr>
              <a:t>://www.novinky.</a:t>
            </a:r>
            <a:r>
              <a:rPr lang="cs-CZ" sz="7400" dirty="0" err="1">
                <a:hlinkClick r:id="rId3"/>
              </a:rPr>
              <a:t>cz</a:t>
            </a:r>
            <a:r>
              <a:rPr lang="cs-CZ" sz="7400" dirty="0">
                <a:hlinkClick r:id="rId3"/>
              </a:rPr>
              <a:t>/veda-</a:t>
            </a:r>
            <a:r>
              <a:rPr lang="cs-CZ" sz="7400" dirty="0" err="1">
                <a:hlinkClick r:id="rId3"/>
              </a:rPr>
              <a:t>skoly</a:t>
            </a:r>
            <a:r>
              <a:rPr lang="cs-CZ" sz="7400" dirty="0">
                <a:hlinkClick r:id="rId3"/>
              </a:rPr>
              <a:t>/494926-jak-</a:t>
            </a:r>
            <a:r>
              <a:rPr lang="cs-CZ" sz="7400" dirty="0" err="1">
                <a:hlinkClick r:id="rId3"/>
              </a:rPr>
              <a:t>kapitan</a:t>
            </a:r>
            <a:r>
              <a:rPr lang="cs-CZ" sz="7400" dirty="0">
                <a:hlinkClick r:id="rId3"/>
              </a:rPr>
              <a:t>-</a:t>
            </a:r>
            <a:r>
              <a:rPr lang="cs-CZ" sz="7400" dirty="0" err="1">
                <a:hlinkClick r:id="rId3"/>
              </a:rPr>
              <a:t>marinesko</a:t>
            </a:r>
            <a:r>
              <a:rPr lang="cs-CZ" sz="7400" dirty="0">
                <a:hlinkClick r:id="rId3"/>
              </a:rPr>
              <a:t>-potopil-</a:t>
            </a:r>
            <a:r>
              <a:rPr lang="cs-CZ" sz="7400" dirty="0" err="1">
                <a:hlinkClick r:id="rId3"/>
              </a:rPr>
              <a:t>gustloffa</a:t>
            </a:r>
            <a:r>
              <a:rPr lang="cs-CZ" sz="7400" dirty="0">
                <a:hlinkClick r:id="rId3"/>
              </a:rPr>
              <a:t>-z-</a:t>
            </a:r>
            <a:r>
              <a:rPr lang="cs-CZ" sz="7400" dirty="0" err="1">
                <a:hlinkClick r:id="rId3"/>
              </a:rPr>
              <a:t>obriho</a:t>
            </a:r>
            <a:r>
              <a:rPr lang="cs-CZ" sz="7400" dirty="0">
                <a:hlinkClick r:id="rId3"/>
              </a:rPr>
              <a:t>-</a:t>
            </a:r>
            <a:r>
              <a:rPr lang="cs-CZ" sz="7400" dirty="0" err="1">
                <a:hlinkClick r:id="rId3"/>
              </a:rPr>
              <a:t>parniku</a:t>
            </a:r>
            <a:r>
              <a:rPr lang="cs-CZ" sz="7400" dirty="0">
                <a:hlinkClick r:id="rId3"/>
              </a:rPr>
              <a:t>-se-stala-</a:t>
            </a:r>
            <a:r>
              <a:rPr lang="cs-CZ" sz="7400" dirty="0" err="1">
                <a:hlinkClick r:id="rId3"/>
              </a:rPr>
              <a:t>lod</a:t>
            </a:r>
            <a:r>
              <a:rPr lang="cs-CZ" sz="7400" dirty="0">
                <a:hlinkClick r:id="rId3"/>
              </a:rPr>
              <a:t>-smrti.</a:t>
            </a:r>
            <a:r>
              <a:rPr lang="cs-CZ" sz="7400" dirty="0" err="1">
                <a:hlinkClick r:id="rId3"/>
              </a:rPr>
              <a:t>html</a:t>
            </a:r>
            <a:r>
              <a:rPr lang="cs-CZ" sz="7400" dirty="0"/>
              <a:t>  </a:t>
            </a:r>
          </a:p>
          <a:p>
            <a:pPr lvl="1" algn="ctr" eaLnBrk="1" fontAlgn="auto" hangingPunct="1">
              <a:spcAft>
                <a:spcPts val="0"/>
              </a:spcAft>
              <a:buFont typeface="Arial" charset="0"/>
              <a:buNone/>
              <a:defRPr/>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pPr eaLnBrk="1" hangingPunct="1"/>
            <a:r>
              <a:rPr lang="cs-CZ" dirty="0"/>
              <a:t>Seminář 4. 3. 2025</a:t>
            </a:r>
          </a:p>
        </p:txBody>
      </p:sp>
      <p:sp>
        <p:nvSpPr>
          <p:cNvPr id="3" name="Zástupný symbol pro obsah 2"/>
          <p:cNvSpPr>
            <a:spLocks noGrp="1"/>
          </p:cNvSpPr>
          <p:nvPr>
            <p:ph idx="1"/>
          </p:nvPr>
        </p:nvSpPr>
        <p:spPr/>
        <p:txBody>
          <a:bodyPr rtlCol="0">
            <a:normAutofit fontScale="92500" lnSpcReduction="10000"/>
          </a:bodyPr>
          <a:lstStyle/>
          <a:p>
            <a:pPr algn="ctr" eaLnBrk="1" fontAlgn="auto" hangingPunct="1">
              <a:spcAft>
                <a:spcPts val="0"/>
              </a:spcAft>
              <a:buFont typeface="Arial" pitchFamily="34" charset="0"/>
              <a:buNone/>
              <a:defRPr/>
            </a:pPr>
            <a:r>
              <a:rPr lang="cs-CZ" dirty="0"/>
              <a:t>Téma: </a:t>
            </a:r>
          </a:p>
          <a:p>
            <a:pPr algn="ctr" eaLnBrk="1" fontAlgn="auto" hangingPunct="1">
              <a:spcAft>
                <a:spcPts val="0"/>
              </a:spcAft>
              <a:buFont typeface="Arial" pitchFamily="34" charset="0"/>
              <a:buNone/>
              <a:defRPr/>
            </a:pPr>
            <a:r>
              <a:rPr lang="cs-CZ" sz="4200" dirty="0"/>
              <a:t>Němci jako oběti druhé světové války</a:t>
            </a:r>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r>
              <a:rPr lang="cs-CZ" dirty="0"/>
              <a:t>Text:</a:t>
            </a:r>
          </a:p>
          <a:p>
            <a:pPr eaLnBrk="1" fontAlgn="auto" hangingPunct="1">
              <a:spcAft>
                <a:spcPts val="0"/>
              </a:spcAft>
              <a:buFont typeface="Arial" pitchFamily="34" charset="0"/>
              <a:buChar char="•"/>
              <a:defRPr/>
            </a:pPr>
            <a:r>
              <a:rPr lang="cs-CZ" dirty="0" err="1"/>
              <a:t>Moeller</a:t>
            </a:r>
            <a:r>
              <a:rPr lang="cs-CZ" dirty="0"/>
              <a:t>, Robert G.: </a:t>
            </a:r>
            <a:r>
              <a:rPr lang="cs-CZ" dirty="0" err="1"/>
              <a:t>Germans</a:t>
            </a:r>
            <a:r>
              <a:rPr lang="cs-CZ" dirty="0"/>
              <a:t> as </a:t>
            </a:r>
            <a:r>
              <a:rPr lang="cs-CZ" dirty="0" err="1"/>
              <a:t>Victims</a:t>
            </a:r>
            <a:r>
              <a:rPr lang="cs-CZ" dirty="0"/>
              <a:t>? </a:t>
            </a:r>
            <a:r>
              <a:rPr lang="cs-CZ" dirty="0" err="1"/>
              <a:t>Thoughts</a:t>
            </a:r>
            <a:r>
              <a:rPr lang="cs-CZ" dirty="0"/>
              <a:t> on a</a:t>
            </a:r>
            <a:r>
              <a:rPr lang="en-US" i="1" dirty="0"/>
              <a:t> Post–Cold War History</a:t>
            </a:r>
            <a:r>
              <a:rPr lang="cs-CZ" i="1" dirty="0"/>
              <a:t> </a:t>
            </a:r>
            <a:r>
              <a:rPr lang="en-US" i="1" dirty="0"/>
              <a:t>of World War II’s Legacies</a:t>
            </a:r>
            <a:r>
              <a:rPr lang="cs-CZ" i="1" dirty="0"/>
              <a:t>. </a:t>
            </a:r>
            <a:r>
              <a:rPr lang="en-US" dirty="0"/>
              <a:t>History &amp; Memory - Volume 17, Number 1/2, Spring/Summer 2005, pp. 147-194</a:t>
            </a:r>
            <a:r>
              <a:rPr lang="cs-CZ" dirty="0"/>
              <a:t>.</a:t>
            </a:r>
            <a:br>
              <a:rPr lang="en-US" dirty="0"/>
            </a:br>
            <a:endParaRPr lang="cs-CZ" dirty="0"/>
          </a:p>
        </p:txBody>
      </p:sp>
    </p:spTree>
    <p:extLst>
      <p:ext uri="{BB962C8B-B14F-4D97-AF65-F5344CB8AC3E}">
        <p14:creationId xmlns:p14="http://schemas.microsoft.com/office/powerpoint/2010/main" val="2933661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4E1E7A-35C7-4541-90BF-DC1A725C5AEE}"/>
              </a:ext>
            </a:extLst>
          </p:cNvPr>
          <p:cNvSpPr>
            <a:spLocks noGrp="1"/>
          </p:cNvSpPr>
          <p:nvPr>
            <p:ph type="title"/>
          </p:nvPr>
        </p:nvSpPr>
        <p:spPr/>
        <p:txBody>
          <a:bodyPr/>
          <a:lstStyle/>
          <a:p>
            <a:r>
              <a:rPr lang="cs-CZ" dirty="0"/>
              <a:t>Diskuse: Němci jako viníci WWII?</a:t>
            </a:r>
          </a:p>
        </p:txBody>
      </p:sp>
      <p:sp>
        <p:nvSpPr>
          <p:cNvPr id="3" name="Zástupný obsah 2">
            <a:extLst>
              <a:ext uri="{FF2B5EF4-FFF2-40B4-BE49-F238E27FC236}">
                <a16:creationId xmlns:a16="http://schemas.microsoft.com/office/drawing/2014/main" id="{5B0E6640-83C9-43F2-83C4-56D10031EDB6}"/>
              </a:ext>
            </a:extLst>
          </p:cNvPr>
          <p:cNvSpPr>
            <a:spLocks noGrp="1"/>
          </p:cNvSpPr>
          <p:nvPr>
            <p:ph idx="1"/>
          </p:nvPr>
        </p:nvSpPr>
        <p:spPr/>
        <p:txBody>
          <a:bodyPr/>
          <a:lstStyle/>
          <a:p>
            <a:r>
              <a:rPr lang="cs-CZ" dirty="0"/>
              <a:t>V čem spočívá vina Němců na druhé světové válce?</a:t>
            </a:r>
          </a:p>
          <a:p>
            <a:endParaRPr lang="cs-CZ" dirty="0"/>
          </a:p>
          <a:p>
            <a:r>
              <a:rPr lang="cs-CZ" dirty="0"/>
              <a:t>Jaké 4 roviny viny Němců rozlišuje K. </a:t>
            </a:r>
            <a:r>
              <a:rPr lang="cs-CZ" dirty="0" err="1"/>
              <a:t>Jaspers</a:t>
            </a:r>
            <a:r>
              <a:rPr lang="cs-CZ" dirty="0"/>
              <a:t>?</a:t>
            </a:r>
          </a:p>
          <a:p>
            <a:endParaRPr lang="cs-CZ" dirty="0"/>
          </a:p>
          <a:p>
            <a:r>
              <a:rPr lang="cs-CZ" dirty="0"/>
              <a:t>Jak přijmout vinu?</a:t>
            </a:r>
          </a:p>
        </p:txBody>
      </p:sp>
    </p:spTree>
    <p:extLst>
      <p:ext uri="{BB962C8B-B14F-4D97-AF65-F5344CB8AC3E}">
        <p14:creationId xmlns:p14="http://schemas.microsoft.com/office/powerpoint/2010/main" val="140028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chen Platz nimmt der Krieg in der bundesdeutschen Erinnerung im Jahre 2015 ein? Die Verschiebung vom Täter- zum Opferstatus wurde als die Begleiterscheinung eines Generationswechsels beschrieben. (Bild: Peter Gut)">
            <a:extLst>
              <a:ext uri="{FF2B5EF4-FFF2-40B4-BE49-F238E27FC236}">
                <a16:creationId xmlns:a16="http://schemas.microsoft.com/office/drawing/2014/main" id="{314C7C83-055A-4697-A36D-9062B3181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000" y="3068960"/>
            <a:ext cx="4904000" cy="2756153"/>
          </a:xfrm>
          <a:prstGeom prst="rect">
            <a:avLst/>
          </a:prstGeom>
          <a:noFill/>
          <a:extLst>
            <a:ext uri="{909E8E84-426E-40DD-AFC4-6F175D3DCCD1}">
              <a14:hiddenFill xmlns:a14="http://schemas.microsoft.com/office/drawing/2010/main">
                <a:solidFill>
                  <a:srgbClr val="FFFFFF"/>
                </a:solidFill>
              </a14:hiddenFill>
            </a:ext>
          </a:extLst>
        </p:spPr>
      </p:pic>
      <p:sp>
        <p:nvSpPr>
          <p:cNvPr id="3074" name="Nadpis 1"/>
          <p:cNvSpPr>
            <a:spLocks noGrp="1"/>
          </p:cNvSpPr>
          <p:nvPr>
            <p:ph type="title"/>
          </p:nvPr>
        </p:nvSpPr>
        <p:spPr/>
        <p:txBody>
          <a:bodyPr/>
          <a:lstStyle/>
          <a:p>
            <a:pPr eaLnBrk="1" hangingPunct="1"/>
            <a:r>
              <a:rPr lang="cs-CZ" dirty="0"/>
              <a:t>3. seminář – 4. 3. 2025</a:t>
            </a:r>
          </a:p>
        </p:txBody>
      </p:sp>
      <p:sp>
        <p:nvSpPr>
          <p:cNvPr id="3075" name="Zástupný symbol pro obsah 2"/>
          <p:cNvSpPr>
            <a:spLocks noGrp="1"/>
          </p:cNvSpPr>
          <p:nvPr>
            <p:ph idx="1"/>
          </p:nvPr>
        </p:nvSpPr>
        <p:spPr/>
        <p:txBody>
          <a:bodyPr/>
          <a:lstStyle/>
          <a:p>
            <a:pPr eaLnBrk="1" hangingPunct="1">
              <a:buFont typeface="Arial" charset="0"/>
              <a:buNone/>
            </a:pPr>
            <a:r>
              <a:rPr lang="cs-CZ" dirty="0"/>
              <a:t>       </a:t>
            </a:r>
            <a:r>
              <a:rPr lang="cs-CZ" sz="4800" dirty="0"/>
              <a:t>Němci a druhá světová válka:</a:t>
            </a:r>
          </a:p>
          <a:p>
            <a:pPr algn="ctr" eaLnBrk="1" hangingPunct="1">
              <a:buFont typeface="Arial" charset="0"/>
              <a:buNone/>
            </a:pPr>
            <a:endParaRPr lang="cs-CZ" sz="4000" dirty="0"/>
          </a:p>
          <a:p>
            <a:pPr algn="ctr" eaLnBrk="1" hangingPunct="1">
              <a:buFont typeface="Arial" charset="0"/>
              <a:buNone/>
            </a:pPr>
            <a:endParaRPr lang="cs-CZ" sz="4000" dirty="0"/>
          </a:p>
          <a:p>
            <a:pPr algn="ctr" eaLnBrk="1" hangingPunct="1">
              <a:buFont typeface="Arial" charset="0"/>
              <a:buNone/>
            </a:pPr>
            <a:r>
              <a:rPr lang="cs-CZ" sz="4000" dirty="0"/>
              <a:t>Viníci ano,                              oběti ne??? </a:t>
            </a:r>
          </a:p>
          <a:p>
            <a:pPr algn="ctr" eaLnBrk="1" hangingPunct="1">
              <a:buFont typeface="Arial" charset="0"/>
              <a:buNone/>
            </a:pPr>
            <a:r>
              <a:rPr lang="cs-CZ" sz="40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201B39-46DC-40FE-A537-2DE48F31DD72}"/>
              </a:ext>
            </a:extLst>
          </p:cNvPr>
          <p:cNvSpPr>
            <a:spLocks noGrp="1"/>
          </p:cNvSpPr>
          <p:nvPr>
            <p:ph type="title"/>
          </p:nvPr>
        </p:nvSpPr>
        <p:spPr/>
        <p:txBody>
          <a:bodyPr/>
          <a:lstStyle/>
          <a:p>
            <a:r>
              <a:rPr lang="cs-CZ" dirty="0"/>
              <a:t>Diskuse: Němci jako viníci WWII?</a:t>
            </a:r>
          </a:p>
        </p:txBody>
      </p:sp>
      <p:sp>
        <p:nvSpPr>
          <p:cNvPr id="3" name="Zástupný obsah 2">
            <a:extLst>
              <a:ext uri="{FF2B5EF4-FFF2-40B4-BE49-F238E27FC236}">
                <a16:creationId xmlns:a16="http://schemas.microsoft.com/office/drawing/2014/main" id="{D57440A3-4D47-4CA6-A8F7-CCE3DBC50F2F}"/>
              </a:ext>
            </a:extLst>
          </p:cNvPr>
          <p:cNvSpPr>
            <a:spLocks noGrp="1"/>
          </p:cNvSpPr>
          <p:nvPr>
            <p:ph idx="1"/>
          </p:nvPr>
        </p:nvSpPr>
        <p:spPr/>
        <p:txBody>
          <a:bodyPr/>
          <a:lstStyle/>
          <a:p>
            <a:r>
              <a:rPr lang="cs-CZ" sz="2800" dirty="0"/>
              <a:t>Karl </a:t>
            </a:r>
            <a:r>
              <a:rPr lang="cs-CZ" sz="2800" dirty="0" err="1"/>
              <a:t>Jaspers</a:t>
            </a:r>
            <a:r>
              <a:rPr lang="cs-CZ" sz="2800" dirty="0"/>
              <a:t>: Otázka viny (Die </a:t>
            </a:r>
            <a:r>
              <a:rPr lang="cs-CZ" sz="2800" dirty="0" err="1"/>
              <a:t>Schuldfrage</a:t>
            </a:r>
            <a:r>
              <a:rPr lang="cs-CZ" sz="2800" dirty="0"/>
              <a:t>, 1946)</a:t>
            </a:r>
          </a:p>
          <a:p>
            <a:pPr lvl="1"/>
            <a:r>
              <a:rPr lang="cs-CZ" sz="2400" dirty="0"/>
              <a:t>reakce na složitost právní postižitelnosti nacistických zločinů</a:t>
            </a:r>
          </a:p>
          <a:p>
            <a:pPr lvl="1">
              <a:buFont typeface="Arial" panose="020B0604020202020204" pitchFamily="34" charset="0"/>
              <a:buChar char="•"/>
            </a:pPr>
            <a:r>
              <a:rPr lang="cs-CZ" sz="2400" dirty="0"/>
              <a:t>vina kriminální – míru viny určuje soud</a:t>
            </a:r>
          </a:p>
          <a:p>
            <a:pPr lvl="1">
              <a:buFont typeface="Arial" panose="020B0604020202020204" pitchFamily="34" charset="0"/>
              <a:buChar char="•"/>
            </a:pPr>
            <a:r>
              <a:rPr lang="cs-CZ" sz="2400" dirty="0"/>
              <a:t>vina politická – míru viny určuje názor vítěze</a:t>
            </a:r>
          </a:p>
          <a:p>
            <a:pPr lvl="1">
              <a:buFont typeface="Arial" panose="020B0604020202020204" pitchFamily="34" charset="0"/>
              <a:buChar char="•"/>
            </a:pPr>
            <a:r>
              <a:rPr lang="cs-CZ" sz="2400" dirty="0"/>
              <a:t>vina morální – míru viny určuje svědomí (individuální zavinění vůči skupinách a jednotlivcům), odpustit může pouze ten, komu se křivda stala</a:t>
            </a:r>
          </a:p>
          <a:p>
            <a:pPr lvl="1">
              <a:buFont typeface="Arial" panose="020B0604020202020204" pitchFamily="34" charset="0"/>
              <a:buChar char="•"/>
            </a:pPr>
            <a:r>
              <a:rPr lang="cs-CZ" sz="2400" dirty="0"/>
              <a:t>vina metafyzická – odpovědnost i za zločiny, které člověk nespáchal, ale děly se s jeho vědomím: „Jestliže jsem neučinil všechno, co jsem mohl, abych jim zabránil, jsem </a:t>
            </a:r>
            <a:r>
              <a:rPr lang="cs-CZ" sz="2400" dirty="0" err="1"/>
              <a:t>spoluvinen</a:t>
            </a:r>
            <a:r>
              <a:rPr lang="cs-CZ" sz="2400" dirty="0"/>
              <a:t>.“ (včetně obětí!) – míru viny určuje Bůh</a:t>
            </a:r>
          </a:p>
        </p:txBody>
      </p:sp>
    </p:spTree>
    <p:extLst>
      <p:ext uri="{BB962C8B-B14F-4D97-AF65-F5344CB8AC3E}">
        <p14:creationId xmlns:p14="http://schemas.microsoft.com/office/powerpoint/2010/main" val="90660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1FE3D6-A851-23DB-AD5E-B4C950908995}"/>
              </a:ext>
            </a:extLst>
          </p:cNvPr>
          <p:cNvSpPr>
            <a:spLocks noGrp="1"/>
          </p:cNvSpPr>
          <p:nvPr>
            <p:ph type="title"/>
          </p:nvPr>
        </p:nvSpPr>
        <p:spPr>
          <a:xfrm>
            <a:off x="457200" y="274638"/>
            <a:ext cx="8229600" cy="706090"/>
          </a:xfrm>
        </p:spPr>
        <p:txBody>
          <a:bodyPr/>
          <a:lstStyle/>
          <a:p>
            <a:r>
              <a:rPr lang="cs-CZ" dirty="0"/>
              <a:t>Otázka viny</a:t>
            </a:r>
          </a:p>
        </p:txBody>
      </p:sp>
      <p:sp>
        <p:nvSpPr>
          <p:cNvPr id="3" name="Zástupný obsah 2">
            <a:extLst>
              <a:ext uri="{FF2B5EF4-FFF2-40B4-BE49-F238E27FC236}">
                <a16:creationId xmlns:a16="http://schemas.microsoft.com/office/drawing/2014/main" id="{8F79C5A4-8E2E-107D-605A-CB3F3DB81B47}"/>
              </a:ext>
            </a:extLst>
          </p:cNvPr>
          <p:cNvSpPr>
            <a:spLocks noGrp="1"/>
          </p:cNvSpPr>
          <p:nvPr>
            <p:ph idx="1"/>
          </p:nvPr>
        </p:nvSpPr>
        <p:spPr>
          <a:xfrm>
            <a:off x="457200" y="1124744"/>
            <a:ext cx="8229600" cy="5001419"/>
          </a:xfrm>
        </p:spPr>
        <p:txBody>
          <a:bodyPr/>
          <a:lstStyle/>
          <a:p>
            <a:pPr marL="0" indent="0">
              <a:buNone/>
            </a:pPr>
            <a:r>
              <a:rPr lang="cs-CZ" sz="2600" b="0" i="1" dirty="0">
                <a:solidFill>
                  <a:srgbClr val="202122"/>
                </a:solidFill>
                <a:effectLst/>
                <a:latin typeface="Linux Libertine"/>
              </a:rPr>
              <a:t>Když přišli nacisté pro komunisty, mlčel jsem – nebyl jsem přece komunista.</a:t>
            </a:r>
            <a:br>
              <a:rPr lang="cs-CZ" sz="2600" dirty="0"/>
            </a:br>
            <a:endParaRPr lang="cs-CZ" sz="2600" dirty="0"/>
          </a:p>
          <a:p>
            <a:pPr marL="0" indent="0">
              <a:buNone/>
            </a:pPr>
            <a:r>
              <a:rPr lang="cs-CZ" sz="2600" b="0" i="1" dirty="0">
                <a:solidFill>
                  <a:srgbClr val="202122"/>
                </a:solidFill>
                <a:effectLst/>
                <a:latin typeface="Linux Libertine"/>
              </a:rPr>
              <a:t>Když zavírali sociální demokraty, mlčel jsem – nebyl jsem přece sociální demokrat.</a:t>
            </a:r>
            <a:br>
              <a:rPr lang="cs-CZ" sz="2600" b="0" i="1" dirty="0">
                <a:solidFill>
                  <a:srgbClr val="202122"/>
                </a:solidFill>
                <a:effectLst/>
                <a:latin typeface="Linux Libertine"/>
              </a:rPr>
            </a:br>
            <a:endParaRPr lang="cs-CZ" sz="2600" b="0" i="1" dirty="0">
              <a:solidFill>
                <a:srgbClr val="202122"/>
              </a:solidFill>
              <a:effectLst/>
              <a:latin typeface="Linux Libertine"/>
            </a:endParaRPr>
          </a:p>
          <a:p>
            <a:pPr marL="0" indent="0">
              <a:buNone/>
            </a:pPr>
            <a:r>
              <a:rPr lang="cs-CZ" sz="2600" b="0" i="1" dirty="0">
                <a:solidFill>
                  <a:srgbClr val="202122"/>
                </a:solidFill>
                <a:effectLst/>
                <a:latin typeface="Linux Libertine"/>
              </a:rPr>
              <a:t>Když přišli pro odboráře, mlčel jsem – nebyl jsem přece odborář.</a:t>
            </a:r>
            <a:br>
              <a:rPr lang="cs-CZ" sz="2600" b="0" i="1" dirty="0">
                <a:solidFill>
                  <a:srgbClr val="202122"/>
                </a:solidFill>
                <a:effectLst/>
                <a:latin typeface="Linux Libertine"/>
              </a:rPr>
            </a:br>
            <a:endParaRPr lang="cs-CZ" sz="2600" b="0" i="1" dirty="0">
              <a:solidFill>
                <a:srgbClr val="202122"/>
              </a:solidFill>
              <a:effectLst/>
              <a:latin typeface="Linux Libertine"/>
            </a:endParaRPr>
          </a:p>
          <a:p>
            <a:pPr marL="0" indent="0">
              <a:buNone/>
            </a:pPr>
            <a:r>
              <a:rPr lang="cs-CZ" sz="2600" b="0" i="1" dirty="0">
                <a:solidFill>
                  <a:srgbClr val="202122"/>
                </a:solidFill>
                <a:effectLst/>
                <a:latin typeface="Linux Libertine"/>
              </a:rPr>
              <a:t>Když přišli pro mě, nebyl už nikdo, kdo by se mohl ozvat.</a:t>
            </a:r>
          </a:p>
          <a:p>
            <a:pPr marL="0" indent="0">
              <a:buNone/>
            </a:pPr>
            <a:endParaRPr lang="cs-CZ" sz="2600" i="1" dirty="0">
              <a:solidFill>
                <a:srgbClr val="202122"/>
              </a:solidFill>
              <a:latin typeface="Linux Libertine"/>
            </a:endParaRPr>
          </a:p>
          <a:p>
            <a:pPr marL="0" indent="0" algn="r">
              <a:buNone/>
            </a:pPr>
            <a:r>
              <a:rPr lang="cs-CZ" sz="2600" b="0" i="1" dirty="0">
                <a:solidFill>
                  <a:srgbClr val="202122"/>
                </a:solidFill>
                <a:effectLst/>
                <a:latin typeface="Linux Libertine"/>
              </a:rPr>
              <a:t>Martin </a:t>
            </a:r>
            <a:r>
              <a:rPr lang="cs-CZ" sz="2600" b="0" i="1" dirty="0" err="1">
                <a:solidFill>
                  <a:srgbClr val="202122"/>
                </a:solidFill>
                <a:effectLst/>
                <a:latin typeface="Linux Libertine"/>
              </a:rPr>
              <a:t>Niemöller</a:t>
            </a:r>
            <a:endParaRPr lang="cs-CZ" sz="2600" b="0" i="1" dirty="0">
              <a:solidFill>
                <a:srgbClr val="202122"/>
              </a:solidFill>
              <a:effectLst/>
              <a:latin typeface="Linux Libertine"/>
            </a:endParaRPr>
          </a:p>
          <a:p>
            <a:endParaRPr lang="cs-CZ" dirty="0"/>
          </a:p>
        </p:txBody>
      </p:sp>
    </p:spTree>
    <p:extLst>
      <p:ext uri="{BB962C8B-B14F-4D97-AF65-F5344CB8AC3E}">
        <p14:creationId xmlns:p14="http://schemas.microsoft.com/office/powerpoint/2010/main" val="71630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a:xfrm>
            <a:off x="457200" y="274638"/>
            <a:ext cx="8229600" cy="1011237"/>
          </a:xfrm>
        </p:spPr>
        <p:txBody>
          <a:bodyPr/>
          <a:lstStyle/>
          <a:p>
            <a:pPr eaLnBrk="1" hangingPunct="1"/>
            <a:r>
              <a:rPr lang="cs-CZ"/>
              <a:t>Diskuse: Němci jako oběti WW II?</a:t>
            </a:r>
          </a:p>
        </p:txBody>
      </p:sp>
      <p:sp>
        <p:nvSpPr>
          <p:cNvPr id="3" name="Zástupný symbol pro obsah 2"/>
          <p:cNvSpPr>
            <a:spLocks noGrp="1"/>
          </p:cNvSpPr>
          <p:nvPr>
            <p:ph idx="1"/>
          </p:nvPr>
        </p:nvSpPr>
        <p:spPr>
          <a:xfrm>
            <a:off x="457200" y="1214438"/>
            <a:ext cx="8229600" cy="5357812"/>
          </a:xfrm>
        </p:spPr>
        <p:txBody>
          <a:bodyPr/>
          <a:lstStyle/>
          <a:p>
            <a:pPr marL="457200" indent="-457200" eaLnBrk="1" hangingPunct="1">
              <a:buFont typeface="+mj-lt"/>
              <a:buAutoNum type="arabicPeriod"/>
            </a:pPr>
            <a:r>
              <a:rPr lang="cs-CZ" sz="2000" b="1" dirty="0"/>
              <a:t>Na základě jakých skutečností se Němci cítí být oběťmi 2. sv. v.? Jmenujte příklady, podložte čísly.</a:t>
            </a:r>
          </a:p>
          <a:p>
            <a:pPr marL="457200" indent="-457200" eaLnBrk="1" hangingPunct="1">
              <a:buFont typeface="+mj-lt"/>
              <a:buAutoNum type="arabicPeriod"/>
            </a:pPr>
            <a:r>
              <a:rPr lang="cs-CZ" sz="2000" b="1" dirty="0"/>
              <a:t>Mají podle Vás Němci morální právo stavět se do role obětí druhé světové války? Kde jsou případné hranice tohoto práva?</a:t>
            </a:r>
          </a:p>
          <a:p>
            <a:pPr marL="457200" indent="-457200" eaLnBrk="1" hangingPunct="1">
              <a:buFont typeface="+mj-lt"/>
              <a:buAutoNum type="arabicPeriod"/>
            </a:pPr>
            <a:r>
              <a:rPr lang="cs-CZ" sz="2000" b="1" dirty="0"/>
              <a:t>Jaké vidíte rozdíly v oficiální (státní) politice vnímání Němců jako obětí mezi NDR a SRN v 50. letech?</a:t>
            </a:r>
          </a:p>
          <a:p>
            <a:pPr marL="457200" indent="-457200" eaLnBrk="1" hangingPunct="1">
              <a:buFont typeface="+mj-lt"/>
              <a:buAutoNum type="arabicPeriod"/>
            </a:pPr>
            <a:r>
              <a:rPr lang="cs-CZ" sz="2000" b="1" dirty="0"/>
              <a:t>Jak se dívá na snahu Němců stavět se do role oběti Karl </a:t>
            </a:r>
            <a:r>
              <a:rPr lang="cs-CZ" sz="2000" b="1" dirty="0" err="1"/>
              <a:t>Jaspers</a:t>
            </a:r>
            <a:r>
              <a:rPr lang="cs-CZ" sz="2000" b="1" dirty="0"/>
              <a:t> a jaký je Váš názor? </a:t>
            </a:r>
          </a:p>
          <a:p>
            <a:pPr marL="457200" indent="-457200" eaLnBrk="1" hangingPunct="1">
              <a:buFont typeface="+mj-lt"/>
              <a:buAutoNum type="arabicPeriod"/>
            </a:pPr>
            <a:r>
              <a:rPr lang="cs-CZ" sz="2000" b="1" dirty="0"/>
              <a:t>Jak hodnotí snahu Němců stavět se do role obětí autor článku a jakými argumenty svůj pohled podkládá? </a:t>
            </a:r>
          </a:p>
          <a:p>
            <a:pPr marL="457200" indent="-457200" eaLnBrk="1" hangingPunct="1">
              <a:buFont typeface="+mj-lt"/>
              <a:buAutoNum type="arabicPeriod"/>
            </a:pPr>
            <a:r>
              <a:rPr lang="cs-CZ" sz="2000" b="1" dirty="0"/>
              <a:t>Proč se podle Vás diskuse o Němcích jako obětech intenzifikuje až od 90. let 20. století? </a:t>
            </a:r>
          </a:p>
          <a:p>
            <a:pPr marL="457200" indent="-457200" eaLnBrk="1" hangingPunct="1">
              <a:buFont typeface="+mj-lt"/>
              <a:buAutoNum type="arabicPeriod"/>
            </a:pPr>
            <a:r>
              <a:rPr lang="cs-CZ" sz="2000" b="1" dirty="0"/>
              <a:t>Jakou formou je utrpení Němců během 2. sv. v. zobrazováno a jak to podle Vás může ovlivnit obecné povědomí o této otázce? </a:t>
            </a:r>
            <a:br>
              <a:rPr lang="cs-CZ" sz="2000" dirty="0"/>
            </a:br>
            <a:endParaRPr lang="cs-CZ" sz="2000" dirty="0"/>
          </a:p>
          <a:p>
            <a:pPr eaLnBrk="1" hangingPunct="1">
              <a:buFont typeface="Arial" charset="0"/>
              <a:buNone/>
            </a:pPr>
            <a:endParaRPr lang="cs-CZ" dirty="0"/>
          </a:p>
        </p:txBody>
      </p:sp>
    </p:spTree>
    <p:extLst>
      <p:ext uri="{BB962C8B-B14F-4D97-AF65-F5344CB8AC3E}">
        <p14:creationId xmlns:p14="http://schemas.microsoft.com/office/powerpoint/2010/main" val="301917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cs-CZ"/>
              <a:t>Němci jako oběti WW II? (1)</a:t>
            </a:r>
          </a:p>
        </p:txBody>
      </p:sp>
      <p:sp>
        <p:nvSpPr>
          <p:cNvPr id="9219" name="Zástupný symbol pro obsah 2"/>
          <p:cNvSpPr>
            <a:spLocks noGrp="1"/>
          </p:cNvSpPr>
          <p:nvPr>
            <p:ph idx="1"/>
          </p:nvPr>
        </p:nvSpPr>
        <p:spPr/>
        <p:txBody>
          <a:bodyPr/>
          <a:lstStyle/>
          <a:p>
            <a:r>
              <a:rPr lang="cs-CZ" sz="2800"/>
              <a:t>bombardování německých měst ze strany spojenců: 600 000 obětí, 800 000 zraněných</a:t>
            </a:r>
          </a:p>
          <a:p>
            <a:r>
              <a:rPr lang="cs-CZ" sz="2800"/>
              <a:t>evakuovaní Němci, resp. Němci bez domova: 10 miliónů, resp. 7,5 miliónů</a:t>
            </a:r>
          </a:p>
          <a:p>
            <a:r>
              <a:rPr lang="cs-CZ" sz="2800"/>
              <a:t>uprchlíci před Rudou armádou a počet obětí: 12 miliónů přežilo, 500 000 obětí</a:t>
            </a:r>
          </a:p>
          <a:p>
            <a:r>
              <a:rPr lang="cs-CZ" sz="2800"/>
              <a:t>znásilněné ženy: 1,5 miliónu</a:t>
            </a:r>
          </a:p>
          <a:p>
            <a:r>
              <a:rPr lang="cs-CZ" sz="2800"/>
              <a:t>německé vojenské ztráty: přes 5 miliónů</a:t>
            </a:r>
          </a:p>
          <a:p>
            <a:r>
              <a:rPr lang="cs-CZ" sz="2800"/>
              <a:t>německé vdovy: přes 1 milion</a:t>
            </a:r>
          </a:p>
          <a:p>
            <a:endParaRPr lang="cs-CZ"/>
          </a:p>
          <a:p>
            <a:endParaRPr lang="cs-CZ"/>
          </a:p>
        </p:txBody>
      </p:sp>
    </p:spTree>
    <p:extLst>
      <p:ext uri="{BB962C8B-B14F-4D97-AF65-F5344CB8AC3E}">
        <p14:creationId xmlns:p14="http://schemas.microsoft.com/office/powerpoint/2010/main" val="1542261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pPr eaLnBrk="1" hangingPunct="1"/>
            <a:r>
              <a:rPr lang="cs-CZ"/>
              <a:t>Němci jako oběti WW II? (2) </a:t>
            </a:r>
          </a:p>
        </p:txBody>
      </p:sp>
      <p:sp>
        <p:nvSpPr>
          <p:cNvPr id="10243" name="Zástupný symbol pro obsah 2"/>
          <p:cNvSpPr>
            <a:spLocks noGrp="1"/>
          </p:cNvSpPr>
          <p:nvPr>
            <p:ph idx="1"/>
          </p:nvPr>
        </p:nvSpPr>
        <p:spPr/>
        <p:txBody>
          <a:bodyPr/>
          <a:lstStyle/>
          <a:p>
            <a:pPr eaLnBrk="1" hangingPunct="1"/>
            <a:r>
              <a:rPr lang="cs-CZ" sz="2400"/>
              <a:t>Populární kultura:  filmy a dokumenty: </a:t>
            </a:r>
          </a:p>
          <a:p>
            <a:pPr lvl="1" eaLnBrk="1" hangingPunct="1"/>
            <a:r>
              <a:rPr lang="cs-CZ" sz="2000" b="1"/>
              <a:t>Osvoboditelé a osvobození </a:t>
            </a:r>
            <a:r>
              <a:rPr lang="cs-CZ" sz="2000"/>
              <a:t>(Befreier und Befreite)</a:t>
            </a:r>
          </a:p>
          <a:p>
            <a:pPr lvl="2" eaLnBrk="1" hangingPunct="1"/>
            <a:r>
              <a:rPr lang="cs-CZ" sz="1800"/>
              <a:t>1992, režie: Helke Sanderová </a:t>
            </a:r>
          </a:p>
          <a:p>
            <a:pPr lvl="1" eaLnBrk="1" hangingPunct="1"/>
            <a:r>
              <a:rPr lang="cs-CZ" sz="2000" b="1"/>
              <a:t>Stalingrad</a:t>
            </a:r>
          </a:p>
          <a:p>
            <a:pPr lvl="2" eaLnBrk="1" hangingPunct="1"/>
            <a:r>
              <a:rPr lang="cs-CZ" sz="1800"/>
              <a:t>1993, režie: Josef Vilsmaier</a:t>
            </a:r>
          </a:p>
          <a:p>
            <a:pPr lvl="1" eaLnBrk="1" hangingPunct="1"/>
            <a:r>
              <a:rPr lang="cs-CZ" sz="2000" b="1"/>
              <a:t>Hitlerovy ženy</a:t>
            </a:r>
            <a:r>
              <a:rPr lang="cs-CZ" sz="2000"/>
              <a:t>, </a:t>
            </a:r>
            <a:r>
              <a:rPr lang="cs-CZ" sz="2000" b="1"/>
              <a:t>Hitlerovy děti</a:t>
            </a:r>
            <a:r>
              <a:rPr lang="cs-CZ" sz="2000"/>
              <a:t>, </a:t>
            </a:r>
            <a:r>
              <a:rPr lang="cs-CZ" sz="2000" b="1"/>
              <a:t>Vyhnanci: Hitlerova poslední oběť </a:t>
            </a:r>
            <a:r>
              <a:rPr lang="cs-CZ" sz="2000"/>
              <a:t>atd.</a:t>
            </a:r>
          </a:p>
          <a:p>
            <a:pPr lvl="2" eaLnBrk="1" hangingPunct="1"/>
            <a:r>
              <a:rPr lang="cs-CZ" sz="1800"/>
              <a:t>v rámci dokumentární série ZDF, od poloviny 90. let režie: Guido Knopp </a:t>
            </a:r>
          </a:p>
          <a:p>
            <a:pPr lvl="1" eaLnBrk="1" hangingPunct="1"/>
            <a:r>
              <a:rPr lang="cs-CZ" sz="2000" b="1"/>
              <a:t>Drážďanské drama </a:t>
            </a:r>
            <a:r>
              <a:rPr lang="cs-CZ" sz="2000"/>
              <a:t>(Drama von Dresden)</a:t>
            </a:r>
          </a:p>
          <a:p>
            <a:pPr lvl="2" eaLnBrk="1" hangingPunct="1"/>
            <a:r>
              <a:rPr lang="cs-CZ" sz="1800"/>
              <a:t>2005, režie: Gudio Knopp, cena Emmy</a:t>
            </a:r>
          </a:p>
          <a:p>
            <a:pPr lvl="1" eaLnBrk="1" hangingPunct="1"/>
            <a:r>
              <a:rPr lang="cs-CZ" sz="2000" b="1"/>
              <a:t>Drážďany</a:t>
            </a:r>
            <a:r>
              <a:rPr lang="cs-CZ" sz="2000"/>
              <a:t> (Dresden) </a:t>
            </a:r>
          </a:p>
          <a:p>
            <a:pPr lvl="2" eaLnBrk="1" hangingPunct="1"/>
            <a:r>
              <a:rPr lang="cs-CZ" sz="1800"/>
              <a:t>2005, režie: Roland Suso Richter</a:t>
            </a:r>
          </a:p>
          <a:p>
            <a:pPr lvl="1" eaLnBrk="1" hangingPunct="1"/>
            <a:r>
              <a:rPr lang="cs-CZ" sz="2000" b="1"/>
              <a:t>Útěk </a:t>
            </a:r>
            <a:r>
              <a:rPr lang="cs-CZ" sz="2000"/>
              <a:t>(Die Flucht)</a:t>
            </a:r>
          </a:p>
          <a:p>
            <a:pPr lvl="2" eaLnBrk="1" hangingPunct="1"/>
            <a:r>
              <a:rPr lang="cs-CZ" sz="1800"/>
              <a:t>2007, režie: Kai Wessel</a:t>
            </a:r>
          </a:p>
          <a:p>
            <a:pPr lvl="2" eaLnBrk="1" hangingPunct="1">
              <a:buFont typeface="Arial" charset="0"/>
              <a:buNone/>
            </a:pPr>
            <a:endParaRPr lang="cs-CZ"/>
          </a:p>
        </p:txBody>
      </p:sp>
    </p:spTree>
    <p:extLst>
      <p:ext uri="{BB962C8B-B14F-4D97-AF65-F5344CB8AC3E}">
        <p14:creationId xmlns:p14="http://schemas.microsoft.com/office/powerpoint/2010/main" val="3383158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550655-39C1-465E-A315-87EDACECF425}"/>
              </a:ext>
            </a:extLst>
          </p:cNvPr>
          <p:cNvSpPr>
            <a:spLocks noGrp="1"/>
          </p:cNvSpPr>
          <p:nvPr>
            <p:ph type="title"/>
          </p:nvPr>
        </p:nvSpPr>
        <p:spPr/>
        <p:txBody>
          <a:bodyPr/>
          <a:lstStyle/>
          <a:p>
            <a:r>
              <a:rPr lang="cs-CZ" dirty="0"/>
              <a:t>Robert G. </a:t>
            </a:r>
            <a:r>
              <a:rPr lang="cs-CZ" dirty="0" err="1"/>
              <a:t>Moeller</a:t>
            </a:r>
            <a:r>
              <a:rPr lang="cs-CZ" dirty="0"/>
              <a:t> (2006)</a:t>
            </a:r>
          </a:p>
        </p:txBody>
      </p:sp>
      <p:sp>
        <p:nvSpPr>
          <p:cNvPr id="3" name="Zástupný obsah 2">
            <a:extLst>
              <a:ext uri="{FF2B5EF4-FFF2-40B4-BE49-F238E27FC236}">
                <a16:creationId xmlns:a16="http://schemas.microsoft.com/office/drawing/2014/main" id="{751866BE-8E3F-4E47-A9CF-554AAEDECCE5}"/>
              </a:ext>
            </a:extLst>
          </p:cNvPr>
          <p:cNvSpPr>
            <a:spLocks noGrp="1"/>
          </p:cNvSpPr>
          <p:nvPr>
            <p:ph idx="1"/>
          </p:nvPr>
        </p:nvSpPr>
        <p:spPr/>
        <p:txBody>
          <a:bodyPr/>
          <a:lstStyle/>
          <a:p>
            <a:pPr marL="0" indent="0" algn="ctr">
              <a:buNone/>
            </a:pPr>
            <a:r>
              <a:rPr lang="cs-CZ" sz="2000" b="0" i="0" u="none" strike="noStrike" baseline="0" dirty="0">
                <a:latin typeface="Galliard-Roman"/>
              </a:rPr>
              <a:t>„</a:t>
            </a:r>
            <a:r>
              <a:rPr lang="en-US" sz="2000" b="0" i="0" u="none" strike="noStrike" baseline="0" dirty="0">
                <a:latin typeface="Galliard-Roman"/>
              </a:rPr>
              <a:t>Finally, as we revisit the past of German suffering at the war’s end,</a:t>
            </a:r>
          </a:p>
          <a:p>
            <a:pPr marL="0" indent="0" algn="ctr">
              <a:buNone/>
            </a:pPr>
            <a:r>
              <a:rPr lang="en-US" sz="2000" b="0" i="0" u="none" strike="noStrike" baseline="0" dirty="0">
                <a:latin typeface="Galliard-Roman"/>
              </a:rPr>
              <a:t>we should remember that this is precisely what we are doing—</a:t>
            </a:r>
            <a:r>
              <a:rPr lang="en-US" sz="2000" b="1" i="1" u="none" strike="noStrike" baseline="0" dirty="0">
                <a:latin typeface="Galliard-Italic"/>
              </a:rPr>
              <a:t>re</a:t>
            </a:r>
            <a:r>
              <a:rPr lang="en-US" sz="2000" b="1" i="0" u="none" strike="noStrike" baseline="0" dirty="0">
                <a:latin typeface="Galliard-Roman"/>
              </a:rPr>
              <a:t>visiting</a:t>
            </a:r>
          </a:p>
          <a:p>
            <a:pPr marL="0" indent="0" algn="ctr">
              <a:buNone/>
            </a:pPr>
            <a:r>
              <a:rPr lang="en-US" sz="2000" b="1" i="0" u="none" strike="noStrike" baseline="0" dirty="0">
                <a:latin typeface="Galliard-Roman"/>
              </a:rPr>
              <a:t>a history</a:t>
            </a:r>
            <a:r>
              <a:rPr lang="en-US" sz="2000" b="0" i="0" u="none" strike="noStrike" baseline="0" dirty="0">
                <a:latin typeface="Galliard-Roman"/>
              </a:rPr>
              <a:t> that has been discussed endlessly since 1945. Studying this</a:t>
            </a:r>
            <a:r>
              <a:rPr lang="cs-CZ" sz="2000" b="0" i="0" u="none" strike="noStrike" baseline="0" dirty="0">
                <a:latin typeface="Galliard-Roman"/>
              </a:rPr>
              <a:t> </a:t>
            </a:r>
            <a:r>
              <a:rPr lang="en-US" sz="2000" b="0" i="0" u="none" strike="noStrike" baseline="0" dirty="0">
                <a:latin typeface="Galliard-Roman"/>
              </a:rPr>
              <a:t>history—</a:t>
            </a:r>
            <a:r>
              <a:rPr lang="cs-CZ" sz="2000" b="0" i="0" u="none" strike="noStrike" baseline="0" dirty="0">
                <a:latin typeface="Galliard-Roman"/>
              </a:rPr>
              <a:t> </a:t>
            </a:r>
            <a:r>
              <a:rPr lang="en-US" sz="2000" b="0" i="0" u="none" strike="noStrike" baseline="0" dirty="0">
                <a:latin typeface="Galliard-Roman"/>
              </a:rPr>
              <a:t>the history of </a:t>
            </a:r>
            <a:r>
              <a:rPr lang="en-US" sz="2000" b="1" i="0" u="none" strike="noStrike" baseline="0" dirty="0">
                <a:latin typeface="Galliard-Roman"/>
              </a:rPr>
              <a:t>how German victimization has been represented</a:t>
            </a:r>
            <a:r>
              <a:rPr lang="en-US" sz="2000" b="0" i="0" u="none" strike="noStrike" baseline="0" dirty="0">
                <a:latin typeface="Galliard-Roman"/>
              </a:rPr>
              <a:t>—can</a:t>
            </a:r>
            <a:r>
              <a:rPr lang="cs-CZ" sz="2000" b="0" i="0" u="none" strike="noStrike" baseline="0" dirty="0">
                <a:latin typeface="Galliard-Roman"/>
              </a:rPr>
              <a:t> </a:t>
            </a:r>
            <a:r>
              <a:rPr lang="en-US" sz="2000" b="0" i="0" u="none" strike="noStrike" baseline="0" dirty="0">
                <a:latin typeface="Galliard-Roman"/>
              </a:rPr>
              <a:t>help us to understand </a:t>
            </a:r>
            <a:r>
              <a:rPr lang="en-US" sz="2000" b="1" i="0" u="none" strike="noStrike" baseline="0" dirty="0">
                <a:latin typeface="Galliard-Roman"/>
              </a:rPr>
              <a:t>why </a:t>
            </a:r>
            <a:r>
              <a:rPr lang="en-US" sz="2000" b="0" i="0" u="none" strike="noStrike" baseline="0" dirty="0">
                <a:latin typeface="Galliard-Roman"/>
              </a:rPr>
              <a:t>in some moral and political environments </a:t>
            </a:r>
            <a:r>
              <a:rPr lang="en-US" sz="2000" b="1" i="0" u="none" strike="noStrike" baseline="0" dirty="0">
                <a:latin typeface="Galliard-Roman"/>
              </a:rPr>
              <a:t>it</a:t>
            </a:r>
            <a:r>
              <a:rPr lang="cs-CZ" sz="2000" b="1" i="0" u="none" strike="noStrike" baseline="0" dirty="0">
                <a:latin typeface="Galliard-Roman"/>
              </a:rPr>
              <a:t> </a:t>
            </a:r>
            <a:r>
              <a:rPr lang="en-US" sz="2000" b="1" i="0" u="none" strike="noStrike" baseline="0" dirty="0">
                <a:latin typeface="Galliard-Roman"/>
              </a:rPr>
              <a:t>was</a:t>
            </a:r>
            <a:r>
              <a:rPr lang="cs-CZ" sz="2000" b="1" i="0" u="none" strike="noStrike" baseline="0" dirty="0">
                <a:latin typeface="Galliard-Roman"/>
              </a:rPr>
              <a:t> </a:t>
            </a:r>
            <a:r>
              <a:rPr lang="en-US" sz="2000" b="1" i="0" u="none" strike="noStrike" baseline="0" dirty="0">
                <a:latin typeface="Galliard-Roman"/>
              </a:rPr>
              <a:t>possible</a:t>
            </a:r>
            <a:r>
              <a:rPr lang="en-US" sz="2000" b="0" i="0" u="none" strike="noStrike" baseline="0" dirty="0">
                <a:latin typeface="Galliard-Roman"/>
              </a:rPr>
              <a:t> for historians </a:t>
            </a:r>
            <a:r>
              <a:rPr lang="en-US" sz="2000" b="1" i="0" u="none" strike="noStrike" baseline="0" dirty="0">
                <a:latin typeface="Galliard-Roman"/>
              </a:rPr>
              <a:t>to ask some questions and not others</a:t>
            </a:r>
            <a:r>
              <a:rPr lang="en-US" sz="2000" b="0" i="0" u="none" strike="noStrike" baseline="0" dirty="0">
                <a:latin typeface="Galliard-Roman"/>
              </a:rPr>
              <a:t>; how</a:t>
            </a:r>
            <a:r>
              <a:rPr lang="cs-CZ" sz="2000" b="0" i="0" u="none" strike="noStrike" baseline="0" dirty="0">
                <a:latin typeface="Galliard-Roman"/>
              </a:rPr>
              <a:t> </a:t>
            </a:r>
            <a:r>
              <a:rPr lang="en-US" sz="2000" b="0" i="0" u="none" strike="noStrike" baseline="0" dirty="0">
                <a:latin typeface="Galliard-Roman"/>
              </a:rPr>
              <a:t>memory</a:t>
            </a:r>
            <a:r>
              <a:rPr lang="cs-CZ" sz="2000" b="0" i="0" u="none" strike="noStrike" baseline="0" dirty="0">
                <a:latin typeface="Galliard-Roman"/>
              </a:rPr>
              <a:t> </a:t>
            </a:r>
            <a:r>
              <a:rPr lang="en-US" sz="2000" b="0" i="0" u="none" strike="noStrike" baseline="0" dirty="0">
                <a:latin typeface="Galliard-Roman"/>
              </a:rPr>
              <a:t>can block historical understanding and impede an open discussion of</a:t>
            </a:r>
            <a:r>
              <a:rPr lang="cs-CZ" sz="2000" b="0" i="0" u="none" strike="noStrike" baseline="0" dirty="0">
                <a:latin typeface="Galliard-Roman"/>
              </a:rPr>
              <a:t> </a:t>
            </a:r>
            <a:r>
              <a:rPr lang="en-US" sz="2000" b="0" i="0" u="none" strike="noStrike" baseline="0" dirty="0">
                <a:latin typeface="Galliard-Roman"/>
              </a:rPr>
              <a:t>the</a:t>
            </a:r>
            <a:r>
              <a:rPr lang="cs-CZ" sz="2000" b="0" i="0" u="none" strike="noStrike" baseline="0" dirty="0">
                <a:latin typeface="Galliard-Roman"/>
              </a:rPr>
              <a:t> </a:t>
            </a:r>
            <a:r>
              <a:rPr lang="en-US" sz="2000" b="0" i="0" u="none" strike="noStrike" baseline="0" dirty="0">
                <a:latin typeface="Galliard-Roman"/>
              </a:rPr>
              <a:t>past; and why nearly sixty years after World War II calls for Germans to</a:t>
            </a:r>
          </a:p>
          <a:p>
            <a:pPr marL="0" indent="0" algn="ctr">
              <a:buNone/>
            </a:pPr>
            <a:r>
              <a:rPr lang="en-US" sz="2000" b="0" i="0" u="none" strike="noStrike" baseline="0" dirty="0">
                <a:latin typeface="Galliard-Roman"/>
              </a:rPr>
              <a:t>mourn their dead do not involve “breaking the silence,” but do suggest</a:t>
            </a:r>
          </a:p>
          <a:p>
            <a:pPr marL="0" indent="0" algn="ctr">
              <a:buNone/>
            </a:pPr>
            <a:r>
              <a:rPr lang="en-US" sz="2000" b="0" i="0" u="none" strike="noStrike" baseline="0" dirty="0">
                <a:latin typeface="Galliard-Roman"/>
              </a:rPr>
              <a:t>new perspectives from which we might begin to write </a:t>
            </a:r>
            <a:r>
              <a:rPr lang="en-US" sz="2000" b="1" i="0" u="none" strike="noStrike" baseline="0" dirty="0">
                <a:latin typeface="Galliard-Roman"/>
              </a:rPr>
              <a:t>a history of the</a:t>
            </a:r>
          </a:p>
          <a:p>
            <a:pPr marL="0" indent="0" algn="ctr">
              <a:buNone/>
            </a:pPr>
            <a:r>
              <a:rPr lang="en-US" sz="2000" b="1" i="0" u="none" strike="noStrike" baseline="0" dirty="0">
                <a:latin typeface="Galliard-Roman"/>
              </a:rPr>
              <a:t>war’s end in which some Germans were victims, some Germans were</a:t>
            </a:r>
          </a:p>
          <a:p>
            <a:pPr marL="0" indent="0" algn="ctr">
              <a:buNone/>
            </a:pPr>
            <a:r>
              <a:rPr lang="en-US" sz="2000" b="1" i="0" u="none" strike="noStrike" baseline="0" dirty="0">
                <a:latin typeface="Galliard-Roman"/>
              </a:rPr>
              <a:t>perpetrators, and some Germans were both.</a:t>
            </a:r>
            <a:r>
              <a:rPr lang="cs-CZ" sz="2000" b="0" i="0" u="none" strike="noStrike" baseline="0" dirty="0">
                <a:latin typeface="Galliard-Roman"/>
              </a:rPr>
              <a:t>“</a:t>
            </a:r>
            <a:endParaRPr lang="cs-CZ" sz="2000" dirty="0"/>
          </a:p>
        </p:txBody>
      </p:sp>
    </p:spTree>
    <p:extLst>
      <p:ext uri="{BB962C8B-B14F-4D97-AF65-F5344CB8AC3E}">
        <p14:creationId xmlns:p14="http://schemas.microsoft.com/office/powerpoint/2010/main" val="2866227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000125"/>
            <a:ext cx="8229600" cy="428625"/>
          </a:xfrm>
        </p:spPr>
        <p:txBody>
          <a:bodyPr rtlCol="0">
            <a:normAutofit fontScale="90000"/>
          </a:bodyPr>
          <a:lstStyle/>
          <a:p>
            <a:pPr eaLnBrk="1" fontAlgn="auto" hangingPunct="1">
              <a:spcAft>
                <a:spcPts val="0"/>
              </a:spcAft>
              <a:defRPr/>
            </a:pPr>
            <a:r>
              <a:rPr lang="cs-CZ" dirty="0"/>
              <a:t>Reflexe původu nacismu </a:t>
            </a:r>
            <a:br>
              <a:rPr lang="cs-CZ" dirty="0"/>
            </a:br>
            <a:r>
              <a:rPr lang="cs-CZ" dirty="0"/>
              <a:t>a jeho důsledků (1)</a:t>
            </a:r>
            <a:br>
              <a:rPr lang="cs-CZ" dirty="0"/>
            </a:br>
            <a:endParaRPr lang="cs-CZ" sz="3600" dirty="0"/>
          </a:p>
        </p:txBody>
      </p:sp>
      <p:sp>
        <p:nvSpPr>
          <p:cNvPr id="3" name="Zástupný symbol pro obsah 2"/>
          <p:cNvSpPr>
            <a:spLocks noGrp="1"/>
          </p:cNvSpPr>
          <p:nvPr>
            <p:ph idx="1"/>
          </p:nvPr>
        </p:nvSpPr>
        <p:spPr/>
        <p:txBody>
          <a:bodyPr/>
          <a:lstStyle/>
          <a:p>
            <a:pPr eaLnBrk="1" hangingPunct="1"/>
            <a:r>
              <a:rPr lang="cs-CZ" sz="2400"/>
              <a:t>Poválečné období:</a:t>
            </a:r>
          </a:p>
          <a:p>
            <a:pPr lvl="1" eaLnBrk="1" hangingPunct="1">
              <a:buFont typeface="Arial" charset="0"/>
              <a:buChar char="•"/>
            </a:pPr>
            <a:r>
              <a:rPr lang="cs-CZ" sz="2000"/>
              <a:t>nacismus jako  „německý národní charakter“?</a:t>
            </a:r>
          </a:p>
          <a:p>
            <a:pPr lvl="1" eaLnBrk="1" hangingPunct="1">
              <a:buFont typeface="Arial" charset="0"/>
              <a:buChar char="•"/>
            </a:pPr>
            <a:r>
              <a:rPr lang="cs-CZ" sz="2000"/>
              <a:t>odpovědnost Němců za nacistické zločiny?</a:t>
            </a:r>
          </a:p>
          <a:p>
            <a:pPr lvl="2" eaLnBrk="1" hangingPunct="1"/>
            <a:r>
              <a:rPr lang="cs-CZ" sz="2000"/>
              <a:t>Karl Jaspers: Otázka viny, Hannah Arendtová: Besuch in Deutschland; O původu totalitarismu</a:t>
            </a:r>
          </a:p>
          <a:p>
            <a:pPr lvl="1" eaLnBrk="1" hangingPunct="1">
              <a:buFont typeface="Arial" charset="0"/>
              <a:buChar char="•"/>
            </a:pPr>
            <a:r>
              <a:rPr lang="cs-CZ" sz="2000" b="1"/>
              <a:t>marxistický proud</a:t>
            </a:r>
            <a:r>
              <a:rPr lang="cs-CZ" sz="2000"/>
              <a:t>: nacismus jako kulminace krize kapitalismu</a:t>
            </a:r>
          </a:p>
          <a:p>
            <a:pPr lvl="1" eaLnBrk="1" hangingPunct="1">
              <a:buFont typeface="Arial" charset="0"/>
              <a:buChar char="•"/>
            </a:pPr>
            <a:r>
              <a:rPr lang="cs-CZ" sz="2000" b="1"/>
              <a:t>liberální proud</a:t>
            </a:r>
            <a:r>
              <a:rPr lang="cs-CZ" sz="2000"/>
              <a:t>: osobní role a odpovědnost Hitlera</a:t>
            </a:r>
          </a:p>
          <a:p>
            <a:pPr lvl="1" eaLnBrk="1" hangingPunct="1">
              <a:buFont typeface="Arial" charset="0"/>
              <a:buNone/>
            </a:pPr>
            <a:endParaRPr lang="cs-CZ" sz="1800"/>
          </a:p>
          <a:p>
            <a:pPr eaLnBrk="1" hangingPunct="1"/>
            <a:r>
              <a:rPr lang="cs-CZ" sz="2400"/>
              <a:t>60. – 70. léta: </a:t>
            </a:r>
          </a:p>
          <a:p>
            <a:pPr lvl="1" eaLnBrk="1" hangingPunct="1">
              <a:buFont typeface="Arial" charset="0"/>
              <a:buChar char="•"/>
            </a:pPr>
            <a:r>
              <a:rPr lang="cs-CZ" sz="2000"/>
              <a:t>Fritz Fischer: koncepce </a:t>
            </a:r>
            <a:r>
              <a:rPr lang="cs-CZ" sz="2000" b="1" i="1"/>
              <a:t>Sonderweg</a:t>
            </a:r>
            <a:r>
              <a:rPr lang="cs-CZ" sz="2000"/>
              <a:t>: nacismus nevyhnutelný důsledek zvláštního vývoje německé společnosti</a:t>
            </a:r>
            <a:endParaRPr lang="cs-CZ" sz="2000" i="1"/>
          </a:p>
          <a:p>
            <a:pPr lvl="1" eaLnBrk="1" hangingPunct="1">
              <a:buFont typeface="Arial" charset="0"/>
              <a:buChar char="•"/>
            </a:pPr>
            <a:r>
              <a:rPr lang="cs-CZ" sz="2000" b="1"/>
              <a:t>funkcionalismus</a:t>
            </a:r>
            <a:r>
              <a:rPr lang="cs-CZ" sz="2000"/>
              <a:t>: střední i nižší důstojníci nejenom plnili rozkazy, ale aktivně se podíleli na politice vedoucí k Holocaustu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857250"/>
            <a:ext cx="9144000" cy="123478"/>
          </a:xfrm>
        </p:spPr>
        <p:txBody>
          <a:bodyPr rtlCol="0">
            <a:noAutofit/>
          </a:bodyPr>
          <a:lstStyle/>
          <a:p>
            <a:pPr eaLnBrk="1" fontAlgn="auto" hangingPunct="1">
              <a:spcAft>
                <a:spcPts val="0"/>
              </a:spcAft>
              <a:defRPr/>
            </a:pPr>
            <a:r>
              <a:rPr lang="cs-CZ" sz="3600" dirty="0"/>
              <a:t>Reflexe původu nacismu a jeho důsledků (2)</a:t>
            </a:r>
            <a:br>
              <a:rPr lang="cs-CZ" sz="4800" dirty="0"/>
            </a:br>
            <a:endParaRPr lang="cs-CZ" sz="4800" dirty="0"/>
          </a:p>
        </p:txBody>
      </p:sp>
      <p:sp>
        <p:nvSpPr>
          <p:cNvPr id="25603" name="Zástupný symbol pro obsah 2"/>
          <p:cNvSpPr>
            <a:spLocks noGrp="1"/>
          </p:cNvSpPr>
          <p:nvPr>
            <p:ph idx="1"/>
          </p:nvPr>
        </p:nvSpPr>
        <p:spPr>
          <a:xfrm>
            <a:off x="179512" y="908720"/>
            <a:ext cx="8964487" cy="5217443"/>
          </a:xfrm>
        </p:spPr>
        <p:txBody>
          <a:bodyPr/>
          <a:lstStyle/>
          <a:p>
            <a:pPr eaLnBrk="1" hangingPunct="1"/>
            <a:r>
              <a:rPr lang="cs-CZ" sz="2400" i="1" dirty="0"/>
              <a:t>„</a:t>
            </a:r>
            <a:r>
              <a:rPr lang="cs-CZ" sz="2400" i="1" dirty="0" err="1"/>
              <a:t>Historikerstreit</a:t>
            </a:r>
            <a:r>
              <a:rPr lang="cs-CZ" sz="2400" i="1" dirty="0"/>
              <a:t>“ </a:t>
            </a:r>
            <a:r>
              <a:rPr lang="cs-CZ" sz="2400" dirty="0"/>
              <a:t>(1986-1987)</a:t>
            </a:r>
          </a:p>
          <a:p>
            <a:pPr lvl="1" eaLnBrk="1" hangingPunct="1"/>
            <a:r>
              <a:rPr lang="cs-CZ" sz="2000" dirty="0"/>
              <a:t>diskuse o obsahové náplni dvou plánovaných muzeí německých dějin v Bonnu a Berlíně (dnes </a:t>
            </a:r>
            <a:r>
              <a:rPr lang="cs-CZ" sz="2000" i="1" dirty="0" err="1"/>
              <a:t>Haus</a:t>
            </a:r>
            <a:r>
              <a:rPr lang="cs-CZ" sz="2000" i="1" dirty="0"/>
              <a:t> der </a:t>
            </a:r>
            <a:r>
              <a:rPr lang="cs-CZ" sz="2000" i="1" dirty="0" err="1"/>
              <a:t>Geschichte</a:t>
            </a:r>
            <a:r>
              <a:rPr lang="cs-CZ" sz="2000" i="1" dirty="0"/>
              <a:t> Bonn</a:t>
            </a:r>
            <a:r>
              <a:rPr lang="cs-CZ" sz="2000" dirty="0"/>
              <a:t> a </a:t>
            </a:r>
            <a:r>
              <a:rPr lang="cs-CZ" sz="2000" i="1" dirty="0" err="1"/>
              <a:t>Deutsches</a:t>
            </a:r>
            <a:r>
              <a:rPr lang="cs-CZ" sz="2000" i="1" dirty="0"/>
              <a:t> </a:t>
            </a:r>
            <a:r>
              <a:rPr lang="cs-CZ" sz="2000" i="1" dirty="0" err="1"/>
              <a:t>Historisches</a:t>
            </a:r>
            <a:r>
              <a:rPr lang="cs-CZ" sz="2000" i="1" dirty="0"/>
              <a:t> Museum Berlin</a:t>
            </a:r>
            <a:r>
              <a:rPr lang="cs-CZ" sz="2000" dirty="0"/>
              <a:t>)</a:t>
            </a:r>
          </a:p>
          <a:p>
            <a:pPr lvl="1" eaLnBrk="1" hangingPunct="1"/>
            <a:r>
              <a:rPr lang="cs-CZ" sz="2000" dirty="0"/>
              <a:t>kontext: nově konzervativní výklad dějin, kancléř </a:t>
            </a:r>
            <a:r>
              <a:rPr lang="cs-CZ" sz="2000" dirty="0" err="1"/>
              <a:t>Kohl</a:t>
            </a:r>
            <a:r>
              <a:rPr lang="cs-CZ" sz="2000" dirty="0"/>
              <a:t> 1982: „duševně-morální-obrat“, 1985 – s Reaganem  návštěva hřbitova vojáků Wehrmachtu v </a:t>
            </a:r>
            <a:r>
              <a:rPr lang="cs-CZ" sz="2000" dirty="0" err="1"/>
              <a:t>Bitburgu</a:t>
            </a:r>
            <a:r>
              <a:rPr lang="cs-CZ" sz="2000" dirty="0"/>
              <a:t> (také vojáci </a:t>
            </a:r>
            <a:r>
              <a:rPr lang="cs-CZ" sz="2000" dirty="0" err="1"/>
              <a:t>Waffen</a:t>
            </a:r>
            <a:r>
              <a:rPr lang="cs-CZ" sz="2000" dirty="0"/>
              <a:t> SS) x prezident von Weizsäcker 1985: květen 1945 znamenal osvobození, nikoliv okupaci</a:t>
            </a:r>
          </a:p>
          <a:p>
            <a:pPr lvl="1" eaLnBrk="1" hangingPunct="1"/>
            <a:r>
              <a:rPr lang="cs-CZ" sz="2000" dirty="0"/>
              <a:t>Ernst </a:t>
            </a:r>
            <a:r>
              <a:rPr lang="cs-CZ" sz="2000" dirty="0" err="1"/>
              <a:t>Nolte</a:t>
            </a:r>
            <a:r>
              <a:rPr lang="cs-CZ" sz="2000" dirty="0"/>
              <a:t>: nacismus a jeho důsledky byly „defenzívní reakcí“ na ohrožení sovětským bolševismem (třídní boj zrůdnější důsledky než boj rasový, gulag dříve než plynová komora) </a:t>
            </a:r>
          </a:p>
          <a:p>
            <a:pPr lvl="1" eaLnBrk="1" hangingPunct="1"/>
            <a:r>
              <a:rPr lang="cs-CZ" sz="2000" dirty="0" err="1"/>
              <a:t>Jürgen</a:t>
            </a:r>
            <a:r>
              <a:rPr lang="cs-CZ" sz="2000" dirty="0"/>
              <a:t> </a:t>
            </a:r>
            <a:r>
              <a:rPr lang="cs-CZ" sz="2000" dirty="0" err="1"/>
              <a:t>Habermas</a:t>
            </a:r>
            <a:r>
              <a:rPr lang="cs-CZ" sz="2000" dirty="0"/>
              <a:t>: „revizionismus“, zlehčování Holocaustu, jeho singularity, snaha vtisknout SRN pravicově-konzervativní identitu</a:t>
            </a:r>
          </a:p>
          <a:p>
            <a:pPr lvl="1" eaLnBrk="1" hangingPunct="1"/>
            <a:r>
              <a:rPr lang="cs-CZ" sz="2000" dirty="0"/>
              <a:t> spor o metodu vědeckého zkoumání dějin: </a:t>
            </a:r>
          </a:p>
          <a:p>
            <a:pPr lvl="2" eaLnBrk="1" hangingPunct="1"/>
            <a:r>
              <a:rPr lang="cs-CZ" sz="1600" dirty="0"/>
              <a:t>starší historici – orientace na nejvyšší patra politiky, osobnosti, jejich ideje a iniciativu v existujícím systému</a:t>
            </a:r>
          </a:p>
          <a:p>
            <a:pPr lvl="2" eaLnBrk="1" hangingPunct="1"/>
            <a:r>
              <a:rPr lang="cs-CZ" sz="1600" dirty="0"/>
              <a:t>mladší historici – orientace na  </a:t>
            </a:r>
            <a:r>
              <a:rPr lang="cs-CZ" sz="1600" dirty="0" err="1"/>
              <a:t>multidisciplinární</a:t>
            </a:r>
            <a:r>
              <a:rPr lang="cs-CZ" sz="1600" dirty="0"/>
              <a:t>, sociálněvědní přístup – zkoumání společnosti a jejich struktur jako celku, konflikt zájmů různých skupin  </a:t>
            </a:r>
            <a:endParaRPr lang="cs-CZ" dirty="0"/>
          </a:p>
          <a:p>
            <a:pPr eaLnBrk="1" hangingPunct="1">
              <a:buFont typeface="Arial" charset="0"/>
              <a:buNone/>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fade">
                                      <p:cBhvr>
                                        <p:cTn id="10" dur="2000"/>
                                        <p:tgtEl>
                                          <p:spTgt spid="256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fade">
                                      <p:cBhvr>
                                        <p:cTn id="15" dur="2000"/>
                                        <p:tgtEl>
                                          <p:spTgt spid="2560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fade">
                                      <p:cBhvr>
                                        <p:cTn id="20" dur="2000"/>
                                        <p:tgtEl>
                                          <p:spTgt spid="2560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Effect transition="in" filter="fade">
                                      <p:cBhvr>
                                        <p:cTn id="23" dur="2000"/>
                                        <p:tgtEl>
                                          <p:spTgt spid="2560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603">
                                            <p:txEl>
                                              <p:pRg st="5" end="5"/>
                                            </p:txEl>
                                          </p:spTgt>
                                        </p:tgtEl>
                                        <p:attrNameLst>
                                          <p:attrName>style.visibility</p:attrName>
                                        </p:attrNameLst>
                                      </p:cBhvr>
                                      <p:to>
                                        <p:strVal val="visible"/>
                                      </p:to>
                                    </p:set>
                                    <p:animEffect transition="in" filter="fade">
                                      <p:cBhvr>
                                        <p:cTn id="28" dur="2000"/>
                                        <p:tgtEl>
                                          <p:spTgt spid="2560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Effect transition="in" filter="fade">
                                      <p:cBhvr>
                                        <p:cTn id="31" dur="2000"/>
                                        <p:tgtEl>
                                          <p:spTgt spid="2560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603">
                                            <p:txEl>
                                              <p:pRg st="7" end="7"/>
                                            </p:txEl>
                                          </p:spTgt>
                                        </p:tgtEl>
                                        <p:attrNameLst>
                                          <p:attrName>style.visibility</p:attrName>
                                        </p:attrNameLst>
                                      </p:cBhvr>
                                      <p:to>
                                        <p:strVal val="visible"/>
                                      </p:to>
                                    </p:set>
                                    <p:animEffect transition="in" filter="fade">
                                      <p:cBhvr>
                                        <p:cTn id="34" dur="20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14375"/>
            <a:ext cx="8258175" cy="857250"/>
          </a:xfrm>
        </p:spPr>
        <p:txBody>
          <a:bodyPr rtlCol="0">
            <a:normAutofit fontScale="90000"/>
          </a:bodyPr>
          <a:lstStyle/>
          <a:p>
            <a:pPr eaLnBrk="1" fontAlgn="auto" hangingPunct="1">
              <a:spcAft>
                <a:spcPts val="0"/>
              </a:spcAft>
              <a:defRPr/>
            </a:pPr>
            <a:r>
              <a:rPr lang="cs-CZ" dirty="0"/>
              <a:t>Reflexe původu nacismu </a:t>
            </a:r>
            <a:br>
              <a:rPr lang="cs-CZ" dirty="0"/>
            </a:br>
            <a:r>
              <a:rPr lang="cs-CZ" dirty="0"/>
              <a:t>a jeho důsledků (3)</a:t>
            </a:r>
            <a:br>
              <a:rPr lang="cs-CZ" dirty="0"/>
            </a:br>
            <a:endParaRPr lang="cs-CZ" dirty="0"/>
          </a:p>
        </p:txBody>
      </p:sp>
      <p:sp>
        <p:nvSpPr>
          <p:cNvPr id="3" name="Zástupný symbol pro obsah 2"/>
          <p:cNvSpPr>
            <a:spLocks noGrp="1"/>
          </p:cNvSpPr>
          <p:nvPr>
            <p:ph idx="1"/>
          </p:nvPr>
        </p:nvSpPr>
        <p:spPr>
          <a:xfrm>
            <a:off x="428625" y="1571625"/>
            <a:ext cx="8229600" cy="4643438"/>
          </a:xfrm>
        </p:spPr>
        <p:txBody>
          <a:bodyPr rtlCol="0">
            <a:normAutofit fontScale="92500" lnSpcReduction="20000"/>
          </a:bodyPr>
          <a:lstStyle/>
          <a:p>
            <a:pPr eaLnBrk="1" fontAlgn="auto" hangingPunct="1">
              <a:spcAft>
                <a:spcPts val="0"/>
              </a:spcAft>
              <a:defRPr/>
            </a:pPr>
            <a:r>
              <a:rPr lang="cs-CZ" sz="2600" i="1" dirty="0" err="1"/>
              <a:t>Historikerstreit</a:t>
            </a:r>
            <a:r>
              <a:rPr lang="cs-CZ" sz="2600" i="1" dirty="0"/>
              <a:t> </a:t>
            </a:r>
            <a:r>
              <a:rPr lang="cs-CZ" sz="2600" dirty="0"/>
              <a:t>(1986-1987), diskutované otázky:</a:t>
            </a:r>
          </a:p>
          <a:p>
            <a:pPr eaLnBrk="1" fontAlgn="auto" hangingPunct="1">
              <a:spcAft>
                <a:spcPts val="0"/>
              </a:spcAft>
              <a:buFont typeface="Arial" charset="0"/>
              <a:buNone/>
              <a:defRPr/>
            </a:pPr>
            <a:endParaRPr lang="cs-CZ" sz="2400" dirty="0"/>
          </a:p>
          <a:p>
            <a:pPr lvl="1" eaLnBrk="1" fontAlgn="auto" hangingPunct="1">
              <a:spcAft>
                <a:spcPts val="0"/>
              </a:spcAft>
              <a:defRPr/>
            </a:pPr>
            <a:r>
              <a:rPr lang="cs-CZ" sz="2200" dirty="0"/>
              <a:t>Byly nacistické zločiny ve své zrůdnosti unikátní, nebo je lze dát na rovinu se stalinskými zločiny v Sovětském svazu? </a:t>
            </a:r>
          </a:p>
          <a:p>
            <a:pPr lvl="1" eaLnBrk="1" fontAlgn="auto" hangingPunct="1">
              <a:spcAft>
                <a:spcPts val="0"/>
              </a:spcAft>
              <a:defRPr/>
            </a:pPr>
            <a:endParaRPr lang="cs-CZ" sz="2200" dirty="0"/>
          </a:p>
          <a:p>
            <a:pPr lvl="1" eaLnBrk="1" fontAlgn="auto" hangingPunct="1">
              <a:spcAft>
                <a:spcPts val="0"/>
              </a:spcAft>
              <a:defRPr/>
            </a:pPr>
            <a:r>
              <a:rPr lang="cs-CZ" sz="2200" dirty="0"/>
              <a:t>Lze interpretovat německé dějiny jako „speciální cestu“, která kauzálně vedla k nacistickým zločinům?</a:t>
            </a:r>
          </a:p>
          <a:p>
            <a:pPr lvl="1" eaLnBrk="1" fontAlgn="auto" hangingPunct="1">
              <a:spcAft>
                <a:spcPts val="0"/>
              </a:spcAft>
              <a:defRPr/>
            </a:pPr>
            <a:endParaRPr lang="cs-CZ" sz="2200" dirty="0"/>
          </a:p>
          <a:p>
            <a:pPr lvl="1" eaLnBrk="1" fontAlgn="auto" hangingPunct="1">
              <a:spcAft>
                <a:spcPts val="0"/>
              </a:spcAft>
              <a:defRPr/>
            </a:pPr>
            <a:r>
              <a:rPr lang="cs-CZ" sz="2200" dirty="0"/>
              <a:t>Lze další velké genocidy, např. v Arménů v Turecku,  srovnat s Holocaustem?</a:t>
            </a:r>
          </a:p>
          <a:p>
            <a:pPr lvl="1" eaLnBrk="1" fontAlgn="auto" hangingPunct="1">
              <a:spcAft>
                <a:spcPts val="0"/>
              </a:spcAft>
              <a:buFont typeface="Arial" charset="0"/>
              <a:buNone/>
              <a:defRPr/>
            </a:pPr>
            <a:endParaRPr lang="cs-CZ" sz="2200" dirty="0"/>
          </a:p>
          <a:p>
            <a:pPr lvl="1" eaLnBrk="1" fontAlgn="auto" hangingPunct="1">
              <a:spcAft>
                <a:spcPts val="0"/>
              </a:spcAft>
              <a:defRPr/>
            </a:pPr>
            <a:r>
              <a:rPr lang="cs-CZ" sz="2200" dirty="0"/>
              <a:t>Byly zločiny nacismu reakcí na stalinské zločiny v Sovětském svazu?</a:t>
            </a:r>
          </a:p>
          <a:p>
            <a:pPr lvl="1" eaLnBrk="1" fontAlgn="auto" hangingPunct="1">
              <a:spcAft>
                <a:spcPts val="0"/>
              </a:spcAft>
              <a:defRPr/>
            </a:pPr>
            <a:endParaRPr lang="cs-CZ" sz="2200" dirty="0"/>
          </a:p>
          <a:p>
            <a:pPr lvl="1" eaLnBrk="1" fontAlgn="auto" hangingPunct="1">
              <a:spcAft>
                <a:spcPts val="0"/>
              </a:spcAft>
              <a:defRPr/>
            </a:pPr>
            <a:r>
              <a:rPr lang="cs-CZ" sz="2200" dirty="0"/>
              <a:t>Měli by Němci nést zvláštní vinu za nacistické zločiny, nebo mají nové generace Němců právo hledat hrdost ve svých dějinách? </a:t>
            </a:r>
          </a:p>
          <a:p>
            <a:pPr eaLnBrk="1" fontAlgn="auto" hangingPunct="1">
              <a:spcAft>
                <a:spcPts val="0"/>
              </a:spcAft>
              <a:buFont typeface="Arial" pitchFamily="34" charset="0"/>
              <a:buNone/>
              <a:defRPr/>
            </a:pPr>
            <a:endParaRPr lang="cs-CZ" sz="2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pPr eaLnBrk="1" hangingPunct="1"/>
            <a:r>
              <a:rPr lang="cs-CZ" sz="4000"/>
              <a:t>Reflexe původu nacismu </a:t>
            </a:r>
            <a:br>
              <a:rPr lang="cs-CZ" sz="4000"/>
            </a:br>
            <a:r>
              <a:rPr lang="cs-CZ" sz="4000"/>
              <a:t>a jeho důsledků (4)</a:t>
            </a:r>
          </a:p>
        </p:txBody>
      </p:sp>
      <p:sp>
        <p:nvSpPr>
          <p:cNvPr id="3" name="Zástupný symbol pro obsah 2"/>
          <p:cNvSpPr>
            <a:spLocks noGrp="1"/>
          </p:cNvSpPr>
          <p:nvPr>
            <p:ph idx="1"/>
          </p:nvPr>
        </p:nvSpPr>
        <p:spPr>
          <a:xfrm>
            <a:off x="468313" y="1628775"/>
            <a:ext cx="8229600" cy="4525963"/>
          </a:xfrm>
        </p:spPr>
        <p:txBody>
          <a:bodyPr/>
          <a:lstStyle/>
          <a:p>
            <a:pPr eaLnBrk="1" hangingPunct="1"/>
            <a:r>
              <a:rPr lang="cs-CZ" sz="2400" i="1"/>
              <a:t>Werhmachtausstellung</a:t>
            </a:r>
            <a:r>
              <a:rPr lang="cs-CZ" sz="2400"/>
              <a:t> (1995-1999)</a:t>
            </a:r>
          </a:p>
          <a:p>
            <a:pPr lvl="1" eaLnBrk="1" hangingPunct="1">
              <a:buFont typeface="Arial" charset="0"/>
              <a:buChar char="•"/>
            </a:pPr>
            <a:r>
              <a:rPr lang="cs-CZ" sz="2400"/>
              <a:t>34 německých a rakouských měst</a:t>
            </a:r>
          </a:p>
          <a:p>
            <a:pPr lvl="1" eaLnBrk="1" hangingPunct="1">
              <a:buFont typeface="Arial" charset="0"/>
              <a:buChar char="•"/>
            </a:pPr>
            <a:r>
              <a:rPr lang="cs-CZ" sz="2400"/>
              <a:t>dokumentace aktivní účasti Wehrmachtu na nacistických zločinech na východní frontě a Balkáně – diskuse v široké veřejnosti:</a:t>
            </a:r>
          </a:p>
          <a:p>
            <a:pPr lvl="2" eaLnBrk="1" hangingPunct="1"/>
            <a:r>
              <a:rPr lang="cs-CZ" sz="2000"/>
              <a:t>aktivní účast na Holocaustu</a:t>
            </a:r>
          </a:p>
          <a:p>
            <a:pPr lvl="2" eaLnBrk="1" hangingPunct="1"/>
            <a:r>
              <a:rPr lang="cs-CZ" sz="2000"/>
              <a:t>rabování a plenění na okupovaných územích</a:t>
            </a:r>
          </a:p>
          <a:p>
            <a:pPr lvl="2" eaLnBrk="1" hangingPunct="1"/>
            <a:r>
              <a:rPr lang="cs-CZ" sz="2000"/>
              <a:t>masové vraždy civilního obyvatelstva</a:t>
            </a:r>
          </a:p>
          <a:p>
            <a:pPr lvl="2" eaLnBrk="1" hangingPunct="1"/>
            <a:r>
              <a:rPr lang="cs-CZ" sz="2000"/>
              <a:t>vyhlazení sovětských válečných zajatců</a:t>
            </a:r>
          </a:p>
          <a:p>
            <a:pPr lvl="2" eaLnBrk="1" hangingPunct="1"/>
            <a:r>
              <a:rPr lang="cs-CZ" sz="2000"/>
              <a:t>„zahlazení stop“: obraz „čistého Wehmachtu“ v populární kultuře</a:t>
            </a:r>
          </a:p>
          <a:p>
            <a:pPr lvl="2" eaLnBrk="1" hangingPunct="1"/>
            <a:r>
              <a:rPr lang="cs-CZ" sz="2000">
                <a:hlinkClick r:id="rId2"/>
              </a:rPr>
              <a:t>http://www.youtube.com/watch?v=dydu4JyoM9Y</a:t>
            </a:r>
            <a:r>
              <a:rPr lang="cs-CZ" sz="2000"/>
              <a:t>  (2:15 – 4:05)</a:t>
            </a:r>
          </a:p>
          <a:p>
            <a:pPr lvl="2" eaLnBrk="1" hangingPunct="1"/>
            <a:endParaRPr lang="cs-CZ" sz="2000"/>
          </a:p>
          <a:p>
            <a:pPr lvl="1" eaLnBrk="1" hangingPunct="1">
              <a:buFont typeface="Arial" charset="0"/>
              <a:buNone/>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pPr eaLnBrk="1" hangingPunct="1"/>
            <a:r>
              <a:rPr lang="cs-CZ" dirty="0"/>
              <a:t>Program semináře 4. 3. 2025</a:t>
            </a:r>
          </a:p>
        </p:txBody>
      </p:sp>
      <p:sp>
        <p:nvSpPr>
          <p:cNvPr id="3" name="Zástupný symbol pro obsah 2"/>
          <p:cNvSpPr>
            <a:spLocks noGrp="1"/>
          </p:cNvSpPr>
          <p:nvPr>
            <p:ph idx="1"/>
          </p:nvPr>
        </p:nvSpPr>
        <p:spPr>
          <a:ln>
            <a:solidFill>
              <a:schemeClr val="bg1"/>
            </a:solidFill>
          </a:ln>
        </p:spPr>
        <p:txBody>
          <a:bodyPr/>
          <a:lstStyle/>
          <a:p>
            <a:pPr marL="514350" indent="-514350" eaLnBrk="1" hangingPunct="1">
              <a:buFont typeface="Arial" charset="0"/>
              <a:buAutoNum type="arabicParenR"/>
            </a:pPr>
            <a:r>
              <a:rPr lang="cs-CZ" dirty="0"/>
              <a:t>Rakouské vyrovnání s minulostí - dokončení</a:t>
            </a:r>
          </a:p>
          <a:p>
            <a:pPr marL="514350" indent="-514350" eaLnBrk="1" hangingPunct="1">
              <a:buFont typeface="Arial" charset="0"/>
              <a:buAutoNum type="arabicParenR"/>
            </a:pPr>
            <a:r>
              <a:rPr lang="cs-CZ" dirty="0"/>
              <a:t>Případ Wilhelm </a:t>
            </a:r>
            <a:r>
              <a:rPr lang="cs-CZ" dirty="0" err="1"/>
              <a:t>Gustloff</a:t>
            </a:r>
            <a:endParaRPr lang="cs-CZ" dirty="0"/>
          </a:p>
          <a:p>
            <a:pPr marL="914400" lvl="1" indent="-514350" eaLnBrk="1" hangingPunct="1">
              <a:buFont typeface="Arial" panose="020B0604020202020204" pitchFamily="34" charset="0"/>
              <a:buChar char="•"/>
            </a:pPr>
            <a:r>
              <a:rPr lang="cs-CZ" dirty="0"/>
              <a:t>Prezentace: </a:t>
            </a:r>
            <a:r>
              <a:rPr lang="cs-CZ" dirty="0">
                <a:solidFill>
                  <a:srgbClr val="FF0000"/>
                </a:solidFill>
              </a:rPr>
              <a:t>Sára </a:t>
            </a:r>
            <a:r>
              <a:rPr lang="cs-CZ" dirty="0" err="1">
                <a:solidFill>
                  <a:srgbClr val="FF0000"/>
                </a:solidFill>
              </a:rPr>
              <a:t>Herianová</a:t>
            </a:r>
            <a:endParaRPr lang="cs-CZ" dirty="0">
              <a:solidFill>
                <a:srgbClr val="FF0000"/>
              </a:solidFill>
            </a:endParaRPr>
          </a:p>
          <a:p>
            <a:pPr marL="0" indent="0" eaLnBrk="1" hangingPunct="1">
              <a:buNone/>
            </a:pPr>
            <a:r>
              <a:rPr lang="cs-CZ" dirty="0"/>
              <a:t>2) Němci jako viníci a oběti WW II – diskuse</a:t>
            </a:r>
            <a:endParaRPr lang="cs-CZ" dirty="0">
              <a:solidFill>
                <a:srgbClr val="FF0000"/>
              </a:solidFill>
            </a:endParaRPr>
          </a:p>
          <a:p>
            <a:pPr marL="0" indent="0" eaLnBrk="1" hangingPunct="1">
              <a:buNone/>
            </a:pPr>
            <a:r>
              <a:rPr lang="cs-CZ" dirty="0"/>
              <a:t>3) Reflexe původu nacismu a jeho důsledků</a:t>
            </a:r>
          </a:p>
          <a:p>
            <a:pPr marL="0" indent="0" eaLnBrk="1" hangingPunct="1">
              <a:buNone/>
            </a:pPr>
            <a:r>
              <a:rPr lang="cs-CZ" dirty="0"/>
              <a:t>4) Centrum proti vyhánění</a:t>
            </a:r>
          </a:p>
          <a:p>
            <a:pPr marL="0" indent="0" eaLnBrk="1" hangingPunct="1">
              <a:buNone/>
            </a:pPr>
            <a:endParaRPr lang="cs-CZ" dirty="0"/>
          </a:p>
          <a:p>
            <a:pPr marL="0" indent="0" eaLnBrk="1" hangingPunct="1">
              <a:buNone/>
            </a:pPr>
            <a:endParaRPr lang="cs-CZ" dirty="0"/>
          </a:p>
          <a:p>
            <a:pPr marL="914400" lvl="1" indent="-514350" eaLnBrk="1" hangingPunct="1">
              <a:buFont typeface="Arial" charset="0"/>
              <a:buNone/>
            </a:pPr>
            <a:endParaRPr lang="cs-CZ"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pPr eaLnBrk="1" hangingPunct="1"/>
            <a:r>
              <a:rPr lang="cs-CZ" sz="4000"/>
              <a:t>Reflexe původu nacismu </a:t>
            </a:r>
            <a:br>
              <a:rPr lang="cs-CZ" sz="4000"/>
            </a:br>
            <a:r>
              <a:rPr lang="cs-CZ" sz="4000"/>
              <a:t>a jeho důsledků (5)</a:t>
            </a:r>
          </a:p>
        </p:txBody>
      </p:sp>
      <p:sp>
        <p:nvSpPr>
          <p:cNvPr id="3" name="Zástupný symbol pro obsah 2"/>
          <p:cNvSpPr>
            <a:spLocks noGrp="1"/>
          </p:cNvSpPr>
          <p:nvPr>
            <p:ph idx="1"/>
          </p:nvPr>
        </p:nvSpPr>
        <p:spPr>
          <a:xfrm>
            <a:off x="457200" y="1714500"/>
            <a:ext cx="8229600" cy="4714875"/>
          </a:xfrm>
        </p:spPr>
        <p:txBody>
          <a:bodyPr rtlCol="0">
            <a:normAutofit/>
          </a:bodyPr>
          <a:lstStyle/>
          <a:p>
            <a:pPr eaLnBrk="1" fontAlgn="auto" hangingPunct="1">
              <a:spcAft>
                <a:spcPts val="0"/>
              </a:spcAft>
              <a:buFont typeface="Arial" pitchFamily="34" charset="0"/>
              <a:buChar char="•"/>
              <a:defRPr/>
            </a:pPr>
            <a:r>
              <a:rPr lang="cs-CZ" i="1" dirty="0" err="1"/>
              <a:t>Wehrmachtausstellung</a:t>
            </a:r>
            <a:r>
              <a:rPr lang="cs-CZ" dirty="0"/>
              <a:t> (1995-1999)</a:t>
            </a:r>
          </a:p>
          <a:p>
            <a:pPr lvl="1" eaLnBrk="1" fontAlgn="auto" hangingPunct="1">
              <a:spcAft>
                <a:spcPts val="0"/>
              </a:spcAft>
              <a:buFont typeface="Arial" pitchFamily="34" charset="0"/>
              <a:buChar char="•"/>
              <a:defRPr/>
            </a:pPr>
            <a:r>
              <a:rPr lang="cs-CZ" sz="2400" dirty="0"/>
              <a:t>(Foto)dokumentace zločinů Wehrmachtu:</a:t>
            </a:r>
          </a:p>
          <a:p>
            <a:pPr lvl="2" eaLnBrk="1" fontAlgn="auto" hangingPunct="1">
              <a:spcAft>
                <a:spcPts val="0"/>
              </a:spcAft>
              <a:buFont typeface="Arial" pitchFamily="34" charset="0"/>
              <a:buChar char="•"/>
              <a:defRPr/>
            </a:pPr>
            <a:r>
              <a:rPr lang="cs-CZ" dirty="0"/>
              <a:t>generalita Wehrmachtu se aktivně podílela na začátku a realizaci Holocaustu</a:t>
            </a:r>
          </a:p>
          <a:p>
            <a:pPr lvl="2" eaLnBrk="1" fontAlgn="auto" hangingPunct="1">
              <a:spcAft>
                <a:spcPts val="0"/>
              </a:spcAft>
              <a:buFont typeface="Arial" pitchFamily="34" charset="0"/>
              <a:buChar char="•"/>
              <a:defRPr/>
            </a:pPr>
            <a:r>
              <a:rPr lang="cs-CZ" dirty="0"/>
              <a:t>celé jednotky se zapojily do realizace, přičemž až na několik výjimek se vojáci nepostavili na odpor</a:t>
            </a:r>
          </a:p>
          <a:p>
            <a:pPr lvl="2" eaLnBrk="1" fontAlgn="auto" hangingPunct="1">
              <a:spcAft>
                <a:spcPts val="0"/>
              </a:spcAft>
              <a:buFont typeface="Arial" pitchFamily="34" charset="0"/>
              <a:buChar char="•"/>
              <a:defRPr/>
            </a:pPr>
            <a:r>
              <a:rPr lang="cs-CZ" dirty="0"/>
              <a:t>rozšířenost antisemitismu v generalitě i vojsku</a:t>
            </a:r>
          </a:p>
          <a:p>
            <a:pPr lvl="2" eaLnBrk="1" fontAlgn="auto" hangingPunct="1">
              <a:spcAft>
                <a:spcPts val="0"/>
              </a:spcAft>
              <a:buFont typeface="Arial" pitchFamily="34" charset="0"/>
              <a:buChar char="•"/>
              <a:defRPr/>
            </a:pPr>
            <a:r>
              <a:rPr lang="cs-CZ" dirty="0"/>
              <a:t>realizace válečného cíle vyhladit východoevropské civilní obyvatelstvo</a:t>
            </a:r>
          </a:p>
          <a:p>
            <a:pPr lvl="1" eaLnBrk="1" fontAlgn="auto" hangingPunct="1">
              <a:spcAft>
                <a:spcPts val="0"/>
              </a:spcAft>
              <a:buFont typeface="Arial" charset="0"/>
              <a:buNone/>
              <a:defRPr/>
            </a:pPr>
            <a:endParaRPr lang="cs-CZ" sz="3600" dirty="0"/>
          </a:p>
          <a:p>
            <a:pPr marL="514350" indent="-514350" eaLnBrk="1" fontAlgn="auto" hangingPunct="1">
              <a:spcAft>
                <a:spcPts val="0"/>
              </a:spcAft>
              <a:buFont typeface="Arial" pitchFamily="34" charset="0"/>
              <a:buNone/>
              <a:defRPr/>
            </a:pPr>
            <a:endParaRPr lang="cs-CZ"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pPr eaLnBrk="1" hangingPunct="1"/>
            <a:r>
              <a:rPr lang="cs-CZ" sz="4000"/>
              <a:t>Reflexe původu nacismu </a:t>
            </a:r>
            <a:br>
              <a:rPr lang="cs-CZ" sz="4000"/>
            </a:br>
            <a:r>
              <a:rPr lang="cs-CZ" sz="4000"/>
              <a:t>a jeho důsledků (6)</a:t>
            </a:r>
          </a:p>
        </p:txBody>
      </p:sp>
      <p:sp>
        <p:nvSpPr>
          <p:cNvPr id="3" name="Zástupný symbol pro obsah 2"/>
          <p:cNvSpPr>
            <a:spLocks noGrp="1"/>
          </p:cNvSpPr>
          <p:nvPr>
            <p:ph idx="1"/>
          </p:nvPr>
        </p:nvSpPr>
        <p:spPr>
          <a:xfrm>
            <a:off x="457200" y="1600200"/>
            <a:ext cx="8229600" cy="4972050"/>
          </a:xfrm>
        </p:spPr>
        <p:txBody>
          <a:bodyPr rtlCol="0">
            <a:normAutofit fontScale="92500"/>
          </a:bodyPr>
          <a:lstStyle/>
          <a:p>
            <a:pPr marL="342900" lvl="2" indent="-342900" eaLnBrk="1" fontAlgn="auto" hangingPunct="1">
              <a:spcAft>
                <a:spcPts val="0"/>
              </a:spcAft>
              <a:defRPr/>
            </a:pPr>
            <a:r>
              <a:rPr lang="cs-CZ" sz="3200" i="1" dirty="0" err="1"/>
              <a:t>Wehrmachtausstellung</a:t>
            </a:r>
            <a:r>
              <a:rPr lang="cs-CZ" sz="3200" dirty="0"/>
              <a:t> (1995–1999 ) – reakce:</a:t>
            </a:r>
          </a:p>
          <a:p>
            <a:pPr marL="342900" lvl="2" indent="-342900" eaLnBrk="1" fontAlgn="auto" hangingPunct="1">
              <a:spcAft>
                <a:spcPts val="0"/>
              </a:spcAft>
              <a:defRPr/>
            </a:pPr>
            <a:r>
              <a:rPr lang="cs-CZ" sz="2000" dirty="0"/>
              <a:t>Kritika: svazy vyhnanců, spolky válečných veteránů, pravicoví extrémisté</a:t>
            </a:r>
          </a:p>
          <a:p>
            <a:pPr marL="342900" lvl="2" indent="-342900" eaLnBrk="1" fontAlgn="auto" hangingPunct="1">
              <a:spcAft>
                <a:spcPts val="0"/>
              </a:spcAft>
              <a:defRPr/>
            </a:pPr>
            <a:r>
              <a:rPr lang="cs-CZ" sz="2000" dirty="0"/>
              <a:t>Bavorský ministr kultury Hans </a:t>
            </a:r>
            <a:r>
              <a:rPr lang="cs-CZ" sz="2000" dirty="0" err="1"/>
              <a:t>Zehetmair</a:t>
            </a:r>
            <a:r>
              <a:rPr lang="cs-CZ" sz="2000" dirty="0"/>
              <a:t> (CSU):  </a:t>
            </a:r>
          </a:p>
          <a:p>
            <a:pPr marL="800100" lvl="3" indent="-342900" eaLnBrk="1" fontAlgn="auto" hangingPunct="1">
              <a:spcAft>
                <a:spcPts val="0"/>
              </a:spcAft>
              <a:defRPr/>
            </a:pPr>
            <a:r>
              <a:rPr lang="cs-CZ" dirty="0"/>
              <a:t>„</a:t>
            </a:r>
            <a:r>
              <a:rPr lang="cs-CZ" i="1" dirty="0"/>
              <a:t>Výstava zobecňuje skutečné zločiny jednotek a vojáků Wehrmachtu na paušální obvinění všech bývalých vojáků (…) Organizátorům tedy jde o to upřít milionům Němců jejich čest.“</a:t>
            </a:r>
          </a:p>
          <a:p>
            <a:pPr marL="342900" lvl="2" indent="-342900" eaLnBrk="1" fontAlgn="auto" hangingPunct="1">
              <a:spcAft>
                <a:spcPts val="0"/>
              </a:spcAft>
              <a:defRPr/>
            </a:pPr>
            <a:r>
              <a:rPr lang="cs-CZ" sz="2000" dirty="0"/>
              <a:t>Komise historiků k přezkoumání historické autentičnosti výstavy:  </a:t>
            </a:r>
          </a:p>
          <a:p>
            <a:pPr marL="800100" lvl="3" indent="-342900" eaLnBrk="1" fontAlgn="auto" hangingPunct="1">
              <a:spcAft>
                <a:spcPts val="0"/>
              </a:spcAft>
              <a:defRPr/>
            </a:pPr>
            <a:r>
              <a:rPr lang="cs-CZ" i="1" dirty="0"/>
              <a:t>„Výstava částečně argumentuje příliš paušálním a nepřípustně zobecňujícím způsobem.“</a:t>
            </a:r>
          </a:p>
          <a:p>
            <a:pPr marL="800100" lvl="3" indent="-342900" eaLnBrk="1" fontAlgn="auto" hangingPunct="1">
              <a:spcAft>
                <a:spcPts val="0"/>
              </a:spcAft>
              <a:defRPr/>
            </a:pPr>
            <a:r>
              <a:rPr lang="cs-CZ" i="1" dirty="0"/>
              <a:t>„Je nesporné, že se Wehrmacht v Sovětském svazu do židovské genocidy, zločinů na sovětských válečných zajatcích a do boje proti civilnímu obyvatelstvu pouze „nezapletl“, nýbrž že na těchto zločinech částečně vůdčí silou, částečně jako podpora podílel. Přitom se nejednalo o ojedinělé „přehmaty“ a „excesy“, nýbrž o jednání, která se zakládala na rozhodnutí nejvyššího armádního velení a vysokých důstojníků na frontě i v jejím týlu.“    </a:t>
            </a:r>
          </a:p>
          <a:p>
            <a:pPr marL="342900" lvl="2" indent="-342900" eaLnBrk="1" fontAlgn="auto" hangingPunct="1">
              <a:spcAft>
                <a:spcPts val="0"/>
              </a:spcAft>
              <a:buFont typeface="Arial" charset="0"/>
              <a:buNone/>
              <a:defRPr/>
            </a:pPr>
            <a:endParaRPr lang="cs-CZ" sz="2000" dirty="0"/>
          </a:p>
          <a:p>
            <a:pPr marL="342900" lvl="2" indent="-342900" eaLnBrk="1" fontAlgn="auto" hangingPunct="1">
              <a:spcAft>
                <a:spcPts val="0"/>
              </a:spcAft>
              <a:buFont typeface="Arial" charset="0"/>
              <a:buNone/>
              <a:defRPr/>
            </a:pPr>
            <a:endParaRPr lang="cs-CZ" sz="2000" dirty="0"/>
          </a:p>
          <a:p>
            <a:pPr marL="342900" lvl="2" indent="-342900" eaLnBrk="1" fontAlgn="auto" hangingPunct="1">
              <a:spcAft>
                <a:spcPts val="0"/>
              </a:spcAft>
              <a:buFont typeface="Arial" pitchFamily="34" charset="0"/>
              <a:buNone/>
              <a:defRPr/>
            </a:pPr>
            <a:endParaRPr lang="cs-CZ" sz="2000" dirty="0"/>
          </a:p>
          <a:p>
            <a:pPr eaLnBrk="1" fontAlgn="auto" hangingPunct="1">
              <a:spcAft>
                <a:spcPts val="0"/>
              </a:spcAft>
              <a:buFont typeface="Arial" pitchFamily="34" charset="0"/>
              <a:buNone/>
              <a:defRPr/>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r>
              <a:rPr lang="cs-CZ"/>
              <a:t>Reflexe původu nacismu </a:t>
            </a:r>
            <a:br>
              <a:rPr lang="cs-CZ"/>
            </a:br>
            <a:r>
              <a:rPr lang="cs-CZ"/>
              <a:t>a jeho důsledků (7)</a:t>
            </a:r>
          </a:p>
        </p:txBody>
      </p:sp>
      <p:sp>
        <p:nvSpPr>
          <p:cNvPr id="30723" name="Zástupný symbol pro obsah 2"/>
          <p:cNvSpPr>
            <a:spLocks noGrp="1"/>
          </p:cNvSpPr>
          <p:nvPr>
            <p:ph idx="1"/>
          </p:nvPr>
        </p:nvSpPr>
        <p:spPr/>
        <p:txBody>
          <a:bodyPr/>
          <a:lstStyle/>
          <a:p>
            <a:pPr marL="342900" lvl="2" indent="-342900" eaLnBrk="1" hangingPunct="1"/>
            <a:r>
              <a:rPr lang="cs-CZ" dirty="0"/>
              <a:t>Komise historiků k přezkoumání historické autentičnosti výstavy:  </a:t>
            </a:r>
          </a:p>
          <a:p>
            <a:pPr marL="800100" lvl="3" indent="-342900" eaLnBrk="1" hangingPunct="1"/>
            <a:r>
              <a:rPr lang="cs-CZ" i="1" dirty="0"/>
              <a:t>„Výstava částečně argumentuje příliš paušálním a nepřípustně zobecňujícím způsobem.“</a:t>
            </a:r>
          </a:p>
          <a:p>
            <a:pPr marL="800100" lvl="3" indent="-342900" eaLnBrk="1" hangingPunct="1"/>
            <a:r>
              <a:rPr lang="cs-CZ" i="1" dirty="0"/>
              <a:t>„Je nesporné, že se Wehrmacht v Sovětském svazu do židovské genocidy, zločinů na sovětských válečných zajatcích a do boje proti civilnímu obyvatelstvu pouze „nezapletl“, nýbrž že na těchto zločinech částečně vůdčí silou, částečně jako podpora podílel. Přitom se nejednalo o ojedinělé „přehmaty“ a „excesy“, nýbrž o jednání, která se zakládala na rozhodnutí nejvyššího armádního velení a vysokých důstojníků na frontě i v jejím týlu.“    </a:t>
            </a:r>
          </a:p>
          <a:p>
            <a:r>
              <a:rPr lang="cs-CZ" sz="2400" dirty="0"/>
              <a:t>Beletrie: </a:t>
            </a:r>
            <a:r>
              <a:rPr lang="cs-CZ" sz="2400" dirty="0" err="1"/>
              <a:t>Jonathan</a:t>
            </a:r>
            <a:r>
              <a:rPr lang="cs-CZ" sz="2400" dirty="0"/>
              <a:t> </a:t>
            </a:r>
            <a:r>
              <a:rPr lang="cs-CZ" sz="2400" dirty="0" err="1"/>
              <a:t>Littell</a:t>
            </a:r>
            <a:r>
              <a:rPr lang="cs-CZ" sz="2400" dirty="0"/>
              <a:t> – </a:t>
            </a:r>
            <a:r>
              <a:rPr lang="cs-CZ" sz="2400" dirty="0" err="1"/>
              <a:t>The</a:t>
            </a:r>
            <a:r>
              <a:rPr lang="cs-CZ" sz="2400" dirty="0"/>
              <a:t> Kindly </a:t>
            </a:r>
            <a:r>
              <a:rPr lang="cs-CZ" sz="2400" dirty="0" err="1"/>
              <a:t>Ones</a:t>
            </a:r>
            <a:r>
              <a:rPr lang="cs-CZ" sz="2400" dirty="0"/>
              <a:t> (Laskavé bohyně, 2006)</a:t>
            </a:r>
          </a:p>
          <a:p>
            <a:pPr lvl="1"/>
            <a:r>
              <a:rPr lang="cs-CZ" sz="2000" dirty="0"/>
              <a:t>podíl Wehrmachtu na vyvražďování Židů + fungování celého systému</a:t>
            </a:r>
          </a:p>
          <a:p>
            <a:endParaRPr lang="cs-CZ"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5"/>
          <p:cNvSpPr>
            <a:spLocks noGrp="1"/>
          </p:cNvSpPr>
          <p:nvPr>
            <p:ph type="title"/>
          </p:nvPr>
        </p:nvSpPr>
        <p:spPr>
          <a:xfrm>
            <a:off x="457200" y="274638"/>
            <a:ext cx="8229600" cy="939800"/>
          </a:xfrm>
        </p:spPr>
        <p:txBody>
          <a:bodyPr/>
          <a:lstStyle/>
          <a:p>
            <a:pPr eaLnBrk="1" hangingPunct="1"/>
            <a:r>
              <a:rPr lang="cs-CZ" sz="4000"/>
              <a:t>Reflexe původu nacismu </a:t>
            </a:r>
            <a:br>
              <a:rPr lang="cs-CZ" sz="4000"/>
            </a:br>
            <a:r>
              <a:rPr lang="cs-CZ" sz="4000"/>
              <a:t>a jeho důsledků (8)</a:t>
            </a:r>
          </a:p>
        </p:txBody>
      </p:sp>
      <p:sp>
        <p:nvSpPr>
          <p:cNvPr id="31747" name="Zástupný symbol pro obsah 6"/>
          <p:cNvSpPr>
            <a:spLocks noGrp="1"/>
          </p:cNvSpPr>
          <p:nvPr>
            <p:ph idx="1"/>
          </p:nvPr>
        </p:nvSpPr>
        <p:spPr>
          <a:xfrm>
            <a:off x="457200" y="1357313"/>
            <a:ext cx="8229600" cy="4768850"/>
          </a:xfrm>
        </p:spPr>
        <p:txBody>
          <a:bodyPr/>
          <a:lstStyle/>
          <a:p>
            <a:pPr marL="514350" lvl="1" indent="-514350" eaLnBrk="1" hangingPunct="1">
              <a:buFont typeface="Arial" charset="0"/>
              <a:buChar char="•"/>
            </a:pPr>
            <a:r>
              <a:rPr lang="cs-CZ"/>
              <a:t>Holocaust-Mahnmal</a:t>
            </a:r>
          </a:p>
          <a:p>
            <a:pPr marL="914400" lvl="2" indent="-514350" eaLnBrk="1" hangingPunct="1"/>
            <a:r>
              <a:rPr lang="cs-CZ"/>
              <a:t>památník všem v Evropě zavražděným Židům </a:t>
            </a:r>
          </a:p>
          <a:p>
            <a:pPr marL="914400" lvl="2" indent="-514350" eaLnBrk="1" hangingPunct="1"/>
            <a:r>
              <a:rPr lang="cs-CZ"/>
              <a:t>architekt Peter Eisenman: památník + informační centrum</a:t>
            </a:r>
          </a:p>
          <a:p>
            <a:pPr marL="914400" lvl="2" indent="-514350" eaLnBrk="1" hangingPunct="1"/>
            <a:r>
              <a:rPr lang="cs-CZ"/>
              <a:t>2005 – 2010: 8 miliónů návštěvníků</a:t>
            </a:r>
          </a:p>
          <a:p>
            <a:pPr marL="914400" lvl="2" indent="-514350" eaLnBrk="1" hangingPunct="1">
              <a:buFont typeface="Arial" charset="0"/>
              <a:buNone/>
            </a:pPr>
            <a:endParaRPr lang="cs-CZ"/>
          </a:p>
          <a:p>
            <a:pPr marL="914400" lvl="2" indent="-514350" eaLnBrk="1" hangingPunct="1">
              <a:buFont typeface="Arial" charset="0"/>
              <a:buNone/>
            </a:pPr>
            <a:r>
              <a:rPr lang="cs-CZ"/>
              <a:t> </a:t>
            </a:r>
          </a:p>
        </p:txBody>
      </p:sp>
      <p:pic>
        <p:nvPicPr>
          <p:cNvPr id="31748" name="Obrázek 3" descr="holocaust-mahnmal-6.jpg"/>
          <p:cNvPicPr>
            <a:picLocks noChangeAspect="1"/>
          </p:cNvPicPr>
          <p:nvPr/>
        </p:nvPicPr>
        <p:blipFill>
          <a:blip r:embed="rId3" cstate="print"/>
          <a:srcRect/>
          <a:stretch>
            <a:fillRect/>
          </a:stretch>
        </p:blipFill>
        <p:spPr bwMode="auto">
          <a:xfrm>
            <a:off x="285750" y="3714750"/>
            <a:ext cx="3857625" cy="2889250"/>
          </a:xfrm>
          <a:prstGeom prst="rect">
            <a:avLst/>
          </a:prstGeom>
          <a:noFill/>
          <a:ln w="9525">
            <a:noFill/>
            <a:miter lim="800000"/>
            <a:headEnd/>
            <a:tailEnd/>
          </a:ln>
        </p:spPr>
      </p:pic>
      <p:pic>
        <p:nvPicPr>
          <p:cNvPr id="31749" name="Obrázek 7" descr="001246_HolocaustMahnmal.jpg"/>
          <p:cNvPicPr>
            <a:picLocks noChangeAspect="1"/>
          </p:cNvPicPr>
          <p:nvPr/>
        </p:nvPicPr>
        <p:blipFill>
          <a:blip r:embed="rId4" cstate="print"/>
          <a:srcRect/>
          <a:stretch>
            <a:fillRect/>
          </a:stretch>
        </p:blipFill>
        <p:spPr bwMode="auto">
          <a:xfrm>
            <a:off x="4429125" y="3714750"/>
            <a:ext cx="4451350" cy="292893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Björn</a:t>
            </a:r>
            <a:r>
              <a:rPr lang="cs-CZ" dirty="0"/>
              <a:t> </a:t>
            </a:r>
            <a:r>
              <a:rPr lang="cs-CZ" dirty="0" err="1"/>
              <a:t>Höcke</a:t>
            </a:r>
            <a:r>
              <a:rPr lang="cs-CZ" dirty="0"/>
              <a:t> „Památník hanby“</a:t>
            </a:r>
          </a:p>
        </p:txBody>
      </p:sp>
      <p:sp>
        <p:nvSpPr>
          <p:cNvPr id="3" name="Zástupný symbol pro obsah 2"/>
          <p:cNvSpPr>
            <a:spLocks noGrp="1"/>
          </p:cNvSpPr>
          <p:nvPr>
            <p:ph idx="1"/>
          </p:nvPr>
        </p:nvSpPr>
        <p:spPr/>
        <p:txBody>
          <a:bodyPr/>
          <a:lstStyle/>
          <a:p>
            <a:r>
              <a:rPr lang="cs-CZ" dirty="0"/>
              <a:t>"My Němci, tedy náš národ, jsme jediným národem na světě, který umístil památník hanby do srdce hlavního města. (…) Tahle hloupá politika překonávání minulosti nás ještě dnes ochromuje. Nepotřebujeme nic jiného než obrat politiky paměti o 180 stupňů. Nepotřebujeme žádné mrtvé rituály.“  </a:t>
            </a:r>
          </a:p>
          <a:p>
            <a:pPr>
              <a:buNone/>
            </a:pPr>
            <a:r>
              <a:rPr lang="cs-CZ" dirty="0" err="1"/>
              <a:t>Björn</a:t>
            </a:r>
            <a:r>
              <a:rPr lang="cs-CZ" dirty="0"/>
              <a:t> </a:t>
            </a:r>
            <a:r>
              <a:rPr lang="cs-CZ" dirty="0" err="1"/>
              <a:t>Höcke</a:t>
            </a:r>
            <a:r>
              <a:rPr lang="cs-CZ" dirty="0"/>
              <a:t> (předseda frakce </a:t>
            </a:r>
            <a:r>
              <a:rPr lang="cs-CZ" dirty="0" err="1"/>
              <a:t>AfD</a:t>
            </a:r>
            <a:r>
              <a:rPr lang="cs-CZ" dirty="0"/>
              <a:t> v durynském zemském sněmu, 17. 1. 2017), </a:t>
            </a:r>
            <a:r>
              <a:rPr lang="cs-CZ" sz="1600" dirty="0" err="1">
                <a:hlinkClick r:id="rId2"/>
              </a:rPr>
              <a:t>https</a:t>
            </a:r>
            <a:r>
              <a:rPr lang="cs-CZ" sz="1600" dirty="0">
                <a:hlinkClick r:id="rId2"/>
              </a:rPr>
              <a:t>://</a:t>
            </a:r>
            <a:r>
              <a:rPr lang="cs-CZ" sz="1600" dirty="0" err="1">
                <a:hlinkClick r:id="rId2"/>
              </a:rPr>
              <a:t>pastebin.com</a:t>
            </a:r>
            <a:r>
              <a:rPr lang="cs-CZ" sz="1600" dirty="0">
                <a:hlinkClick r:id="rId2"/>
              </a:rPr>
              <a:t>/</a:t>
            </a:r>
            <a:r>
              <a:rPr lang="cs-CZ" sz="1600" dirty="0" err="1">
                <a:hlinkClick r:id="rId2"/>
              </a:rPr>
              <a:t>jQujwe89</a:t>
            </a:r>
            <a:endParaRPr lang="cs-CZ" sz="1600" dirty="0"/>
          </a:p>
          <a:p>
            <a:pPr>
              <a:buNone/>
            </a:pP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p:txBody>
          <a:bodyPr/>
          <a:lstStyle/>
          <a:p>
            <a:r>
              <a:rPr lang="cs-CZ" dirty="0"/>
              <a:t>Reflexe původu nacismu </a:t>
            </a:r>
            <a:br>
              <a:rPr lang="cs-CZ" dirty="0"/>
            </a:br>
            <a:r>
              <a:rPr lang="cs-CZ" dirty="0"/>
              <a:t>a jeho důsledků (9)</a:t>
            </a:r>
          </a:p>
        </p:txBody>
      </p:sp>
      <p:sp>
        <p:nvSpPr>
          <p:cNvPr id="32771" name="Zástupný symbol pro obsah 2"/>
          <p:cNvSpPr>
            <a:spLocks noGrp="1"/>
          </p:cNvSpPr>
          <p:nvPr>
            <p:ph idx="1"/>
          </p:nvPr>
        </p:nvSpPr>
        <p:spPr/>
        <p:txBody>
          <a:bodyPr/>
          <a:lstStyle/>
          <a:p>
            <a:r>
              <a:rPr lang="de-DE" sz="2800"/>
              <a:t>Denkmal für die im Nationalsozialismus ermordeten Sinti und Roma Europas</a:t>
            </a:r>
            <a:r>
              <a:rPr lang="cs-CZ" sz="2800"/>
              <a:t> </a:t>
            </a:r>
          </a:p>
          <a:p>
            <a:pPr lvl="1">
              <a:buFont typeface="Arial" charset="0"/>
              <a:buChar char="•"/>
            </a:pPr>
            <a:r>
              <a:rPr lang="cs-CZ" sz="2200"/>
              <a:t>Památník Romům zavražděným v době národního socialismu;  architekt Dani Karavan; Berlín</a:t>
            </a:r>
          </a:p>
          <a:p>
            <a:pPr lvl="1">
              <a:buFont typeface="Arial" charset="0"/>
              <a:buChar char="•"/>
            </a:pPr>
            <a:r>
              <a:rPr lang="cs-CZ" sz="2200"/>
              <a:t>rozhodnutí již v roce 1992, místo vybráno 2001</a:t>
            </a:r>
          </a:p>
          <a:p>
            <a:pPr lvl="1">
              <a:buFont typeface="Arial" charset="0"/>
              <a:buChar char="•"/>
            </a:pPr>
            <a:r>
              <a:rPr lang="cs-CZ" sz="2200"/>
              <a:t>otevření památníku 24. října 2012 (Angela Merkelová, Joachim Gauck); kontroverze: aktuální diskriminace Romů v SRN i Evropě</a:t>
            </a:r>
            <a:r>
              <a:rPr lang="cs-CZ" sz="2400"/>
              <a:t> </a:t>
            </a:r>
          </a:p>
          <a:p>
            <a:pPr lvl="1">
              <a:buFont typeface="Arial" charset="0"/>
              <a:buNone/>
            </a:pPr>
            <a:endParaRPr lang="cs-CZ"/>
          </a:p>
          <a:p>
            <a:pPr lvl="1"/>
            <a:endParaRPr lang="cs-CZ"/>
          </a:p>
        </p:txBody>
      </p:sp>
      <p:pic>
        <p:nvPicPr>
          <p:cNvPr id="32772" name="Obrázek 3" descr="Mahnmal_für_Sinti_und_Roma_2012-10-26_01.jpg"/>
          <p:cNvPicPr>
            <a:picLocks noChangeAspect="1"/>
          </p:cNvPicPr>
          <p:nvPr/>
        </p:nvPicPr>
        <p:blipFill>
          <a:blip r:embed="rId2" cstate="print"/>
          <a:srcRect/>
          <a:stretch>
            <a:fillRect/>
          </a:stretch>
        </p:blipFill>
        <p:spPr bwMode="auto">
          <a:xfrm>
            <a:off x="1187450" y="4460875"/>
            <a:ext cx="3170238" cy="2103438"/>
          </a:xfrm>
          <a:prstGeom prst="rect">
            <a:avLst/>
          </a:prstGeom>
          <a:noFill/>
          <a:ln w="9525">
            <a:noFill/>
            <a:miter lim="800000"/>
            <a:headEnd/>
            <a:tailEnd/>
          </a:ln>
        </p:spPr>
      </p:pic>
      <p:pic>
        <p:nvPicPr>
          <p:cNvPr id="32773" name="Obrázek 5" descr="Berlin-DenkmalSintiRoma5-Asio.JPG"/>
          <p:cNvPicPr>
            <a:picLocks noChangeAspect="1"/>
          </p:cNvPicPr>
          <p:nvPr/>
        </p:nvPicPr>
        <p:blipFill>
          <a:blip r:embed="rId3" cstate="print"/>
          <a:srcRect/>
          <a:stretch>
            <a:fillRect/>
          </a:stretch>
        </p:blipFill>
        <p:spPr bwMode="auto">
          <a:xfrm>
            <a:off x="5148263" y="4437063"/>
            <a:ext cx="2906712" cy="21145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Reflexe původu nacismu </a:t>
            </a:r>
            <a:br>
              <a:rPr lang="cs-CZ" dirty="0"/>
            </a:br>
            <a:r>
              <a:rPr lang="cs-CZ" dirty="0"/>
              <a:t>a jeho důsledků (10)</a:t>
            </a:r>
          </a:p>
        </p:txBody>
      </p:sp>
      <p:pic>
        <p:nvPicPr>
          <p:cNvPr id="4" name="Zástupný symbol pro obsah 3" descr="Holocaust_Sinti_Roma_Homosexuelle_Berlin_Karte.jpg"/>
          <p:cNvPicPr>
            <a:picLocks noGrp="1" noChangeAspect="1"/>
          </p:cNvPicPr>
          <p:nvPr>
            <p:ph idx="1"/>
          </p:nvPr>
        </p:nvPicPr>
        <p:blipFill>
          <a:blip r:embed="rId2" cstate="print"/>
          <a:stretch>
            <a:fillRect/>
          </a:stretch>
        </p:blipFill>
        <p:spPr>
          <a:xfrm>
            <a:off x="501365" y="1600200"/>
            <a:ext cx="8141269" cy="452596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064B90-F3C2-4F62-8EC3-4B64836A9243}"/>
              </a:ext>
            </a:extLst>
          </p:cNvPr>
          <p:cNvSpPr>
            <a:spLocks noGrp="1"/>
          </p:cNvSpPr>
          <p:nvPr>
            <p:ph type="title"/>
          </p:nvPr>
        </p:nvSpPr>
        <p:spPr>
          <a:xfrm>
            <a:off x="107504" y="274638"/>
            <a:ext cx="8928992" cy="1143000"/>
          </a:xfrm>
        </p:spPr>
        <p:txBody>
          <a:bodyPr/>
          <a:lstStyle/>
          <a:p>
            <a:r>
              <a:rPr lang="cs-CZ" dirty="0"/>
              <a:t>Výstava o Hitlerovi v Berlíně (2010/2011)</a:t>
            </a:r>
          </a:p>
        </p:txBody>
      </p:sp>
      <p:pic>
        <p:nvPicPr>
          <p:cNvPr id="5" name="Zástupný obsah 4">
            <a:extLst>
              <a:ext uri="{FF2B5EF4-FFF2-40B4-BE49-F238E27FC236}">
                <a16:creationId xmlns:a16="http://schemas.microsoft.com/office/drawing/2014/main" id="{C0561499-4828-480F-B6D8-7C6D8E389B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2120" y="1831831"/>
            <a:ext cx="3131570" cy="4175427"/>
          </a:xfrm>
        </p:spPr>
      </p:pic>
      <p:pic>
        <p:nvPicPr>
          <p:cNvPr id="9" name="Obrázek 8">
            <a:extLst>
              <a:ext uri="{FF2B5EF4-FFF2-40B4-BE49-F238E27FC236}">
                <a16:creationId xmlns:a16="http://schemas.microsoft.com/office/drawing/2014/main" id="{053A3BA9-088B-4073-B175-359D828AF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201220"/>
            <a:ext cx="4729878" cy="3607222"/>
          </a:xfrm>
          <a:prstGeom prst="rect">
            <a:avLst/>
          </a:prstGeom>
        </p:spPr>
      </p:pic>
    </p:spTree>
    <p:extLst>
      <p:ext uri="{BB962C8B-B14F-4D97-AF65-F5344CB8AC3E}">
        <p14:creationId xmlns:p14="http://schemas.microsoft.com/office/powerpoint/2010/main" val="3333956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D225DA-A1A7-4482-AABB-499CF89B1583}"/>
              </a:ext>
            </a:extLst>
          </p:cNvPr>
          <p:cNvSpPr>
            <a:spLocks noGrp="1"/>
          </p:cNvSpPr>
          <p:nvPr>
            <p:ph type="title"/>
          </p:nvPr>
        </p:nvSpPr>
        <p:spPr/>
        <p:txBody>
          <a:bodyPr/>
          <a:lstStyle/>
          <a:p>
            <a:r>
              <a:rPr lang="cs-CZ" dirty="0"/>
              <a:t>Výstava o Hitlerovi v Berlíně (2010/2011)</a:t>
            </a:r>
          </a:p>
        </p:txBody>
      </p:sp>
      <p:pic>
        <p:nvPicPr>
          <p:cNvPr id="9" name="Zástupný obsah 8">
            <a:extLst>
              <a:ext uri="{FF2B5EF4-FFF2-40B4-BE49-F238E27FC236}">
                <a16:creationId xmlns:a16="http://schemas.microsoft.com/office/drawing/2014/main" id="{DAA2B932-E6F0-4374-8465-1D2A5845C6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7779" y="1700808"/>
            <a:ext cx="6308441" cy="4741987"/>
          </a:xfrm>
        </p:spPr>
      </p:pic>
    </p:spTree>
    <p:extLst>
      <p:ext uri="{BB962C8B-B14F-4D97-AF65-F5344CB8AC3E}">
        <p14:creationId xmlns:p14="http://schemas.microsoft.com/office/powerpoint/2010/main" val="1856827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220635-56AB-4A3A-9BC0-17DEBA3B8312}"/>
              </a:ext>
            </a:extLst>
          </p:cNvPr>
          <p:cNvSpPr>
            <a:spLocks noGrp="1"/>
          </p:cNvSpPr>
          <p:nvPr>
            <p:ph type="title"/>
          </p:nvPr>
        </p:nvSpPr>
        <p:spPr/>
        <p:txBody>
          <a:bodyPr/>
          <a:lstStyle/>
          <a:p>
            <a:r>
              <a:rPr lang="cs-CZ" dirty="0"/>
              <a:t>Článek v HN z 18. 10. 2010 (1)</a:t>
            </a:r>
          </a:p>
        </p:txBody>
      </p:sp>
      <p:sp>
        <p:nvSpPr>
          <p:cNvPr id="3" name="Zástupný obsah 2">
            <a:extLst>
              <a:ext uri="{FF2B5EF4-FFF2-40B4-BE49-F238E27FC236}">
                <a16:creationId xmlns:a16="http://schemas.microsoft.com/office/drawing/2014/main" id="{31F24070-2A7C-4ABC-A6D2-331186BCA0A8}"/>
              </a:ext>
            </a:extLst>
          </p:cNvPr>
          <p:cNvSpPr>
            <a:spLocks noGrp="1"/>
          </p:cNvSpPr>
          <p:nvPr>
            <p:ph idx="1"/>
          </p:nvPr>
        </p:nvSpPr>
        <p:spPr>
          <a:xfrm>
            <a:off x="457200" y="1340768"/>
            <a:ext cx="8229600" cy="4785395"/>
          </a:xfrm>
        </p:spPr>
        <p:txBody>
          <a:bodyPr/>
          <a:lstStyle/>
          <a:p>
            <a:pPr marL="0" indent="0" algn="ctr">
              <a:spcBef>
                <a:spcPts val="0"/>
              </a:spcBef>
              <a:buNone/>
            </a:pPr>
            <a:r>
              <a:rPr lang="cs-CZ" sz="2800" b="1" i="0" dirty="0">
                <a:solidFill>
                  <a:srgbClr val="263A63"/>
                </a:solidFill>
                <a:effectLst/>
                <a:latin typeface="Fira Sans"/>
              </a:rPr>
              <a:t>Výstava o Hitlerovi je v Berlíně trhákem podzimu. </a:t>
            </a:r>
          </a:p>
          <a:p>
            <a:pPr marL="0" indent="0" algn="ctr">
              <a:spcBef>
                <a:spcPts val="0"/>
              </a:spcBef>
              <a:buNone/>
            </a:pPr>
            <a:r>
              <a:rPr lang="cs-CZ" sz="2800" b="1" i="0" dirty="0">
                <a:solidFill>
                  <a:srgbClr val="263A63"/>
                </a:solidFill>
                <a:effectLst/>
                <a:latin typeface="Fira Sans"/>
              </a:rPr>
              <a:t>Stojí se na ni fronty</a:t>
            </a:r>
          </a:p>
          <a:p>
            <a:pPr marL="0" indent="0" algn="ctr">
              <a:buNone/>
            </a:pPr>
            <a:r>
              <a:rPr lang="cs-CZ" sz="2000" b="1" i="0" dirty="0">
                <a:solidFill>
                  <a:srgbClr val="444444"/>
                </a:solidFill>
                <a:effectLst/>
                <a:latin typeface="PT Serif"/>
              </a:rPr>
              <a:t>Poprvé od konce války našli Němci odvahu uspořádat výstavu o nacistickém vůdci. Někteří návštěvníci si ale stěžují, že je povrchní.</a:t>
            </a:r>
            <a:endParaRPr lang="cs-CZ" sz="2000" b="1" i="0" dirty="0">
              <a:solidFill>
                <a:srgbClr val="263A63"/>
              </a:solidFill>
              <a:effectLst/>
              <a:latin typeface="Fira Sans"/>
            </a:endParaRP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Dlouhý potlesk tisícovky hostů, šampaňské na vernisáži teče proudem. Zpoza tmavého skla prvního sálu expozice se na setkání společenské smetánky ze tří velkých obrazů dívá ten, kvůli němuž se tahle sláva pořádá: Adolf Hitler. Jako voják z první světové války, hrdý vůdce německého národa a nakonec jako lidská lebka, skrze jejíž očnice je možné vidět, co za sebou její zvrácený mozek zanechal: miliony lidských obětí, zpustošenou zemi, morálně zdevastovaný národ.</a:t>
            </a:r>
          </a:p>
          <a:p>
            <a:pPr marL="0" indent="0">
              <a:buNone/>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O Hitlerovi byly napsány stovky knih a natočeny desítky dokumentů. Dlouhých 65 let ale trvalo, než Němci našli odvahu uspořádat nejčernější postavě svých i světových dějin samostatnou výstavu.  (…)</a:t>
            </a: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83669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9C9B7-5EF4-6DDB-5298-D08F167A612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8A8DE76-C435-1158-0C6F-7A5F3AD9E234}"/>
              </a:ext>
            </a:extLst>
          </p:cNvPr>
          <p:cNvSpPr>
            <a:spLocks noGrp="1"/>
          </p:cNvSpPr>
          <p:nvPr>
            <p:ph type="title"/>
          </p:nvPr>
        </p:nvSpPr>
        <p:spPr/>
        <p:txBody>
          <a:bodyPr rtlCol="0">
            <a:normAutofit fontScale="90000"/>
          </a:bodyPr>
          <a:lstStyle/>
          <a:p>
            <a:pPr eaLnBrk="1" fontAlgn="auto" hangingPunct="1">
              <a:spcAft>
                <a:spcPts val="0"/>
              </a:spcAft>
              <a:defRPr/>
            </a:pPr>
            <a:r>
              <a:rPr lang="cs-CZ" dirty="0"/>
              <a:t>Rakouské vyrovnání s NS-minulostí (1)</a:t>
            </a:r>
          </a:p>
        </p:txBody>
      </p:sp>
      <p:sp>
        <p:nvSpPr>
          <p:cNvPr id="3" name="Zástupný symbol pro obsah 2">
            <a:extLst>
              <a:ext uri="{FF2B5EF4-FFF2-40B4-BE49-F238E27FC236}">
                <a16:creationId xmlns:a16="http://schemas.microsoft.com/office/drawing/2014/main" id="{2D721D18-42D6-B91B-D0FA-EDA5533E2D53}"/>
              </a:ext>
            </a:extLst>
          </p:cNvPr>
          <p:cNvSpPr>
            <a:spLocks noGrp="1"/>
          </p:cNvSpPr>
          <p:nvPr>
            <p:ph idx="1"/>
          </p:nvPr>
        </p:nvSpPr>
        <p:spPr>
          <a:xfrm>
            <a:off x="457200" y="1500188"/>
            <a:ext cx="8229600" cy="4625975"/>
          </a:xfrm>
        </p:spPr>
        <p:txBody>
          <a:bodyPr rtlCol="0">
            <a:normAutofit fontScale="92500" lnSpcReduction="20000"/>
          </a:bodyPr>
          <a:lstStyle/>
          <a:p>
            <a:pPr marL="971550" lvl="1" indent="-514350" algn="ctr" eaLnBrk="1" fontAlgn="auto" hangingPunct="1">
              <a:spcAft>
                <a:spcPts val="0"/>
              </a:spcAft>
              <a:buFont typeface="Arial" pitchFamily="34" charset="0"/>
              <a:buNone/>
              <a:defRPr/>
            </a:pPr>
            <a:r>
              <a:rPr lang="cs-CZ" sz="4400" dirty="0"/>
              <a:t>Denacifikace:</a:t>
            </a:r>
          </a:p>
          <a:p>
            <a:pPr marL="971550" lvl="1" indent="-514350" eaLnBrk="1" fontAlgn="auto" hangingPunct="1">
              <a:spcAft>
                <a:spcPts val="0"/>
              </a:spcAft>
              <a:defRPr/>
            </a:pPr>
            <a:r>
              <a:rPr lang="cs-CZ" dirty="0"/>
              <a:t>soudy spojenců +„lidové soudy“ – 43 trestů smrti,  23 000 rozsudků ze 137 000 vyšetřovaných lidí, celkem 580 000 registrovaných</a:t>
            </a:r>
          </a:p>
          <a:p>
            <a:pPr marL="971550" lvl="1" indent="-514350" eaLnBrk="1" fontAlgn="auto" hangingPunct="1">
              <a:spcAft>
                <a:spcPts val="0"/>
              </a:spcAft>
              <a:defRPr/>
            </a:pPr>
            <a:r>
              <a:rPr lang="cs-CZ" dirty="0"/>
              <a:t>tresty: většina peněžní trest, pracovní povinnost (odklízení válečných trosek), zákaz výkonu povolání, ztráta volebního práva </a:t>
            </a:r>
          </a:p>
          <a:p>
            <a:pPr marL="971550" lvl="1" indent="-514350" eaLnBrk="1" fontAlgn="auto" hangingPunct="1">
              <a:spcAft>
                <a:spcPts val="0"/>
              </a:spcAft>
              <a:defRPr/>
            </a:pPr>
            <a:r>
              <a:rPr lang="cs-CZ" dirty="0"/>
              <a:t>již 1946 většina 90 % registrovaných označena za „mírně zatížené“, de facto amnestováni</a:t>
            </a:r>
          </a:p>
          <a:p>
            <a:pPr marL="971550" lvl="1" indent="-514350" eaLnBrk="1" fontAlgn="auto" hangingPunct="1">
              <a:spcAft>
                <a:spcPts val="0"/>
              </a:spcAft>
              <a:defRPr/>
            </a:pPr>
            <a:r>
              <a:rPr lang="cs-CZ" dirty="0"/>
              <a:t>duben 1948: zákon o amnestii: 482 000 dřívějších nacistů zařazeno zcela rovnocenně do normálního života v Rakousku </a:t>
            </a:r>
          </a:p>
        </p:txBody>
      </p:sp>
    </p:spTree>
    <p:extLst>
      <p:ext uri="{BB962C8B-B14F-4D97-AF65-F5344CB8AC3E}">
        <p14:creationId xmlns:p14="http://schemas.microsoft.com/office/powerpoint/2010/main" val="50189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B3260A-27EF-4CF3-A224-860AD2C8C846}"/>
              </a:ext>
            </a:extLst>
          </p:cNvPr>
          <p:cNvSpPr>
            <a:spLocks noGrp="1"/>
          </p:cNvSpPr>
          <p:nvPr>
            <p:ph type="title"/>
          </p:nvPr>
        </p:nvSpPr>
        <p:spPr/>
        <p:txBody>
          <a:bodyPr/>
          <a:lstStyle/>
          <a:p>
            <a:r>
              <a:rPr lang="cs-CZ" dirty="0"/>
              <a:t>Článek v HN z 18. 10. 2010 (2)</a:t>
            </a:r>
          </a:p>
        </p:txBody>
      </p:sp>
      <p:sp>
        <p:nvSpPr>
          <p:cNvPr id="3" name="Zástupný obsah 2">
            <a:extLst>
              <a:ext uri="{FF2B5EF4-FFF2-40B4-BE49-F238E27FC236}">
                <a16:creationId xmlns:a16="http://schemas.microsoft.com/office/drawing/2014/main" id="{0009B02C-B47A-4F16-8DCD-0F1A541DE1FE}"/>
              </a:ext>
            </a:extLst>
          </p:cNvPr>
          <p:cNvSpPr>
            <a:spLocks noGrp="1"/>
          </p:cNvSpPr>
          <p:nvPr>
            <p:ph idx="1"/>
          </p:nvPr>
        </p:nvSpPr>
        <p:spPr>
          <a:xfrm>
            <a:off x="457200" y="1417638"/>
            <a:ext cx="8229600" cy="4708525"/>
          </a:xfrm>
        </p:spPr>
        <p:txBody>
          <a:bodyPr/>
          <a:lstStyle/>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 „Pro současnost i budoucnost zůstává klíčovou otázkou, proč až do porážky u Stalingradu na začátku roku 1943 velká většina německého národa Hitlera a jeho politiku podporovala,“ prohlásil během čtvrteční vernisáže Ian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Kershaw</a:t>
            </a:r>
            <a:r>
              <a:rPr lang="cs-CZ" sz="1800" dirty="0">
                <a:effectLst/>
                <a:latin typeface="Calibri" panose="020F0502020204030204" pitchFamily="34" charset="0"/>
                <a:ea typeface="Calibri" panose="020F0502020204030204" pitchFamily="34" charset="0"/>
                <a:cs typeface="Times New Roman" panose="02020603050405020304" pitchFamily="18" charset="0"/>
              </a:rPr>
              <a:t>, světoznámý Hitlerův biograf a odborný poradce při tvorbě expozice. „Je třeba to pochopit, aby se už nikdy nic podobného nemohlo opakovat.“ </a:t>
            </a:r>
          </a:p>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Historicky první poválečná výstava o vůdci je v Německu trhákem podzimu. Už během prvních dvou dnů si cestu do budovy Německého historického muzea v centru Berlína našlo téměř 15 tisíc návštěvníků, jen v sobotu přišlo třikrát víc lidí než o běžném víkendovém dnu. „Takový nával tady už hodně dlouho nepamatuju,“ říká Michael Linde, který má v muzeu na starosti denní statistiku návštěvníků, „musíme lidi vpouštět dovnitř postupně, aby se tam všichni vešli a nepoškodili exponáty.“</a:t>
            </a: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I tak je ale v osmi sálech o celkové rozloze jednoho čtverečního kilometru sotva k hnutí. „Narodil jsem se v roce 1941. Škoda, že bylo možné takovou výstavu uspořádat až teď. Jsem otřesený, ale zároveň vděčný, že jsem se toho ještě dožil,“ říká jeden z nejstarších návštěvníků, který přijel z Lipska. (…)</a:t>
            </a:r>
          </a:p>
          <a:p>
            <a:pPr marL="0" indent="0">
              <a:buNone/>
            </a:pPr>
            <a:endParaRPr lang="cs-CZ" dirty="0"/>
          </a:p>
        </p:txBody>
      </p:sp>
    </p:spTree>
    <p:extLst>
      <p:ext uri="{BB962C8B-B14F-4D97-AF65-F5344CB8AC3E}">
        <p14:creationId xmlns:p14="http://schemas.microsoft.com/office/powerpoint/2010/main" val="441677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F5256B-F0AF-4E9E-8536-484B8134A6F1}"/>
              </a:ext>
            </a:extLst>
          </p:cNvPr>
          <p:cNvSpPr>
            <a:spLocks noGrp="1"/>
          </p:cNvSpPr>
          <p:nvPr>
            <p:ph type="title"/>
          </p:nvPr>
        </p:nvSpPr>
        <p:spPr/>
        <p:txBody>
          <a:bodyPr/>
          <a:lstStyle/>
          <a:p>
            <a:r>
              <a:rPr lang="cs-CZ" dirty="0"/>
              <a:t>Článek v HN z 18. 10. 2010 (3)</a:t>
            </a:r>
          </a:p>
        </p:txBody>
      </p:sp>
      <p:sp>
        <p:nvSpPr>
          <p:cNvPr id="3" name="Zástupný obsah 2">
            <a:extLst>
              <a:ext uri="{FF2B5EF4-FFF2-40B4-BE49-F238E27FC236}">
                <a16:creationId xmlns:a16="http://schemas.microsoft.com/office/drawing/2014/main" id="{C567B4EC-7804-4327-82FB-F2B56359D6A9}"/>
              </a:ext>
            </a:extLst>
          </p:cNvPr>
          <p:cNvSpPr>
            <a:spLocks noGrp="1"/>
          </p:cNvSpPr>
          <p:nvPr>
            <p:ph idx="1"/>
          </p:nvPr>
        </p:nvSpPr>
        <p:spPr/>
        <p:txBody>
          <a:bodyPr/>
          <a:lstStyle/>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Mnoho Němců ale expozici kritizuje. „Je to nesourodý slepenec, který opakuje tisíckrát řečené a ze kterého se člověk nedozví nic nového. Místo skutečného vysvětlení věcí v souvislostech se výstava jen ztrácí v povrchním výkladu a černobílém pojetí dobra a zla,“ shrnuje důvody nespokojenosti zejména mladých návštěvníků 31letý právník Lutz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Achenbacher</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Kdo očekává, že se dostane pod kůži Hitlerově osobnosti a myšlení, odejde nejspíš zklamaný. Žádné jeho osobní věci, žádné informace o jeho soukromém životě a všedním dnu, minimum o tom, jak přemýšlel a jednal.</a:t>
            </a:r>
          </a:p>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Celou expozicí prostupuje konfrontace Hitlerova mýtu s hrůzností jeho zločinů. Kurátoři se tak snažili zabránit tomu, aby obraz Hitlera vyvolal u návštěvníků pocit obdivu a fascinace. Zvláště v době, kdy opět vzrůstá nacionalismus a pravicový extremismus, orientovaný především proti imigrantům. Podle aktuálního průzkumu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Ebertovy</a:t>
            </a:r>
            <a:r>
              <a:rPr lang="cs-CZ" sz="1800" dirty="0">
                <a:effectLst/>
                <a:latin typeface="Calibri" panose="020F0502020204030204" pitchFamily="34" charset="0"/>
                <a:ea typeface="Calibri" panose="020F0502020204030204" pitchFamily="34" charset="0"/>
                <a:cs typeface="Times New Roman" panose="02020603050405020304" pitchFamily="18" charset="0"/>
              </a:rPr>
              <a:t> nadace si 10 % Němců přeje „vůdce, který bude vládnout k prospěchu Německa pevnou rukou“ a diktaturu považuje „za lepší státní formu“. (…)</a:t>
            </a: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057784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4BDD59-9A48-4ED6-9785-B5E736FA18F9}"/>
              </a:ext>
            </a:extLst>
          </p:cNvPr>
          <p:cNvSpPr>
            <a:spLocks noGrp="1"/>
          </p:cNvSpPr>
          <p:nvPr>
            <p:ph type="title"/>
          </p:nvPr>
        </p:nvSpPr>
        <p:spPr/>
        <p:txBody>
          <a:bodyPr/>
          <a:lstStyle/>
          <a:p>
            <a:r>
              <a:rPr lang="cs-CZ" dirty="0"/>
              <a:t>Článek v HN z 18. 10. 2010 (4)</a:t>
            </a:r>
          </a:p>
        </p:txBody>
      </p:sp>
      <p:sp>
        <p:nvSpPr>
          <p:cNvPr id="3" name="Zástupný obsah 2">
            <a:extLst>
              <a:ext uri="{FF2B5EF4-FFF2-40B4-BE49-F238E27FC236}">
                <a16:creationId xmlns:a16="http://schemas.microsoft.com/office/drawing/2014/main" id="{FAAD1CF1-F09D-4C85-BCFE-9088E0B272A4}"/>
              </a:ext>
            </a:extLst>
          </p:cNvPr>
          <p:cNvSpPr>
            <a:spLocks noGrp="1"/>
          </p:cNvSpPr>
          <p:nvPr>
            <p:ph idx="1"/>
          </p:nvPr>
        </p:nvSpPr>
        <p:spPr/>
        <p:txBody>
          <a:bodyPr/>
          <a:lstStyle/>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Proto se také výstava oproti původnímu záměru nejmenuje „Hitler“, ale „Hitler a Němci – národ a zločin“. A místo na osobnost vůdce se zaměřuje hlavně na to, jak ho Němci nekriticky oslavovali, stejně jako se i v okamžicích jeho největší slávy našli ti, kdo svodu nepodlehli: političtí odpůrci, umělci i obyčejní lidé.</a:t>
            </a: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cs-CZ" sz="1800" i="1" dirty="0">
                <a:latin typeface="Calibri" panose="020F0502020204030204" pitchFamily="34" charset="0"/>
                <a:ea typeface="Calibri" panose="020F0502020204030204" pitchFamily="34" charset="0"/>
                <a:cs typeface="Times New Roman" panose="02020603050405020304" pitchFamily="18" charset="0"/>
              </a:rPr>
              <a:t>(Michal Dimitrov, spolupracovník HN z Berlína)</a:t>
            </a:r>
            <a:endParaRPr lang="cs-CZ"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pic>
        <p:nvPicPr>
          <p:cNvPr id="5" name="Obrázek 4">
            <a:extLst>
              <a:ext uri="{FF2B5EF4-FFF2-40B4-BE49-F238E27FC236}">
                <a16:creationId xmlns:a16="http://schemas.microsoft.com/office/drawing/2014/main" id="{425CD648-D81F-40E0-B5D7-F66283DF9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338" y="3889888"/>
            <a:ext cx="3836789" cy="2543958"/>
          </a:xfrm>
          <a:prstGeom prst="rect">
            <a:avLst/>
          </a:prstGeom>
        </p:spPr>
      </p:pic>
      <p:pic>
        <p:nvPicPr>
          <p:cNvPr id="7" name="Obrázek 6">
            <a:extLst>
              <a:ext uri="{FF2B5EF4-FFF2-40B4-BE49-F238E27FC236}">
                <a16:creationId xmlns:a16="http://schemas.microsoft.com/office/drawing/2014/main" id="{3F10969C-1E92-413F-98EB-120B22D57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11" y="3863181"/>
            <a:ext cx="3836789" cy="2553209"/>
          </a:xfrm>
          <a:prstGeom prst="rect">
            <a:avLst/>
          </a:prstGeom>
        </p:spPr>
      </p:pic>
    </p:spTree>
    <p:extLst>
      <p:ext uri="{BB962C8B-B14F-4D97-AF65-F5344CB8AC3E}">
        <p14:creationId xmlns:p14="http://schemas.microsoft.com/office/powerpoint/2010/main" val="956795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a:t>Centrum proti vyhánění</a:t>
            </a:r>
          </a:p>
        </p:txBody>
      </p:sp>
      <p:sp>
        <p:nvSpPr>
          <p:cNvPr id="18435" name="Zástupný symbol pro obsah 2"/>
          <p:cNvSpPr>
            <a:spLocks noGrp="1"/>
          </p:cNvSpPr>
          <p:nvPr>
            <p:ph idx="1"/>
          </p:nvPr>
        </p:nvSpPr>
        <p:spPr/>
        <p:txBody>
          <a:bodyPr/>
          <a:lstStyle/>
          <a:p>
            <a:r>
              <a:rPr lang="cs-CZ" sz="2800" dirty="0"/>
              <a:t>Proč byl projekt Centra proti vyhánění v Berlíně od počátku vnímán kontroverzně? Na základě jakých argumentů?</a:t>
            </a:r>
            <a:endParaRPr lang="cs-CZ" sz="1600" dirty="0"/>
          </a:p>
          <a:p>
            <a:r>
              <a:rPr lang="cs-CZ" sz="2000" dirty="0" err="1">
                <a:hlinkClick r:id="rId2"/>
              </a:rPr>
              <a:t>https</a:t>
            </a:r>
            <a:r>
              <a:rPr lang="cs-CZ" sz="2000" dirty="0">
                <a:hlinkClick r:id="rId2"/>
              </a:rPr>
              <a:t>://www.z-g-v.de/</a:t>
            </a:r>
            <a:r>
              <a:rPr lang="cs-CZ" sz="2000" dirty="0" err="1">
                <a:hlinkClick r:id="rId2"/>
              </a:rPr>
              <a:t>zgv</a:t>
            </a:r>
            <a:r>
              <a:rPr lang="cs-CZ" sz="2000" dirty="0">
                <a:hlinkClick r:id="rId2"/>
              </a:rPr>
              <a:t>/</a:t>
            </a:r>
            <a:r>
              <a:rPr lang="cs-CZ" sz="2000" dirty="0" err="1">
                <a:hlinkClick r:id="rId2"/>
              </a:rPr>
              <a:t>unsere</a:t>
            </a:r>
            <a:r>
              <a:rPr lang="cs-CZ" sz="2000" dirty="0">
                <a:hlinkClick r:id="rId2"/>
              </a:rPr>
              <a:t>-</a:t>
            </a:r>
            <a:r>
              <a:rPr lang="cs-CZ" sz="2000" dirty="0" err="1">
                <a:hlinkClick r:id="rId2"/>
              </a:rPr>
              <a:t>stiftung</a:t>
            </a:r>
            <a:r>
              <a:rPr lang="cs-CZ" sz="2000" dirty="0">
                <a:hlinkClick r:id="rId2"/>
              </a:rPr>
              <a:t>/chronik/</a:t>
            </a:r>
            <a:endParaRPr lang="cs-CZ" sz="2000" dirty="0"/>
          </a:p>
          <a:p>
            <a:r>
              <a:rPr lang="cs-CZ" sz="2800" dirty="0"/>
              <a:t> Z jakých zemí byli Němci vyháněni?</a:t>
            </a:r>
          </a:p>
          <a:p>
            <a:pPr>
              <a:buFont typeface="Arial" charset="0"/>
              <a:buNone/>
            </a:pPr>
            <a:r>
              <a:rPr lang="cs-CZ" sz="2800" dirty="0"/>
              <a:t>	</a:t>
            </a:r>
          </a:p>
          <a:p>
            <a:r>
              <a:rPr lang="cs-CZ" sz="2800" dirty="0"/>
              <a:t>Jaké další nucené přesuny obyvatel na základě jejich etnické příslušnosti ve 20. a 21. století znáte?</a:t>
            </a:r>
          </a:p>
          <a:p>
            <a:r>
              <a:rPr lang="cs-CZ" sz="2000" dirty="0" err="1">
                <a:hlinkClick r:id="rId3"/>
              </a:rPr>
              <a:t>https</a:t>
            </a:r>
            <a:r>
              <a:rPr lang="cs-CZ" sz="2000" dirty="0">
                <a:hlinkClick r:id="rId3"/>
              </a:rPr>
              <a:t>://www.z-g-v.de/</a:t>
            </a:r>
            <a:r>
              <a:rPr lang="cs-CZ" sz="2000" dirty="0" err="1">
                <a:hlinkClick r:id="rId3"/>
              </a:rPr>
              <a:t>zgv</a:t>
            </a:r>
            <a:r>
              <a:rPr lang="cs-CZ" sz="2000" dirty="0">
                <a:hlinkClick r:id="rId3"/>
              </a:rPr>
              <a:t>/</a:t>
            </a:r>
            <a:r>
              <a:rPr lang="cs-CZ" sz="2000" dirty="0" err="1">
                <a:hlinkClick r:id="rId3"/>
              </a:rPr>
              <a:t>fakten</a:t>
            </a:r>
            <a:r>
              <a:rPr lang="cs-CZ" sz="2000" dirty="0">
                <a:hlinkClick r:id="rId3"/>
              </a:rPr>
              <a:t>-</a:t>
            </a:r>
            <a:r>
              <a:rPr lang="cs-CZ" sz="2000" dirty="0" err="1">
                <a:hlinkClick r:id="rId3"/>
              </a:rPr>
              <a:t>und</a:t>
            </a:r>
            <a:r>
              <a:rPr lang="cs-CZ" sz="2000" dirty="0">
                <a:hlinkClick r:id="rId3"/>
              </a:rPr>
              <a:t>-</a:t>
            </a:r>
            <a:r>
              <a:rPr lang="cs-CZ" sz="2000" dirty="0" err="1">
                <a:hlinkClick r:id="rId3"/>
              </a:rPr>
              <a:t>hintergruende</a:t>
            </a:r>
            <a:r>
              <a:rPr lang="cs-CZ" sz="2000" dirty="0">
                <a:hlinkClick r:id="rId3"/>
              </a:rPr>
              <a:t>/</a:t>
            </a:r>
            <a:r>
              <a:rPr lang="cs-CZ" sz="2000" dirty="0" err="1">
                <a:hlinkClick r:id="rId3"/>
              </a:rPr>
              <a:t>vertreibungen</a:t>
            </a:r>
            <a:r>
              <a:rPr lang="cs-CZ" sz="2000" dirty="0">
                <a:hlinkClick r:id="rId3"/>
              </a:rPr>
              <a:t>-</a:t>
            </a:r>
            <a:r>
              <a:rPr lang="cs-CZ" sz="2000" dirty="0" err="1">
                <a:hlinkClick r:id="rId3"/>
              </a:rPr>
              <a:t>anderer</a:t>
            </a:r>
            <a:r>
              <a:rPr lang="cs-CZ" sz="2000" dirty="0">
                <a:hlinkClick r:id="rId3"/>
              </a:rPr>
              <a:t>-</a:t>
            </a:r>
            <a:r>
              <a:rPr lang="cs-CZ" sz="2000" dirty="0" err="1">
                <a:hlinkClick r:id="rId3"/>
              </a:rPr>
              <a:t>europaeischer</a:t>
            </a:r>
            <a:r>
              <a:rPr lang="cs-CZ" sz="2000" dirty="0">
                <a:hlinkClick r:id="rId3"/>
              </a:rPr>
              <a:t>-</a:t>
            </a:r>
            <a:r>
              <a:rPr lang="cs-CZ" sz="2000" dirty="0" err="1">
                <a:hlinkClick r:id="rId3"/>
              </a:rPr>
              <a:t>voelker</a:t>
            </a:r>
            <a:r>
              <a:rPr lang="cs-CZ" sz="2000" dirty="0">
                <a:hlinkClick r:id="rId3"/>
              </a:rPr>
              <a:t>/</a:t>
            </a:r>
            <a:endParaRPr lang="cs-CZ" sz="2000" dirty="0"/>
          </a:p>
          <a:p>
            <a:endParaRPr lang="cs-CZ"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t>Centrum proti vyhánění (1)</a:t>
            </a:r>
          </a:p>
        </p:txBody>
      </p:sp>
      <p:sp>
        <p:nvSpPr>
          <p:cNvPr id="19459" name="Zástupný symbol pro obsah 2"/>
          <p:cNvSpPr>
            <a:spLocks noGrp="1"/>
          </p:cNvSpPr>
          <p:nvPr>
            <p:ph idx="1"/>
          </p:nvPr>
        </p:nvSpPr>
        <p:spPr/>
        <p:txBody>
          <a:bodyPr/>
          <a:lstStyle/>
          <a:p>
            <a:r>
              <a:rPr lang="cs-CZ" sz="2400"/>
              <a:t>instituce, která odsuzuje vysídlování a genocidu jako politický nástroj</a:t>
            </a:r>
          </a:p>
          <a:p>
            <a:r>
              <a:rPr lang="cs-CZ" sz="2400"/>
              <a:t>cíle:	</a:t>
            </a:r>
          </a:p>
          <a:p>
            <a:pPr lvl="1"/>
            <a:r>
              <a:rPr lang="cs-CZ" sz="2400"/>
              <a:t>muzeum vysídlení Němců (dokumentační centrum)</a:t>
            </a:r>
          </a:p>
          <a:p>
            <a:pPr lvl="1"/>
            <a:r>
              <a:rPr lang="cs-CZ" sz="2400"/>
              <a:t>rozšiřování povědomí o poválečné integraci Němců</a:t>
            </a:r>
          </a:p>
          <a:p>
            <a:pPr lvl="1"/>
            <a:r>
              <a:rPr lang="cs-CZ" sz="2400"/>
              <a:t>upozornění na další vysídlení a genocidy v Evropě</a:t>
            </a:r>
          </a:p>
          <a:p>
            <a:pPr lvl="1"/>
            <a:r>
              <a:rPr lang="cs-CZ" sz="2400"/>
              <a:t>cena Franze Werfela</a:t>
            </a:r>
          </a:p>
          <a:p>
            <a:r>
              <a:rPr lang="cs-CZ" sz="2400"/>
              <a:t>založeno 6. září 2000 </a:t>
            </a:r>
            <a:r>
              <a:rPr lang="cs-CZ" sz="2400" b="1"/>
              <a:t>Svazem vyhnanců</a:t>
            </a:r>
            <a:r>
              <a:rPr lang="cs-CZ" sz="2400"/>
              <a:t> (Erika Steinbach, Peter Glotz)</a:t>
            </a:r>
          </a:p>
          <a:p>
            <a:pPr lvl="1"/>
            <a:r>
              <a:rPr lang="cs-CZ" sz="2400"/>
              <a:t>zastřešující organizace hájící zájmy spolků po 2.sv.v. odsunutých Němců</a:t>
            </a:r>
          </a:p>
          <a:p>
            <a:pPr>
              <a:buFont typeface="Arial" charset="0"/>
              <a:buNone/>
            </a:pPr>
            <a:endParaRPr lang="cs-CZ" sz="2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t>Centrum proti vyhánění (2)</a:t>
            </a:r>
          </a:p>
        </p:txBody>
      </p:sp>
      <p:sp>
        <p:nvSpPr>
          <p:cNvPr id="20483" name="Zástupný symbol pro obsah 2"/>
          <p:cNvSpPr>
            <a:spLocks noGrp="1"/>
          </p:cNvSpPr>
          <p:nvPr>
            <p:ph idx="1"/>
          </p:nvPr>
        </p:nvSpPr>
        <p:spPr/>
        <p:txBody>
          <a:bodyPr/>
          <a:lstStyle/>
          <a:p>
            <a:r>
              <a:rPr lang="cs-CZ" sz="2400" b="1"/>
              <a:t>Postoj německé vlády</a:t>
            </a:r>
            <a:endParaRPr lang="cs-CZ" sz="2400"/>
          </a:p>
          <a:p>
            <a:pPr lvl="1"/>
            <a:r>
              <a:rPr lang="cs-CZ" sz="2400"/>
              <a:t>2002: německá vláda souhlasí s myšlenkou Zentrum gegen Vertreibungen, ale účastnit by se měly další evropské země</a:t>
            </a:r>
          </a:p>
          <a:p>
            <a:pPr lvl="1"/>
            <a:r>
              <a:rPr lang="cs-CZ" sz="2400"/>
              <a:t>v roce 2008 založena státní instituce s agendou podobnou ZgV - </a:t>
            </a:r>
            <a:r>
              <a:rPr lang="cs-CZ" sz="2400" b="1"/>
              <a:t>Sichtbares Zeichen </a:t>
            </a:r>
            <a:r>
              <a:rPr lang="cs-CZ" sz="2400"/>
              <a:t>(Viditelné znamení)</a:t>
            </a:r>
          </a:p>
          <a:p>
            <a:pPr lvl="1"/>
            <a:r>
              <a:rPr lang="cs-CZ" sz="2400"/>
              <a:t>nadace </a:t>
            </a:r>
            <a:r>
              <a:rPr lang="cs-CZ" sz="2400" b="1"/>
              <a:t>Flucht, Vetreibung, Versöhnung </a:t>
            </a:r>
            <a:r>
              <a:rPr lang="cs-CZ" sz="2400"/>
              <a:t>(Útěk, vyhnání, usmíření ), pod </a:t>
            </a:r>
            <a:r>
              <a:rPr lang="cs-CZ" sz="2400" b="1"/>
              <a:t>Deutsches Historisches Museum</a:t>
            </a:r>
          </a:p>
          <a:p>
            <a:r>
              <a:rPr lang="cs-CZ" sz="2400" b="1"/>
              <a:t>Kontroverze</a:t>
            </a:r>
            <a:endParaRPr lang="cs-CZ" sz="2400"/>
          </a:p>
          <a:p>
            <a:pPr lvl="1"/>
            <a:r>
              <a:rPr lang="cs-CZ" sz="2400"/>
              <a:t>kritika ZgV hlavně z Polska a České republiky, ale též kritika spolkové nadace </a:t>
            </a:r>
          </a:p>
          <a:p>
            <a:pPr lvl="1"/>
            <a:r>
              <a:rPr lang="cs-CZ" sz="2400"/>
              <a:t>alternativní návrh: Evropské centrum proti vyhánění</a:t>
            </a:r>
          </a:p>
          <a:p>
            <a:pPr lvl="1"/>
            <a:endParaRPr lang="cs-CZ"/>
          </a:p>
          <a:p>
            <a:endParaRPr lang="cs-CZ"/>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t>Centrum proti vyhánění (3)</a:t>
            </a:r>
          </a:p>
        </p:txBody>
      </p:sp>
      <p:sp>
        <p:nvSpPr>
          <p:cNvPr id="21507" name="Zástupný symbol pro obsah 2"/>
          <p:cNvSpPr>
            <a:spLocks noGrp="1"/>
          </p:cNvSpPr>
          <p:nvPr>
            <p:ph idx="1"/>
          </p:nvPr>
        </p:nvSpPr>
        <p:spPr/>
        <p:txBody>
          <a:bodyPr/>
          <a:lstStyle/>
          <a:p>
            <a:r>
              <a:rPr lang="cs-CZ" sz="2400" dirty="0"/>
              <a:t>Podpora:</a:t>
            </a:r>
          </a:p>
          <a:p>
            <a:pPr lvl="1"/>
            <a:r>
              <a:rPr lang="cs-CZ" sz="2000" dirty="0"/>
              <a:t>připomenutí minulých tragédií a kritická diskuse nad nimi</a:t>
            </a:r>
          </a:p>
          <a:p>
            <a:pPr lvl="1"/>
            <a:r>
              <a:rPr lang="cs-CZ" sz="2000" dirty="0"/>
              <a:t>dokumentační centrum – středisko vědeckého výzkumu</a:t>
            </a:r>
          </a:p>
          <a:p>
            <a:pPr lvl="1"/>
            <a:r>
              <a:rPr lang="cs-CZ" sz="2000" dirty="0"/>
              <a:t>snaha předejít dalším vysídlením</a:t>
            </a:r>
          </a:p>
          <a:p>
            <a:pPr lvl="1"/>
            <a:r>
              <a:rPr lang="cs-CZ" sz="2000" dirty="0"/>
              <a:t>osobnosti, které zaručují celoevropský přesah</a:t>
            </a:r>
          </a:p>
          <a:p>
            <a:pPr lvl="1"/>
            <a:r>
              <a:rPr lang="cs-CZ" sz="2000" dirty="0"/>
              <a:t>putovní výstavy: jako první </a:t>
            </a:r>
            <a:r>
              <a:rPr lang="cs-CZ" sz="2000" i="1" dirty="0" err="1"/>
              <a:t>Erzwungene</a:t>
            </a:r>
            <a:r>
              <a:rPr lang="cs-CZ" sz="2000" i="1" dirty="0"/>
              <a:t> </a:t>
            </a:r>
            <a:r>
              <a:rPr lang="cs-CZ" sz="2000" i="1" dirty="0" err="1"/>
              <a:t>Wege</a:t>
            </a:r>
            <a:r>
              <a:rPr lang="cs-CZ" sz="2000" dirty="0"/>
              <a:t> (2006)</a:t>
            </a:r>
          </a:p>
          <a:p>
            <a:r>
              <a:rPr lang="cs-CZ" sz="2400" dirty="0"/>
              <a:t>Kritika:</a:t>
            </a:r>
          </a:p>
          <a:p>
            <a:pPr lvl="1"/>
            <a:r>
              <a:rPr lang="cs-CZ" sz="2000" dirty="0"/>
              <a:t>hrozba </a:t>
            </a:r>
            <a:r>
              <a:rPr lang="cs-CZ" sz="2000" dirty="0" err="1"/>
              <a:t>dekontextualizace</a:t>
            </a:r>
            <a:r>
              <a:rPr lang="cs-CZ" sz="2000" dirty="0"/>
              <a:t> minulosti, relativizace příčin a následků</a:t>
            </a:r>
          </a:p>
          <a:p>
            <a:pPr lvl="1"/>
            <a:r>
              <a:rPr lang="cs-CZ" sz="2000" dirty="0"/>
              <a:t>nevhodnost umístění památníku v Berlíně (přílišné zaměření na Němce)</a:t>
            </a:r>
          </a:p>
          <a:p>
            <a:pPr lvl="1"/>
            <a:r>
              <a:rPr lang="cs-CZ" sz="2000" dirty="0"/>
              <a:t>kontroverzní osobnosti</a:t>
            </a:r>
          </a:p>
          <a:p>
            <a:pPr lvl="1"/>
            <a:r>
              <a:rPr lang="cs-CZ" sz="2000" dirty="0"/>
              <a:t>německé Centrum zastupuje i další národy – bez jejich pověření</a:t>
            </a:r>
          </a:p>
          <a:p>
            <a:pPr lvl="1"/>
            <a:r>
              <a:rPr lang="cs-CZ" sz="2000" dirty="0"/>
              <a:t>pojem „etnická čistka“</a:t>
            </a:r>
          </a:p>
          <a:p>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r>
              <a:rPr lang="cs-CZ"/>
              <a:t>Erika Steinbachová, Svaz vyhnanců a Centrum proti vyhánění (1)</a:t>
            </a:r>
          </a:p>
        </p:txBody>
      </p:sp>
      <p:sp>
        <p:nvSpPr>
          <p:cNvPr id="22531" name="Zástupný symbol pro obsah 2"/>
          <p:cNvSpPr>
            <a:spLocks noGrp="1"/>
          </p:cNvSpPr>
          <p:nvPr>
            <p:ph idx="1"/>
          </p:nvPr>
        </p:nvSpPr>
        <p:spPr/>
        <p:txBody>
          <a:bodyPr/>
          <a:lstStyle/>
          <a:p>
            <a:r>
              <a:rPr lang="cs-CZ" dirty="0"/>
              <a:t>Erika </a:t>
            </a:r>
            <a:r>
              <a:rPr lang="cs-CZ" dirty="0" err="1"/>
              <a:t>Steinbachová</a:t>
            </a:r>
            <a:r>
              <a:rPr lang="cs-CZ" dirty="0"/>
              <a:t> (*1943 v dnešním Polsku)</a:t>
            </a:r>
          </a:p>
          <a:p>
            <a:pPr lvl="1"/>
            <a:r>
              <a:rPr lang="cs-CZ" sz="2200" dirty="0"/>
              <a:t>poslankyně </a:t>
            </a:r>
            <a:r>
              <a:rPr lang="cs-CZ" sz="2200" dirty="0" err="1"/>
              <a:t>Bundestagu</a:t>
            </a:r>
            <a:r>
              <a:rPr lang="cs-CZ" sz="2200" dirty="0"/>
              <a:t> za CDU (1990-2017) </a:t>
            </a:r>
          </a:p>
          <a:p>
            <a:pPr lvl="1"/>
            <a:r>
              <a:rPr lang="cs-CZ" sz="2200" dirty="0"/>
              <a:t>předsedkyně Svazu vyhnanců (1998-2014)</a:t>
            </a:r>
          </a:p>
          <a:p>
            <a:pPr lvl="2"/>
            <a:r>
              <a:rPr lang="cs-CZ" sz="2200" dirty="0"/>
              <a:t>(</a:t>
            </a:r>
            <a:r>
              <a:rPr lang="cs-CZ" sz="2200" i="1" dirty="0"/>
              <a:t>Bund der </a:t>
            </a:r>
            <a:r>
              <a:rPr lang="cs-CZ" sz="2200" i="1" dirty="0" err="1"/>
              <a:t>Vertriebenen</a:t>
            </a:r>
            <a:r>
              <a:rPr lang="cs-CZ" sz="2200" dirty="0"/>
              <a:t>)</a:t>
            </a:r>
          </a:p>
          <a:p>
            <a:pPr lvl="1"/>
            <a:r>
              <a:rPr lang="cs-CZ" sz="2200" dirty="0"/>
              <a:t>proti uznání hranice </a:t>
            </a:r>
            <a:r>
              <a:rPr lang="cs-CZ" sz="2200" dirty="0" err="1"/>
              <a:t>Odra</a:t>
            </a:r>
            <a:r>
              <a:rPr lang="cs-CZ" sz="2200" dirty="0"/>
              <a:t>-Nisa (1991)</a:t>
            </a:r>
          </a:p>
          <a:p>
            <a:pPr lvl="2">
              <a:buFont typeface="Arial" charset="0"/>
              <a:buNone/>
            </a:pPr>
            <a:r>
              <a:rPr lang="cs-CZ" sz="2200" dirty="0"/>
              <a:t>„Nemohu hlasovat pro smlouvu, která od </a:t>
            </a:r>
          </a:p>
          <a:p>
            <a:pPr lvl="2">
              <a:buFont typeface="Arial" charset="0"/>
              <a:buNone/>
            </a:pPr>
            <a:r>
              <a:rPr lang="cs-CZ" sz="2200" dirty="0"/>
              <a:t>naší země odděluje část našeho domova.“ </a:t>
            </a:r>
          </a:p>
          <a:p>
            <a:pPr lvl="1"/>
            <a:r>
              <a:rPr lang="cs-CZ" sz="2200" dirty="0"/>
              <a:t>Centrum proti vyhánění </a:t>
            </a:r>
          </a:p>
          <a:p>
            <a:pPr lvl="1"/>
            <a:r>
              <a:rPr lang="cs-CZ" sz="2200" dirty="0"/>
              <a:t>nadace „Útěk, vyhnání, smíření“</a:t>
            </a:r>
          </a:p>
          <a:p>
            <a:pPr lvl="1"/>
            <a:r>
              <a:rPr lang="cs-CZ" sz="2200" dirty="0"/>
              <a:t>předsedkyně </a:t>
            </a:r>
            <a:r>
              <a:rPr lang="cs-CZ" sz="2200" dirty="0" err="1"/>
              <a:t>Desiderius</a:t>
            </a:r>
            <a:r>
              <a:rPr lang="cs-CZ" sz="2200" dirty="0"/>
              <a:t>-</a:t>
            </a:r>
            <a:r>
              <a:rPr lang="cs-CZ" sz="2200" dirty="0" err="1"/>
              <a:t>Erasmus</a:t>
            </a:r>
            <a:r>
              <a:rPr lang="cs-CZ" sz="2200" dirty="0"/>
              <a:t>-</a:t>
            </a:r>
            <a:r>
              <a:rPr lang="cs-CZ" sz="2200" dirty="0" err="1"/>
              <a:t>Stiftung</a:t>
            </a:r>
            <a:r>
              <a:rPr lang="cs-CZ" sz="2200" dirty="0"/>
              <a:t> (od 2018, nadace blízká </a:t>
            </a:r>
            <a:r>
              <a:rPr lang="cs-CZ" sz="2200" dirty="0" err="1"/>
              <a:t>AfD</a:t>
            </a:r>
            <a:r>
              <a:rPr lang="cs-CZ" sz="2200" dirty="0"/>
              <a:t>)  </a:t>
            </a:r>
          </a:p>
          <a:p>
            <a:pPr lvl="2">
              <a:buFont typeface="Arial" charset="0"/>
              <a:buNone/>
            </a:pPr>
            <a:endParaRPr lang="cs-CZ" dirty="0"/>
          </a:p>
          <a:p>
            <a:pPr lvl="1"/>
            <a:endParaRPr lang="cs-CZ" dirty="0"/>
          </a:p>
        </p:txBody>
      </p:sp>
      <p:pic>
        <p:nvPicPr>
          <p:cNvPr id="22532" name="Obrázek 3" descr="180px-Erika-steinbach-2007-ffm001.jpg"/>
          <p:cNvPicPr>
            <a:picLocks noChangeAspect="1"/>
          </p:cNvPicPr>
          <p:nvPr/>
        </p:nvPicPr>
        <p:blipFill>
          <a:blip r:embed="rId2" cstate="print"/>
          <a:srcRect/>
          <a:stretch>
            <a:fillRect/>
          </a:stretch>
        </p:blipFill>
        <p:spPr bwMode="auto">
          <a:xfrm>
            <a:off x="6588224" y="2348880"/>
            <a:ext cx="2286000" cy="30099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cs-CZ"/>
              <a:t>Erika Steinbachová, Svaz vyhnanců a Centrum proti vyhánění (2)</a:t>
            </a:r>
          </a:p>
        </p:txBody>
      </p:sp>
      <p:sp>
        <p:nvSpPr>
          <p:cNvPr id="23555" name="Zástupný symbol pro obsah 2"/>
          <p:cNvSpPr>
            <a:spLocks noGrp="1"/>
          </p:cNvSpPr>
          <p:nvPr>
            <p:ph idx="1"/>
          </p:nvPr>
        </p:nvSpPr>
        <p:spPr/>
        <p:txBody>
          <a:bodyPr/>
          <a:lstStyle/>
          <a:p>
            <a:r>
              <a:rPr lang="cs-CZ" sz="2400" dirty="0"/>
              <a:t>Kontroverze 2010:</a:t>
            </a:r>
          </a:p>
          <a:p>
            <a:pPr>
              <a:buFont typeface="Arial" charset="0"/>
              <a:buNone/>
            </a:pPr>
            <a:r>
              <a:rPr lang="cs-CZ" dirty="0"/>
              <a:t>    </a:t>
            </a:r>
            <a:r>
              <a:rPr lang="cs-CZ" sz="2000" i="1" dirty="0"/>
              <a:t>„Steinbachová: tolik jste netrpěli, Klaus by měl promluvit k sudetským Němcům“</a:t>
            </a:r>
            <a:r>
              <a:rPr lang="cs-CZ" sz="2000" dirty="0"/>
              <a:t>. In </a:t>
            </a:r>
            <a:r>
              <a:rPr lang="cs-CZ" sz="2000" dirty="0">
                <a:hlinkClick r:id="rId2"/>
              </a:rPr>
              <a:t>http://zahranicni.ihned.cz/c1-41233000-steinbachova-tolik-jste-netrpeli-klaus-by-mel-promluvit-k-sudetskym-nemcum</a:t>
            </a:r>
            <a:r>
              <a:rPr lang="cs-CZ" sz="2000" dirty="0"/>
              <a:t>  (11. 3.2010) </a:t>
            </a:r>
          </a:p>
          <a:p>
            <a:pPr>
              <a:buFont typeface="Arial" charset="0"/>
              <a:buNone/>
            </a:pPr>
            <a:endParaRPr lang="cs-CZ" sz="2400" dirty="0"/>
          </a:p>
          <a:p>
            <a:pPr>
              <a:buFont typeface="Arial" charset="0"/>
              <a:buNone/>
            </a:pPr>
            <a:r>
              <a:rPr lang="cs-CZ" sz="2400" dirty="0"/>
              <a:t>„Vyhnanci v drtivé většině nemají potřebu říci si zpět o svůj majetek.“</a:t>
            </a:r>
          </a:p>
          <a:p>
            <a:pPr>
              <a:buFont typeface="Arial" charset="0"/>
              <a:buNone/>
            </a:pPr>
            <a:endParaRPr lang="cs-CZ" sz="2400" dirty="0"/>
          </a:p>
          <a:p>
            <a:pPr>
              <a:buFont typeface="Arial" charset="0"/>
              <a:buNone/>
            </a:pPr>
            <a:r>
              <a:rPr lang="cs-CZ" sz="2400" dirty="0"/>
              <a:t>"Musíme konstatovat, že se s Československem zacházelo jinak než s Polskem. K Čechům se Hitler nechoval výrazně odlišněji než ke svým spoluobčanům v Německé říši…“</a:t>
            </a:r>
          </a:p>
          <a:p>
            <a:pPr>
              <a:buFont typeface="Arial" charset="0"/>
              <a:buNone/>
            </a:pPr>
            <a:endParaRPr lang="cs-CZ"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pPr eaLnBrk="1" hangingPunct="1"/>
            <a:r>
              <a:rPr lang="cs-CZ" dirty="0"/>
              <a:t>Seminář 11. 3. 2025</a:t>
            </a:r>
          </a:p>
        </p:txBody>
      </p:sp>
      <p:sp>
        <p:nvSpPr>
          <p:cNvPr id="3" name="Zástupný symbol pro obsah 2"/>
          <p:cNvSpPr>
            <a:spLocks noGrp="1"/>
          </p:cNvSpPr>
          <p:nvPr>
            <p:ph idx="1"/>
          </p:nvPr>
        </p:nvSpPr>
        <p:spPr/>
        <p:txBody>
          <a:bodyPr rtlCol="0">
            <a:normAutofit fontScale="85000" lnSpcReduction="20000"/>
          </a:bodyPr>
          <a:lstStyle/>
          <a:p>
            <a:pPr algn="ctr" eaLnBrk="1" fontAlgn="auto" hangingPunct="1">
              <a:spcAft>
                <a:spcPts val="0"/>
              </a:spcAft>
              <a:buFont typeface="Arial" pitchFamily="34" charset="0"/>
              <a:buNone/>
              <a:defRPr/>
            </a:pPr>
            <a:r>
              <a:rPr lang="cs-CZ" dirty="0"/>
              <a:t>Téma: </a:t>
            </a:r>
          </a:p>
          <a:p>
            <a:pPr algn="ctr" eaLnBrk="1" fontAlgn="auto" hangingPunct="1">
              <a:spcAft>
                <a:spcPts val="0"/>
              </a:spcAft>
              <a:buFont typeface="Arial" pitchFamily="34" charset="0"/>
              <a:buNone/>
              <a:defRPr/>
            </a:pPr>
            <a:r>
              <a:rPr lang="cs-CZ" sz="4200" dirty="0"/>
              <a:t>Integrace vyhnanců a vysídlenců v NDR a NSR </a:t>
            </a:r>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r>
              <a:rPr lang="cs-CZ" dirty="0"/>
              <a:t>Text:</a:t>
            </a:r>
          </a:p>
          <a:p>
            <a:pPr>
              <a:defRPr/>
            </a:pPr>
            <a:r>
              <a:rPr lang="cs-CZ" dirty="0"/>
              <a:t>Schulze, </a:t>
            </a:r>
            <a:r>
              <a:rPr lang="cs-CZ" dirty="0" err="1"/>
              <a:t>Rainer</a:t>
            </a:r>
            <a:r>
              <a:rPr lang="cs-CZ" dirty="0"/>
              <a:t>: </a:t>
            </a:r>
            <a:r>
              <a:rPr lang="en-US" i="1" dirty="0"/>
              <a:t>The Politics of Memory: Flight and</a:t>
            </a:r>
            <a:r>
              <a:rPr lang="cs-CZ" i="1" dirty="0"/>
              <a:t> </a:t>
            </a:r>
            <a:r>
              <a:rPr lang="en-US" i="1" dirty="0"/>
              <a:t>Expulsion of German Populations after</a:t>
            </a:r>
            <a:r>
              <a:rPr lang="cs-CZ" i="1" dirty="0"/>
              <a:t> </a:t>
            </a:r>
            <a:r>
              <a:rPr lang="en-US" i="1" dirty="0"/>
              <a:t>the Second World War and German</a:t>
            </a:r>
            <a:r>
              <a:rPr lang="cs-CZ" i="1" dirty="0"/>
              <a:t> </a:t>
            </a:r>
            <a:r>
              <a:rPr lang="cs-CZ" i="1" dirty="0" err="1"/>
              <a:t>Collective</a:t>
            </a:r>
            <a:r>
              <a:rPr lang="cs-CZ" i="1" dirty="0"/>
              <a:t> </a:t>
            </a:r>
            <a:r>
              <a:rPr lang="cs-CZ" i="1" dirty="0" err="1"/>
              <a:t>Memory</a:t>
            </a:r>
            <a:r>
              <a:rPr lang="cs-CZ" dirty="0"/>
              <a:t>. In </a:t>
            </a:r>
            <a:r>
              <a:rPr lang="cs-CZ" i="1" dirty="0" err="1"/>
              <a:t>National</a:t>
            </a:r>
            <a:r>
              <a:rPr lang="cs-CZ" i="1" dirty="0"/>
              <a:t> </a:t>
            </a:r>
            <a:r>
              <a:rPr lang="cs-CZ" i="1" dirty="0" err="1"/>
              <a:t>Identities</a:t>
            </a:r>
            <a:r>
              <a:rPr lang="cs-CZ" dirty="0"/>
              <a:t>, Vol. 8, No. 4, 2006, </a:t>
            </a:r>
            <a:r>
              <a:rPr lang="cs-CZ" dirty="0" err="1"/>
              <a:t>pp</a:t>
            </a:r>
            <a:r>
              <a:rPr lang="cs-CZ" dirty="0"/>
              <a:t>. 367-382.</a:t>
            </a:r>
            <a:br>
              <a:rPr lang="en-US" dirty="0"/>
            </a:br>
            <a:endParaRPr lang="cs-CZ" dirty="0"/>
          </a:p>
          <a:p>
            <a:pPr algn="ctr" eaLnBrk="1" fontAlgn="auto" hangingPunct="1">
              <a:spcAft>
                <a:spcPts val="0"/>
              </a:spcAft>
              <a:buFont typeface="Arial" pitchFamily="34" charset="0"/>
              <a:buNone/>
              <a:defRPr/>
            </a:pPr>
            <a:r>
              <a:rPr lang="cs-CZ" dirty="0"/>
              <a:t>Referát: </a:t>
            </a:r>
            <a:r>
              <a:rPr lang="cs-CZ" b="1" dirty="0">
                <a:solidFill>
                  <a:srgbClr val="FF0000"/>
                </a:solidFill>
              </a:rPr>
              <a:t>Ondřej David</a:t>
            </a:r>
            <a:endParaRPr lang="cs-CZ" b="1" i="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62BDC-9074-28F3-4442-B39D408F1B1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FF89C9C-A6E9-7818-7D16-7418ED367504}"/>
              </a:ext>
            </a:extLst>
          </p:cNvPr>
          <p:cNvSpPr>
            <a:spLocks noGrp="1"/>
          </p:cNvSpPr>
          <p:nvPr>
            <p:ph type="title"/>
          </p:nvPr>
        </p:nvSpPr>
        <p:spPr/>
        <p:txBody>
          <a:bodyPr rtlCol="0">
            <a:normAutofit fontScale="90000"/>
          </a:bodyPr>
          <a:lstStyle/>
          <a:p>
            <a:pPr eaLnBrk="1" fontAlgn="auto" hangingPunct="1">
              <a:spcAft>
                <a:spcPts val="0"/>
              </a:spcAft>
              <a:defRPr/>
            </a:pPr>
            <a:r>
              <a:rPr lang="cs-CZ" dirty="0"/>
              <a:t>Rakouské vyrovnání s NS-minulostí (2)</a:t>
            </a:r>
          </a:p>
        </p:txBody>
      </p:sp>
      <p:sp>
        <p:nvSpPr>
          <p:cNvPr id="3" name="Zástupný symbol pro obsah 2">
            <a:extLst>
              <a:ext uri="{FF2B5EF4-FFF2-40B4-BE49-F238E27FC236}">
                <a16:creationId xmlns:a16="http://schemas.microsoft.com/office/drawing/2014/main" id="{167D52D3-BFAE-8EE7-0DDC-C40C3FFC06C1}"/>
              </a:ext>
            </a:extLst>
          </p:cNvPr>
          <p:cNvSpPr>
            <a:spLocks noGrp="1"/>
          </p:cNvSpPr>
          <p:nvPr>
            <p:ph idx="1"/>
          </p:nvPr>
        </p:nvSpPr>
        <p:spPr/>
        <p:txBody>
          <a:bodyPr rtlCol="0">
            <a:normAutofit fontScale="92500" lnSpcReduction="20000"/>
          </a:bodyPr>
          <a:lstStyle/>
          <a:p>
            <a:pPr algn="ctr" eaLnBrk="1" fontAlgn="auto" hangingPunct="1">
              <a:spcAft>
                <a:spcPts val="0"/>
              </a:spcAft>
              <a:buFont typeface="Arial" pitchFamily="34" charset="0"/>
              <a:buNone/>
              <a:defRPr/>
            </a:pPr>
            <a:r>
              <a:rPr lang="cs-CZ" dirty="0"/>
              <a:t>„</a:t>
            </a:r>
            <a:r>
              <a:rPr lang="cs-CZ" dirty="0" err="1"/>
              <a:t>Opfertheorie</a:t>
            </a:r>
            <a:r>
              <a:rPr lang="cs-CZ" dirty="0"/>
              <a:t>“(Teorie oběti):</a:t>
            </a:r>
          </a:p>
          <a:p>
            <a:pPr algn="ctr" eaLnBrk="1" fontAlgn="auto" hangingPunct="1">
              <a:spcAft>
                <a:spcPts val="0"/>
              </a:spcAft>
              <a:buFont typeface="Arial" pitchFamily="34" charset="0"/>
              <a:buNone/>
              <a:defRPr/>
            </a:pPr>
            <a:endParaRPr lang="cs-CZ" dirty="0"/>
          </a:p>
          <a:p>
            <a:pPr eaLnBrk="1" fontAlgn="auto" hangingPunct="1">
              <a:spcAft>
                <a:spcPts val="0"/>
              </a:spcAft>
              <a:defRPr/>
            </a:pPr>
            <a:r>
              <a:rPr lang="cs-CZ" dirty="0"/>
              <a:t>Základ: Moskevská deklarace (1943)</a:t>
            </a:r>
          </a:p>
          <a:p>
            <a:pPr eaLnBrk="1" fontAlgn="auto" hangingPunct="1">
              <a:spcAft>
                <a:spcPts val="0"/>
              </a:spcAft>
              <a:defRPr/>
            </a:pPr>
            <a:r>
              <a:rPr lang="cs-CZ" dirty="0"/>
              <a:t>Oficiální </a:t>
            </a:r>
            <a:r>
              <a:rPr lang="cs-CZ" dirty="0" err="1"/>
              <a:t>sebeprezentace</a:t>
            </a:r>
            <a:r>
              <a:rPr lang="cs-CZ" dirty="0"/>
              <a:t> Rakouska až do 80. let:</a:t>
            </a:r>
          </a:p>
          <a:p>
            <a:pPr lvl="1" eaLnBrk="1" fontAlgn="auto" hangingPunct="1">
              <a:spcAft>
                <a:spcPts val="0"/>
              </a:spcAft>
              <a:defRPr/>
            </a:pPr>
            <a:r>
              <a:rPr lang="cs-CZ" dirty="0"/>
              <a:t>Rakousko bylo v březnu 1938 násilně obsazeno a v dubnu-květnu 1945 spojenci a rakouským odbojem osvobozeno. Období mezi těmito bylo prezentováno jako čas cizovlády a s ohledem na boj o osvobození Rakouska z Hitlerova područí</a:t>
            </a:r>
          </a:p>
          <a:p>
            <a:pPr lvl="1" eaLnBrk="1" fontAlgn="auto" hangingPunct="1">
              <a:spcAft>
                <a:spcPts val="0"/>
              </a:spcAft>
              <a:defRPr/>
            </a:pPr>
            <a:r>
              <a:rPr lang="cs-CZ" dirty="0"/>
              <a:t>protože neexistoval rakouský stát, neexistuje ani žádná rakouská odpovědnost za zločiny nacistického režimu </a:t>
            </a:r>
          </a:p>
        </p:txBody>
      </p:sp>
    </p:spTree>
    <p:extLst>
      <p:ext uri="{BB962C8B-B14F-4D97-AF65-F5344CB8AC3E}">
        <p14:creationId xmlns:p14="http://schemas.microsoft.com/office/powerpoint/2010/main" val="1011845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FB94-27BA-86E4-E711-876D2AE3A2C4}"/>
            </a:ext>
          </a:extLst>
        </p:cNvPr>
        <p:cNvGrpSpPr/>
        <p:nvPr/>
      </p:nvGrpSpPr>
      <p:grpSpPr>
        <a:xfrm>
          <a:off x="0" y="0"/>
          <a:ext cx="0" cy="0"/>
          <a:chOff x="0" y="0"/>
          <a:chExt cx="0" cy="0"/>
        </a:xfrm>
      </p:grpSpPr>
      <p:sp>
        <p:nvSpPr>
          <p:cNvPr id="3074" name="Nadpis 5">
            <a:extLst>
              <a:ext uri="{FF2B5EF4-FFF2-40B4-BE49-F238E27FC236}">
                <a16:creationId xmlns:a16="http://schemas.microsoft.com/office/drawing/2014/main" id="{1F59A340-4A56-2C6F-2515-4DB8C12B97AF}"/>
              </a:ext>
            </a:extLst>
          </p:cNvPr>
          <p:cNvSpPr>
            <a:spLocks noGrp="1"/>
          </p:cNvSpPr>
          <p:nvPr>
            <p:ph type="title"/>
          </p:nvPr>
        </p:nvSpPr>
        <p:spPr>
          <a:xfrm>
            <a:off x="457200" y="274638"/>
            <a:ext cx="8229600" cy="939800"/>
          </a:xfrm>
        </p:spPr>
        <p:txBody>
          <a:bodyPr/>
          <a:lstStyle/>
          <a:p>
            <a:pPr eaLnBrk="1" hangingPunct="1"/>
            <a:r>
              <a:rPr lang="cs-CZ"/>
              <a:t>Rozdělení referátů (1)</a:t>
            </a:r>
          </a:p>
        </p:txBody>
      </p:sp>
      <p:sp>
        <p:nvSpPr>
          <p:cNvPr id="7" name="Zástupný symbol pro obsah 6">
            <a:extLst>
              <a:ext uri="{FF2B5EF4-FFF2-40B4-BE49-F238E27FC236}">
                <a16:creationId xmlns:a16="http://schemas.microsoft.com/office/drawing/2014/main" id="{0CE11270-9D13-D11A-D1FD-32E95DBFAE0A}"/>
              </a:ext>
            </a:extLst>
          </p:cNvPr>
          <p:cNvSpPr>
            <a:spLocks noGrp="1"/>
          </p:cNvSpPr>
          <p:nvPr>
            <p:ph idx="1"/>
          </p:nvPr>
        </p:nvSpPr>
        <p:spPr>
          <a:xfrm>
            <a:off x="467544" y="1124744"/>
            <a:ext cx="8229600" cy="5733256"/>
          </a:xfrm>
        </p:spPr>
        <p:txBody>
          <a:bodyPr rtlCol="0">
            <a:normAutofit fontScale="70000" lnSpcReduction="20000"/>
          </a:bodyPr>
          <a:lstStyle/>
          <a:p>
            <a:pPr>
              <a:buNone/>
            </a:pPr>
            <a:r>
              <a:rPr lang="cs-CZ" dirty="0"/>
              <a:t>1) </a:t>
            </a:r>
            <a:r>
              <a:rPr lang="cs-CZ" b="1" dirty="0"/>
              <a:t>Úvodní hodina;</a:t>
            </a:r>
            <a:r>
              <a:rPr lang="cs-CZ" dirty="0"/>
              <a:t> </a:t>
            </a:r>
            <a:r>
              <a:rPr lang="cs-CZ" b="1" dirty="0"/>
              <a:t>Rakousko: oběť, nebo viník druhé světové války?</a:t>
            </a:r>
            <a:r>
              <a:rPr lang="cs-CZ" dirty="0"/>
              <a:t> </a:t>
            </a:r>
            <a:r>
              <a:rPr lang="cs-CZ" b="1" dirty="0"/>
              <a:t>1/2  </a:t>
            </a:r>
            <a:r>
              <a:rPr lang="cs-CZ" dirty="0"/>
              <a:t>(18. 2. 2025)   </a:t>
            </a:r>
          </a:p>
          <a:p>
            <a:pPr>
              <a:buNone/>
            </a:pPr>
            <a:r>
              <a:rPr lang="cs-CZ" dirty="0"/>
              <a:t>2) </a:t>
            </a:r>
            <a:r>
              <a:rPr lang="cs-CZ" b="1" dirty="0"/>
              <a:t>Rakousko: oběť, nebo viník druhé světové války? 2/2 </a:t>
            </a:r>
            <a:r>
              <a:rPr lang="cs-CZ" dirty="0"/>
              <a:t>(25. 2. 2025) </a:t>
            </a:r>
          </a:p>
          <a:p>
            <a:pPr>
              <a:buNone/>
            </a:pPr>
            <a:r>
              <a:rPr lang="cs-CZ" b="1" dirty="0">
                <a:solidFill>
                  <a:srgbClr val="FF0000"/>
                </a:solidFill>
              </a:rPr>
              <a:t>     Prezentace: </a:t>
            </a:r>
            <a:r>
              <a:rPr lang="cs-CZ" b="1" dirty="0">
                <a:solidFill>
                  <a:srgbClr val="00B050"/>
                </a:solidFill>
              </a:rPr>
              <a:t>Jaroslav Pravoslav Novák</a:t>
            </a:r>
            <a:endParaRPr lang="cs-CZ" b="1" dirty="0">
              <a:solidFill>
                <a:srgbClr val="FF0000"/>
              </a:solidFill>
            </a:endParaRPr>
          </a:p>
          <a:p>
            <a:pPr>
              <a:buNone/>
            </a:pPr>
            <a:r>
              <a:rPr lang="cs-CZ" dirty="0"/>
              <a:t>3) </a:t>
            </a:r>
            <a:r>
              <a:rPr lang="cs-CZ" b="1" dirty="0"/>
              <a:t>Němci jako oběti druhé světové války? </a:t>
            </a:r>
            <a:r>
              <a:rPr lang="cs-CZ" dirty="0"/>
              <a:t>(4. 3. 2025) </a:t>
            </a:r>
          </a:p>
          <a:p>
            <a:pPr>
              <a:buNone/>
            </a:pPr>
            <a:r>
              <a:rPr lang="cs-CZ" b="1" dirty="0">
                <a:solidFill>
                  <a:srgbClr val="FF0000"/>
                </a:solidFill>
              </a:rPr>
              <a:t>	Prezentace: </a:t>
            </a:r>
            <a:r>
              <a:rPr lang="cs-CZ" b="1" dirty="0">
                <a:solidFill>
                  <a:srgbClr val="00B050"/>
                </a:solidFill>
              </a:rPr>
              <a:t>Sára </a:t>
            </a:r>
            <a:r>
              <a:rPr lang="cs-CZ" b="1" dirty="0" err="1">
                <a:solidFill>
                  <a:srgbClr val="00B050"/>
                </a:solidFill>
              </a:rPr>
              <a:t>Herianová</a:t>
            </a:r>
            <a:endParaRPr lang="cs-CZ" b="1" dirty="0">
              <a:solidFill>
                <a:srgbClr val="00B050"/>
              </a:solidFill>
            </a:endParaRPr>
          </a:p>
          <a:p>
            <a:pPr>
              <a:buNone/>
            </a:pPr>
            <a:r>
              <a:rPr lang="cs-CZ" dirty="0"/>
              <a:t>4) </a:t>
            </a:r>
            <a:r>
              <a:rPr lang="cs-CZ" b="1" dirty="0"/>
              <a:t>Integrace vyhnanců v SRN a NDR a kolektivní paměť </a:t>
            </a:r>
            <a:r>
              <a:rPr lang="cs-CZ" dirty="0"/>
              <a:t>(11. 3. 2025)</a:t>
            </a:r>
            <a:endParaRPr lang="cs-CZ" b="1" dirty="0">
              <a:solidFill>
                <a:srgbClr val="FF0000"/>
              </a:solidFill>
            </a:endParaRPr>
          </a:p>
          <a:p>
            <a:pPr>
              <a:buNone/>
            </a:pPr>
            <a:r>
              <a:rPr lang="cs-CZ" dirty="0"/>
              <a:t>	</a:t>
            </a:r>
            <a:r>
              <a:rPr lang="cs-CZ" b="1" dirty="0">
                <a:solidFill>
                  <a:srgbClr val="FF0000"/>
                </a:solidFill>
              </a:rPr>
              <a:t>Prezentace: </a:t>
            </a:r>
            <a:r>
              <a:rPr lang="cs-CZ" b="1" dirty="0">
                <a:solidFill>
                  <a:srgbClr val="00B050"/>
                </a:solidFill>
              </a:rPr>
              <a:t>Ondřej David</a:t>
            </a:r>
            <a:endParaRPr lang="cs-CZ" dirty="0">
              <a:solidFill>
                <a:srgbClr val="00B050"/>
              </a:solidFill>
            </a:endParaRPr>
          </a:p>
          <a:p>
            <a:pPr>
              <a:buNone/>
            </a:pPr>
            <a:r>
              <a:rPr lang="cs-CZ" dirty="0"/>
              <a:t>5) </a:t>
            </a:r>
            <a:r>
              <a:rPr lang="cs-CZ" b="1" dirty="0"/>
              <a:t>Na cestě za občanskou společností: střet politiky a médií na příkladu „Aféry Spiegel“ </a:t>
            </a:r>
            <a:r>
              <a:rPr lang="cs-CZ" dirty="0"/>
              <a:t>(18. 3. 2025) </a:t>
            </a:r>
            <a:endParaRPr lang="cs-CZ" dirty="0">
              <a:solidFill>
                <a:srgbClr val="FF0000"/>
              </a:solidFill>
            </a:endParaRPr>
          </a:p>
          <a:p>
            <a:pPr>
              <a:buNone/>
            </a:pPr>
            <a:r>
              <a:rPr lang="cs-CZ" b="1" dirty="0"/>
              <a:t>	</a:t>
            </a:r>
            <a:r>
              <a:rPr lang="cs-CZ" b="1" dirty="0">
                <a:solidFill>
                  <a:srgbClr val="FF0000"/>
                </a:solidFill>
              </a:rPr>
              <a:t>Prezentace: </a:t>
            </a:r>
            <a:r>
              <a:rPr lang="cs-CZ" b="1" dirty="0">
                <a:solidFill>
                  <a:srgbClr val="00B050"/>
                </a:solidFill>
              </a:rPr>
              <a:t>Eliška </a:t>
            </a:r>
            <a:r>
              <a:rPr lang="cs-CZ" b="1" dirty="0" err="1">
                <a:solidFill>
                  <a:srgbClr val="00B050"/>
                </a:solidFill>
              </a:rPr>
              <a:t>Špeldová</a:t>
            </a:r>
            <a:endParaRPr lang="cs-CZ" dirty="0">
              <a:solidFill>
                <a:srgbClr val="00B050"/>
              </a:solidFill>
            </a:endParaRPr>
          </a:p>
          <a:p>
            <a:pPr>
              <a:buNone/>
            </a:pPr>
            <a:r>
              <a:rPr lang="cs-CZ" dirty="0"/>
              <a:t>6) </a:t>
            </a:r>
            <a:r>
              <a:rPr lang="cs-CZ" b="1" dirty="0"/>
              <a:t>Německý podzim: levicový terorismus Rote </a:t>
            </a:r>
            <a:r>
              <a:rPr lang="cs-CZ" b="1" dirty="0" err="1"/>
              <a:t>Armee</a:t>
            </a:r>
            <a:r>
              <a:rPr lang="cs-CZ" b="1" dirty="0"/>
              <a:t> </a:t>
            </a:r>
            <a:r>
              <a:rPr lang="cs-CZ" b="1" dirty="0" err="1"/>
              <a:t>Fraktion</a:t>
            </a:r>
            <a:r>
              <a:rPr lang="cs-CZ" b="1" dirty="0"/>
              <a:t> a jeho současná reflexe </a:t>
            </a:r>
            <a:r>
              <a:rPr lang="cs-CZ" dirty="0"/>
              <a:t>(25. 3. 2025) </a:t>
            </a:r>
          </a:p>
          <a:p>
            <a:pPr>
              <a:buNone/>
            </a:pPr>
            <a:r>
              <a:rPr lang="cs-CZ" b="1" dirty="0">
                <a:solidFill>
                  <a:srgbClr val="FF0000"/>
                </a:solidFill>
              </a:rPr>
              <a:t>	Prezentace: </a:t>
            </a:r>
            <a:r>
              <a:rPr lang="cs-CZ" b="1" dirty="0">
                <a:solidFill>
                  <a:srgbClr val="00B050"/>
                </a:solidFill>
              </a:rPr>
              <a:t>Magda Routová</a:t>
            </a:r>
          </a:p>
          <a:p>
            <a:pPr>
              <a:buNone/>
            </a:pPr>
            <a:r>
              <a:rPr lang="cs-CZ" dirty="0"/>
              <a:t>7) </a:t>
            </a:r>
            <a:r>
              <a:rPr lang="cs-CZ" b="1" dirty="0"/>
              <a:t>Hospodářské a sociální důsledky (znovu)sjednocení Německa</a:t>
            </a:r>
            <a:r>
              <a:rPr lang="cs-CZ" dirty="0"/>
              <a:t> (1. 4. 2025) </a:t>
            </a:r>
          </a:p>
          <a:p>
            <a:pPr>
              <a:buNone/>
            </a:pPr>
            <a:r>
              <a:rPr lang="cs-CZ" b="1" dirty="0">
                <a:solidFill>
                  <a:srgbClr val="FF0000"/>
                </a:solidFill>
              </a:rPr>
              <a:t>	Prezentace: </a:t>
            </a:r>
            <a:r>
              <a:rPr lang="cs-CZ" b="1" dirty="0">
                <a:solidFill>
                  <a:srgbClr val="00B050"/>
                </a:solidFill>
              </a:rPr>
              <a:t>Martin Beneš</a:t>
            </a:r>
          </a:p>
          <a:p>
            <a:pPr>
              <a:buNone/>
            </a:pPr>
            <a:endParaRPr lang="cs-CZ" dirty="0">
              <a:solidFill>
                <a:srgbClr val="FF0000"/>
              </a:solidFill>
            </a:endParaRPr>
          </a:p>
          <a:p>
            <a:pPr>
              <a:buNone/>
            </a:pPr>
            <a:endParaRPr lang="cs-CZ" b="1" dirty="0">
              <a:solidFill>
                <a:srgbClr val="FF0000"/>
              </a:solidFill>
            </a:endParaRPr>
          </a:p>
          <a:p>
            <a:pPr>
              <a:buNone/>
            </a:pPr>
            <a:endParaRPr lang="cs-CZ" b="1" dirty="0">
              <a:solidFill>
                <a:srgbClr val="FF0000"/>
              </a:solidFill>
            </a:endParaRPr>
          </a:p>
          <a:p>
            <a:pPr>
              <a:buNone/>
            </a:pPr>
            <a:endParaRPr lang="cs-CZ" b="1" dirty="0">
              <a:solidFill>
                <a:srgbClr val="FF0000"/>
              </a:solidFill>
            </a:endParaRPr>
          </a:p>
          <a:p>
            <a:pPr>
              <a:buNone/>
            </a:pPr>
            <a:endParaRPr lang="cs-CZ" dirty="0"/>
          </a:p>
          <a:p>
            <a:pPr eaLnBrk="1" fontAlgn="auto" hangingPunct="1">
              <a:spcAft>
                <a:spcPts val="0"/>
              </a:spcAft>
              <a:buFont typeface="Arial" pitchFamily="34" charset="0"/>
              <a:buNone/>
              <a:defRPr/>
            </a:pPr>
            <a:endParaRPr lang="cs-CZ" dirty="0"/>
          </a:p>
          <a:p>
            <a:pPr eaLnBrk="1" fontAlgn="auto" hangingPunct="1">
              <a:spcAft>
                <a:spcPts val="0"/>
              </a:spcAft>
              <a:buFont typeface="Arial" pitchFamily="34" charset="0"/>
              <a:buNone/>
              <a:defRPr/>
            </a:pPr>
            <a:endParaRPr lang="cs-CZ" dirty="0"/>
          </a:p>
          <a:p>
            <a:pPr eaLnBrk="1" fontAlgn="auto" hangingPunct="1">
              <a:spcAft>
                <a:spcPts val="0"/>
              </a:spcAft>
              <a:buFont typeface="Arial" pitchFamily="34" charset="0"/>
              <a:buNone/>
              <a:defRPr/>
            </a:pPr>
            <a:endParaRPr lang="cs-CZ" b="1" dirty="0"/>
          </a:p>
        </p:txBody>
      </p:sp>
    </p:spTree>
    <p:extLst>
      <p:ext uri="{BB962C8B-B14F-4D97-AF65-F5344CB8AC3E}">
        <p14:creationId xmlns:p14="http://schemas.microsoft.com/office/powerpoint/2010/main" val="16826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2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20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20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20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20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fade">
                                      <p:cBhvr>
                                        <p:cTn id="67" dur="20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C97F7-0860-0375-55C7-E5C45D22250A}"/>
            </a:ext>
          </a:extLst>
        </p:cNvPr>
        <p:cNvGrpSpPr/>
        <p:nvPr/>
      </p:nvGrpSpPr>
      <p:grpSpPr>
        <a:xfrm>
          <a:off x="0" y="0"/>
          <a:ext cx="0" cy="0"/>
          <a:chOff x="0" y="0"/>
          <a:chExt cx="0" cy="0"/>
        </a:xfrm>
      </p:grpSpPr>
      <p:sp>
        <p:nvSpPr>
          <p:cNvPr id="4098" name="Nadpis 1">
            <a:extLst>
              <a:ext uri="{FF2B5EF4-FFF2-40B4-BE49-F238E27FC236}">
                <a16:creationId xmlns:a16="http://schemas.microsoft.com/office/drawing/2014/main" id="{3DE5C562-A712-7D0D-1BDD-D398118B579F}"/>
              </a:ext>
            </a:extLst>
          </p:cNvPr>
          <p:cNvSpPr>
            <a:spLocks noGrp="1"/>
          </p:cNvSpPr>
          <p:nvPr>
            <p:ph type="title"/>
          </p:nvPr>
        </p:nvSpPr>
        <p:spPr/>
        <p:txBody>
          <a:bodyPr/>
          <a:lstStyle/>
          <a:p>
            <a:pPr eaLnBrk="1" hangingPunct="1"/>
            <a:r>
              <a:rPr lang="cs-CZ"/>
              <a:t>Rozdělení referátů (2):</a:t>
            </a:r>
          </a:p>
        </p:txBody>
      </p:sp>
      <p:sp>
        <p:nvSpPr>
          <p:cNvPr id="3" name="Zástupný symbol pro obsah 2">
            <a:extLst>
              <a:ext uri="{FF2B5EF4-FFF2-40B4-BE49-F238E27FC236}">
                <a16:creationId xmlns:a16="http://schemas.microsoft.com/office/drawing/2014/main" id="{9F3BB20A-400A-CA32-7E86-498A0A9D1BDB}"/>
              </a:ext>
            </a:extLst>
          </p:cNvPr>
          <p:cNvSpPr>
            <a:spLocks noGrp="1"/>
          </p:cNvSpPr>
          <p:nvPr>
            <p:ph idx="1"/>
          </p:nvPr>
        </p:nvSpPr>
        <p:spPr>
          <a:xfrm>
            <a:off x="457200" y="1417638"/>
            <a:ext cx="8229600" cy="4708525"/>
          </a:xfrm>
        </p:spPr>
        <p:txBody>
          <a:bodyPr rtlCol="0">
            <a:noAutofit/>
          </a:bodyPr>
          <a:lstStyle/>
          <a:p>
            <a:pPr>
              <a:spcBef>
                <a:spcPts val="0"/>
              </a:spcBef>
              <a:buNone/>
            </a:pPr>
            <a:r>
              <a:rPr lang="cs-CZ" sz="2200" dirty="0"/>
              <a:t>8) </a:t>
            </a:r>
            <a:r>
              <a:rPr lang="cs-CZ" sz="2200" b="1" dirty="0"/>
              <a:t>Přistěhovalecké země proti své vůli – imigrace do NMZ po roce 1949 </a:t>
            </a:r>
            <a:r>
              <a:rPr lang="cs-CZ" sz="2200" dirty="0"/>
              <a:t>(8. 4. 2025) </a:t>
            </a:r>
          </a:p>
          <a:p>
            <a:pPr>
              <a:spcBef>
                <a:spcPts val="0"/>
              </a:spcBef>
              <a:buNone/>
            </a:pPr>
            <a:r>
              <a:rPr lang="cs-CZ" sz="2200" b="1" dirty="0">
                <a:solidFill>
                  <a:srgbClr val="FF0000"/>
                </a:solidFill>
              </a:rPr>
              <a:t>	Prezentace: </a:t>
            </a:r>
            <a:r>
              <a:rPr lang="cs-CZ" sz="2200" b="1" dirty="0">
                <a:solidFill>
                  <a:srgbClr val="00B050"/>
                </a:solidFill>
              </a:rPr>
              <a:t>Lukáš </a:t>
            </a:r>
            <a:r>
              <a:rPr lang="cs-CZ" sz="2200" b="1" dirty="0" err="1">
                <a:solidFill>
                  <a:srgbClr val="00B050"/>
                </a:solidFill>
              </a:rPr>
              <a:t>Volman</a:t>
            </a:r>
            <a:endParaRPr lang="cs-CZ" sz="2200" b="1" dirty="0">
              <a:solidFill>
                <a:srgbClr val="00B050"/>
              </a:solidFill>
            </a:endParaRPr>
          </a:p>
          <a:p>
            <a:pPr>
              <a:spcBef>
                <a:spcPts val="0"/>
              </a:spcBef>
              <a:buNone/>
            </a:pPr>
            <a:r>
              <a:rPr lang="cs-CZ" sz="2200" dirty="0"/>
              <a:t>9) </a:t>
            </a:r>
            <a:r>
              <a:rPr lang="cs-CZ" sz="2200" b="1" dirty="0"/>
              <a:t>Integrace imigrantů jako klíčové téma pro budoucnost: příklady Berlín a Vídeň </a:t>
            </a:r>
            <a:r>
              <a:rPr lang="cs-CZ" sz="2200" dirty="0"/>
              <a:t>(15. 4. 2025)</a:t>
            </a:r>
            <a:r>
              <a:rPr lang="cs-CZ" sz="2200" b="1" dirty="0"/>
              <a:t> </a:t>
            </a:r>
            <a:r>
              <a:rPr lang="cs-CZ" sz="2200" b="1" dirty="0">
                <a:solidFill>
                  <a:srgbClr val="FF0000"/>
                </a:solidFill>
              </a:rPr>
              <a:t> </a:t>
            </a:r>
          </a:p>
          <a:p>
            <a:pPr>
              <a:spcBef>
                <a:spcPts val="0"/>
              </a:spcBef>
              <a:buNone/>
            </a:pPr>
            <a:r>
              <a:rPr lang="cs-CZ" sz="2200" b="1" dirty="0">
                <a:solidFill>
                  <a:srgbClr val="FF0000"/>
                </a:solidFill>
              </a:rPr>
              <a:t>	Prezentace: </a:t>
            </a:r>
            <a:r>
              <a:rPr lang="cs-CZ" sz="2200" b="1" dirty="0">
                <a:solidFill>
                  <a:srgbClr val="00B050"/>
                </a:solidFill>
              </a:rPr>
              <a:t>Antonín Touška</a:t>
            </a:r>
            <a:endParaRPr lang="cs-CZ" sz="2200" dirty="0">
              <a:solidFill>
                <a:srgbClr val="00B050"/>
              </a:solidFill>
            </a:endParaRPr>
          </a:p>
          <a:p>
            <a:pPr>
              <a:spcBef>
                <a:spcPts val="0"/>
              </a:spcBef>
              <a:buNone/>
            </a:pPr>
            <a:r>
              <a:rPr lang="cs-CZ" sz="2200" dirty="0"/>
              <a:t>10) </a:t>
            </a:r>
            <a:r>
              <a:rPr lang="cs-CZ" sz="2200" b="1" dirty="0"/>
              <a:t>Dlouhý stín populismu v Rakousku – od </a:t>
            </a:r>
            <a:r>
              <a:rPr lang="cs-CZ" sz="2200" b="1" dirty="0" err="1"/>
              <a:t>Haiderovi</a:t>
            </a:r>
            <a:r>
              <a:rPr lang="cs-CZ" sz="2200" b="1" dirty="0"/>
              <a:t> ke </a:t>
            </a:r>
            <a:r>
              <a:rPr lang="cs-CZ" sz="2200" b="1" dirty="0" err="1"/>
              <a:t>Strachemu</a:t>
            </a:r>
            <a:r>
              <a:rPr lang="cs-CZ" sz="2200" b="1" dirty="0"/>
              <a:t> a dál? </a:t>
            </a:r>
            <a:r>
              <a:rPr lang="cs-CZ" sz="2200" dirty="0"/>
              <a:t>(22. 4. 2025)</a:t>
            </a:r>
          </a:p>
          <a:p>
            <a:pPr>
              <a:spcBef>
                <a:spcPts val="0"/>
              </a:spcBef>
              <a:buNone/>
            </a:pPr>
            <a:r>
              <a:rPr lang="cs-CZ" sz="2200" b="1" dirty="0">
                <a:solidFill>
                  <a:srgbClr val="FF0000"/>
                </a:solidFill>
              </a:rPr>
              <a:t>	Prezentace: </a:t>
            </a:r>
            <a:r>
              <a:rPr lang="cs-CZ" sz="2200" b="1" dirty="0">
                <a:solidFill>
                  <a:srgbClr val="00B050"/>
                </a:solidFill>
              </a:rPr>
              <a:t>Mikuláš Valerian </a:t>
            </a:r>
            <a:r>
              <a:rPr lang="cs-CZ" sz="2200" b="1" dirty="0" err="1">
                <a:solidFill>
                  <a:srgbClr val="00B050"/>
                </a:solidFill>
              </a:rPr>
              <a:t>Romancov</a:t>
            </a:r>
            <a:endParaRPr lang="cs-CZ" sz="2200" b="1" dirty="0">
              <a:solidFill>
                <a:srgbClr val="00B050"/>
              </a:solidFill>
            </a:endParaRPr>
          </a:p>
          <a:p>
            <a:pPr>
              <a:spcBef>
                <a:spcPts val="0"/>
              </a:spcBef>
              <a:buNone/>
            </a:pPr>
            <a:r>
              <a:rPr lang="cs-CZ" sz="2200" dirty="0"/>
              <a:t>11)</a:t>
            </a:r>
            <a:r>
              <a:rPr lang="cs-CZ" sz="2200" b="1" dirty="0"/>
              <a:t> Migrační krize v Německu </a:t>
            </a:r>
            <a:r>
              <a:rPr lang="cs-CZ" sz="2200" dirty="0"/>
              <a:t>(29. 4. 2025)</a:t>
            </a:r>
          </a:p>
          <a:p>
            <a:pPr>
              <a:spcBef>
                <a:spcPts val="0"/>
              </a:spcBef>
              <a:buNone/>
            </a:pPr>
            <a:r>
              <a:rPr lang="cs-CZ" sz="2200" b="1" dirty="0">
                <a:solidFill>
                  <a:srgbClr val="FF0000"/>
                </a:solidFill>
              </a:rPr>
              <a:t>	Prezentace: </a:t>
            </a:r>
            <a:r>
              <a:rPr lang="cs-CZ" sz="2200" b="1" dirty="0">
                <a:solidFill>
                  <a:srgbClr val="00B050"/>
                </a:solidFill>
              </a:rPr>
              <a:t>Jan Pačes</a:t>
            </a:r>
            <a:endParaRPr lang="cs-CZ" sz="2200" dirty="0">
              <a:solidFill>
                <a:srgbClr val="00B050"/>
              </a:solidFill>
            </a:endParaRPr>
          </a:p>
          <a:p>
            <a:pPr>
              <a:spcBef>
                <a:spcPts val="0"/>
              </a:spcBef>
              <a:buNone/>
            </a:pPr>
            <a:r>
              <a:rPr lang="cs-CZ" sz="2200" dirty="0"/>
              <a:t>12)</a:t>
            </a:r>
            <a:r>
              <a:rPr lang="cs-CZ" sz="2200" b="1" dirty="0"/>
              <a:t> Německy mluvící země, energetika a bezpečnostní politika; zhodnocení semináře; zhodnocení semináře </a:t>
            </a:r>
            <a:r>
              <a:rPr lang="cs-CZ" sz="2200" dirty="0"/>
              <a:t>(6. 5. 2025)</a:t>
            </a:r>
          </a:p>
          <a:p>
            <a:pPr>
              <a:spcBef>
                <a:spcPts val="0"/>
              </a:spcBef>
              <a:buNone/>
            </a:pPr>
            <a:r>
              <a:rPr lang="cs-CZ" sz="2200" b="1" dirty="0">
                <a:solidFill>
                  <a:srgbClr val="FF0000"/>
                </a:solidFill>
              </a:rPr>
              <a:t>	Prezentace: </a:t>
            </a:r>
            <a:r>
              <a:rPr lang="cs-CZ" sz="2200" b="1" dirty="0">
                <a:solidFill>
                  <a:srgbClr val="00B050"/>
                </a:solidFill>
              </a:rPr>
              <a:t>Matyáš </a:t>
            </a:r>
            <a:r>
              <a:rPr lang="cs-CZ" sz="2200" b="1" dirty="0" err="1">
                <a:solidFill>
                  <a:srgbClr val="00B050"/>
                </a:solidFill>
              </a:rPr>
              <a:t>Bechný</a:t>
            </a:r>
            <a:endParaRPr lang="cs-CZ" sz="2200" b="1" dirty="0">
              <a:solidFill>
                <a:srgbClr val="00B050"/>
              </a:solidFill>
            </a:endParaRPr>
          </a:p>
          <a:p>
            <a:pPr>
              <a:spcBef>
                <a:spcPts val="0"/>
              </a:spcBef>
              <a:buNone/>
            </a:pPr>
            <a:r>
              <a:rPr lang="cs-CZ" sz="2200" dirty="0"/>
              <a:t>13)</a:t>
            </a:r>
            <a:r>
              <a:rPr lang="cs-CZ" sz="2200" b="1" dirty="0"/>
              <a:t> </a:t>
            </a:r>
            <a:r>
              <a:rPr lang="cs-CZ" sz="2200" b="1" i="1" dirty="0"/>
              <a:t>(13. 5. 2024) – rektorský den</a:t>
            </a:r>
            <a:r>
              <a:rPr lang="cs-CZ" sz="2200" b="1" i="1" dirty="0">
                <a:solidFill>
                  <a:srgbClr val="FF0000"/>
                </a:solidFill>
              </a:rPr>
              <a:t> – výuka odpadá!</a:t>
            </a:r>
          </a:p>
          <a:p>
            <a:pPr>
              <a:spcBef>
                <a:spcPts val="1200"/>
              </a:spcBef>
              <a:buNone/>
            </a:pPr>
            <a:endParaRPr lang="cs-CZ" sz="2200" dirty="0"/>
          </a:p>
        </p:txBody>
      </p:sp>
    </p:spTree>
    <p:extLst>
      <p:ext uri="{BB962C8B-B14F-4D97-AF65-F5344CB8AC3E}">
        <p14:creationId xmlns:p14="http://schemas.microsoft.com/office/powerpoint/2010/main" val="317079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53AD8-E060-017D-E111-9E7063B37635}"/>
            </a:ext>
          </a:extLst>
        </p:cNvPr>
        <p:cNvGrpSpPr/>
        <p:nvPr/>
      </p:nvGrpSpPr>
      <p:grpSpPr>
        <a:xfrm>
          <a:off x="0" y="0"/>
          <a:ext cx="0" cy="0"/>
          <a:chOff x="0" y="0"/>
          <a:chExt cx="0" cy="0"/>
        </a:xfrm>
      </p:grpSpPr>
      <p:sp>
        <p:nvSpPr>
          <p:cNvPr id="31746" name="Nadpis 1">
            <a:extLst>
              <a:ext uri="{FF2B5EF4-FFF2-40B4-BE49-F238E27FC236}">
                <a16:creationId xmlns:a16="http://schemas.microsoft.com/office/drawing/2014/main" id="{D1363E71-F0FB-4D81-8130-62FC8CA25FC9}"/>
              </a:ext>
            </a:extLst>
          </p:cNvPr>
          <p:cNvSpPr>
            <a:spLocks noGrp="1"/>
          </p:cNvSpPr>
          <p:nvPr>
            <p:ph type="title"/>
          </p:nvPr>
        </p:nvSpPr>
        <p:spPr/>
        <p:txBody>
          <a:bodyPr/>
          <a:lstStyle/>
          <a:p>
            <a:pPr eaLnBrk="1" hangingPunct="1"/>
            <a:r>
              <a:rPr lang="cs-CZ"/>
              <a:t>Rakouské vyrovnání s minulostí (3)</a:t>
            </a:r>
          </a:p>
        </p:txBody>
      </p:sp>
      <p:sp>
        <p:nvSpPr>
          <p:cNvPr id="3" name="Zástupný symbol pro obsah 2">
            <a:extLst>
              <a:ext uri="{FF2B5EF4-FFF2-40B4-BE49-F238E27FC236}">
                <a16:creationId xmlns:a16="http://schemas.microsoft.com/office/drawing/2014/main" id="{113A9815-4FB9-93BF-9276-62EB2A7DDDA0}"/>
              </a:ext>
            </a:extLst>
          </p:cNvPr>
          <p:cNvSpPr>
            <a:spLocks noGrp="1"/>
          </p:cNvSpPr>
          <p:nvPr>
            <p:ph idx="1"/>
          </p:nvPr>
        </p:nvSpPr>
        <p:spPr/>
        <p:txBody>
          <a:bodyPr rtlCol="0">
            <a:normAutofit lnSpcReduction="10000"/>
          </a:bodyPr>
          <a:lstStyle/>
          <a:p>
            <a:pPr eaLnBrk="1" fontAlgn="auto" hangingPunct="1">
              <a:spcAft>
                <a:spcPts val="0"/>
              </a:spcAft>
              <a:defRPr/>
            </a:pPr>
            <a:r>
              <a:rPr lang="cs-CZ" dirty="0"/>
              <a:t>Skandál Taras </a:t>
            </a:r>
            <a:r>
              <a:rPr lang="cs-CZ" dirty="0" err="1"/>
              <a:t>Borodajkewycz</a:t>
            </a:r>
            <a:r>
              <a:rPr lang="cs-CZ" dirty="0"/>
              <a:t> (1965)</a:t>
            </a:r>
          </a:p>
          <a:p>
            <a:pPr lvl="1" eaLnBrk="1" fontAlgn="auto" hangingPunct="1">
              <a:spcAft>
                <a:spcPts val="0"/>
              </a:spcAft>
              <a:defRPr/>
            </a:pPr>
            <a:r>
              <a:rPr lang="cs-CZ" dirty="0"/>
              <a:t>profesor na Vídeňské vysoké škole světového obchodu, bývalý člen NSDAP</a:t>
            </a:r>
          </a:p>
          <a:p>
            <a:pPr lvl="1" eaLnBrk="1" fontAlgn="auto" hangingPunct="1">
              <a:spcAft>
                <a:spcPts val="0"/>
              </a:spcAft>
              <a:defRPr/>
            </a:pPr>
            <a:r>
              <a:rPr lang="cs-CZ" dirty="0" err="1"/>
              <a:t>Heinz</a:t>
            </a:r>
            <a:r>
              <a:rPr lang="cs-CZ" dirty="0"/>
              <a:t> Fischer upozornil 1962 na jeho antisemitské a německo-nacionalistické výroky na přednáškách</a:t>
            </a:r>
          </a:p>
          <a:p>
            <a:pPr lvl="1" eaLnBrk="1" fontAlgn="auto" hangingPunct="1">
              <a:spcAft>
                <a:spcPts val="0"/>
              </a:spcAft>
              <a:defRPr/>
            </a:pPr>
            <a:r>
              <a:rPr lang="cs-CZ" dirty="0"/>
              <a:t>demonstrace 1965: zabit bývalý komunistický odbojář Ernst </a:t>
            </a:r>
            <a:r>
              <a:rPr lang="cs-CZ" dirty="0" err="1"/>
              <a:t>Kirchweger</a:t>
            </a:r>
            <a:r>
              <a:rPr lang="cs-CZ" dirty="0"/>
              <a:t> rukou člena pravicově extrémistické organizace Kruh svobodomyslných studentů</a:t>
            </a:r>
          </a:p>
          <a:p>
            <a:pPr lvl="1" eaLnBrk="1" fontAlgn="auto" hangingPunct="1">
              <a:spcAft>
                <a:spcPts val="0"/>
              </a:spcAft>
              <a:defRPr/>
            </a:pPr>
            <a:r>
              <a:rPr lang="cs-CZ" dirty="0" err="1"/>
              <a:t>Borodajkewycz</a:t>
            </a:r>
            <a:r>
              <a:rPr lang="cs-CZ" dirty="0"/>
              <a:t> v roce 1966 penzionován</a:t>
            </a:r>
          </a:p>
        </p:txBody>
      </p:sp>
    </p:spTree>
    <p:extLst>
      <p:ext uri="{BB962C8B-B14F-4D97-AF65-F5344CB8AC3E}">
        <p14:creationId xmlns:p14="http://schemas.microsoft.com/office/powerpoint/2010/main" val="1959949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CA0A4-AD37-D618-C5CC-418EC7D3000D}"/>
            </a:ext>
          </a:extLst>
        </p:cNvPr>
        <p:cNvGrpSpPr/>
        <p:nvPr/>
      </p:nvGrpSpPr>
      <p:grpSpPr>
        <a:xfrm>
          <a:off x="0" y="0"/>
          <a:ext cx="0" cy="0"/>
          <a:chOff x="0" y="0"/>
          <a:chExt cx="0" cy="0"/>
        </a:xfrm>
      </p:grpSpPr>
      <p:sp>
        <p:nvSpPr>
          <p:cNvPr id="32770" name="Nadpis 1">
            <a:extLst>
              <a:ext uri="{FF2B5EF4-FFF2-40B4-BE49-F238E27FC236}">
                <a16:creationId xmlns:a16="http://schemas.microsoft.com/office/drawing/2014/main" id="{DBEBA699-9B30-C987-5259-4EFDB6ECE427}"/>
              </a:ext>
            </a:extLst>
          </p:cNvPr>
          <p:cNvSpPr>
            <a:spLocks noGrp="1"/>
          </p:cNvSpPr>
          <p:nvPr>
            <p:ph type="title"/>
          </p:nvPr>
        </p:nvSpPr>
        <p:spPr/>
        <p:txBody>
          <a:bodyPr/>
          <a:lstStyle/>
          <a:p>
            <a:pPr eaLnBrk="1" hangingPunct="1"/>
            <a:r>
              <a:rPr lang="cs-CZ"/>
              <a:t>Rakouské vyrovnání s minulostí (4)</a:t>
            </a:r>
          </a:p>
        </p:txBody>
      </p:sp>
      <p:sp>
        <p:nvSpPr>
          <p:cNvPr id="3" name="Zástupný symbol pro obsah 2">
            <a:extLst>
              <a:ext uri="{FF2B5EF4-FFF2-40B4-BE49-F238E27FC236}">
                <a16:creationId xmlns:a16="http://schemas.microsoft.com/office/drawing/2014/main" id="{70B170B8-0D6D-4271-D67D-FF282D7D14FD}"/>
              </a:ext>
            </a:extLst>
          </p:cNvPr>
          <p:cNvSpPr>
            <a:spLocks noGrp="1"/>
          </p:cNvSpPr>
          <p:nvPr>
            <p:ph idx="1"/>
          </p:nvPr>
        </p:nvSpPr>
        <p:spPr/>
        <p:txBody>
          <a:bodyPr rtlCol="0">
            <a:normAutofit fontScale="92500"/>
          </a:bodyPr>
          <a:lstStyle/>
          <a:p>
            <a:pPr eaLnBrk="1" fontAlgn="auto" hangingPunct="1">
              <a:spcAft>
                <a:spcPts val="0"/>
              </a:spcAft>
              <a:defRPr/>
            </a:pPr>
            <a:r>
              <a:rPr lang="cs-CZ" dirty="0" err="1"/>
              <a:t>Waldheimova</a:t>
            </a:r>
            <a:r>
              <a:rPr lang="cs-CZ" dirty="0"/>
              <a:t> aféra (1986)</a:t>
            </a:r>
          </a:p>
          <a:p>
            <a:pPr eaLnBrk="1" fontAlgn="auto" hangingPunct="1">
              <a:spcAft>
                <a:spcPts val="0"/>
              </a:spcAft>
              <a:defRPr/>
            </a:pPr>
            <a:r>
              <a:rPr lang="cs-CZ" dirty="0"/>
              <a:t>Skandál </a:t>
            </a:r>
            <a:r>
              <a:rPr lang="cs-CZ" dirty="0" err="1"/>
              <a:t>Heldenplatz</a:t>
            </a:r>
            <a:r>
              <a:rPr lang="cs-CZ" dirty="0"/>
              <a:t> (1988)</a:t>
            </a:r>
          </a:p>
          <a:p>
            <a:pPr eaLnBrk="1" fontAlgn="auto" hangingPunct="1">
              <a:spcAft>
                <a:spcPts val="0"/>
              </a:spcAft>
              <a:buFont typeface="Arial" pitchFamily="34" charset="0"/>
              <a:buNone/>
              <a:defRPr/>
            </a:pPr>
            <a:r>
              <a:rPr lang="cs-CZ" dirty="0">
                <a:hlinkClick r:id="rId2"/>
              </a:rPr>
              <a:t>http://www.</a:t>
            </a:r>
            <a:r>
              <a:rPr lang="cs-CZ" dirty="0" err="1">
                <a:hlinkClick r:id="rId2"/>
              </a:rPr>
              <a:t>youtube.com</a:t>
            </a:r>
            <a:r>
              <a:rPr lang="cs-CZ" dirty="0">
                <a:hlinkClick r:id="rId2"/>
              </a:rPr>
              <a:t>/</a:t>
            </a:r>
            <a:r>
              <a:rPr lang="cs-CZ" dirty="0" err="1">
                <a:hlinkClick r:id="rId2"/>
              </a:rPr>
              <a:t>watch</a:t>
            </a:r>
            <a:r>
              <a:rPr lang="cs-CZ" dirty="0">
                <a:hlinkClick r:id="rId2"/>
              </a:rPr>
              <a:t>?v=</a:t>
            </a:r>
            <a:r>
              <a:rPr lang="cs-CZ" dirty="0" err="1">
                <a:hlinkClick r:id="rId2"/>
              </a:rPr>
              <a:t>SwsQvPeSFvM</a:t>
            </a:r>
            <a:endParaRPr lang="cs-CZ" dirty="0"/>
          </a:p>
          <a:p>
            <a:pPr eaLnBrk="1" fontAlgn="auto" hangingPunct="1">
              <a:spcAft>
                <a:spcPts val="0"/>
              </a:spcAft>
              <a:defRPr/>
            </a:pPr>
            <a:r>
              <a:rPr lang="cs-CZ" dirty="0"/>
              <a:t>Prezident </a:t>
            </a:r>
            <a:r>
              <a:rPr lang="cs-CZ" dirty="0" err="1"/>
              <a:t>Waldheim</a:t>
            </a:r>
            <a:r>
              <a:rPr lang="cs-CZ" dirty="0"/>
              <a:t> (1988): první oficiální omluva za spáchané zločiny Rakušany</a:t>
            </a:r>
          </a:p>
          <a:p>
            <a:pPr eaLnBrk="1" fontAlgn="auto" hangingPunct="1">
              <a:spcAft>
                <a:spcPts val="0"/>
              </a:spcAft>
              <a:defRPr/>
            </a:pPr>
            <a:r>
              <a:rPr lang="cs-CZ" dirty="0"/>
              <a:t>Řeč kancléře </a:t>
            </a:r>
            <a:r>
              <a:rPr lang="cs-CZ" dirty="0" err="1"/>
              <a:t>Vranitzkyho</a:t>
            </a:r>
            <a:r>
              <a:rPr lang="cs-CZ" dirty="0"/>
              <a:t> v Národní radě (1991):</a:t>
            </a:r>
          </a:p>
          <a:p>
            <a:pPr lvl="1" eaLnBrk="1" fontAlgn="auto" hangingPunct="1">
              <a:spcAft>
                <a:spcPts val="0"/>
              </a:spcAft>
              <a:defRPr/>
            </a:pPr>
            <a:r>
              <a:rPr lang="cs-CZ" dirty="0"/>
              <a:t>„Spoluodpovědnost za utrpení, které na lidech a národech nezpůsobilo Rakousko jako stát, ale občané této země.“</a:t>
            </a:r>
          </a:p>
          <a:p>
            <a:pPr lvl="1" eaLnBrk="1" fontAlgn="auto" hangingPunct="1">
              <a:spcAft>
                <a:spcPts val="0"/>
              </a:spcAft>
              <a:defRPr/>
            </a:pPr>
            <a:endParaRPr lang="cs-CZ" dirty="0"/>
          </a:p>
        </p:txBody>
      </p:sp>
    </p:spTree>
    <p:extLst>
      <p:ext uri="{BB962C8B-B14F-4D97-AF65-F5344CB8AC3E}">
        <p14:creationId xmlns:p14="http://schemas.microsoft.com/office/powerpoint/2010/main" val="226731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9E0BB-DDC3-3BF3-4A66-BDF7F5EC79DB}"/>
            </a:ext>
          </a:extLst>
        </p:cNvPr>
        <p:cNvGrpSpPr/>
        <p:nvPr/>
      </p:nvGrpSpPr>
      <p:grpSpPr>
        <a:xfrm>
          <a:off x="0" y="0"/>
          <a:ext cx="0" cy="0"/>
          <a:chOff x="0" y="0"/>
          <a:chExt cx="0" cy="0"/>
        </a:xfrm>
      </p:grpSpPr>
      <p:sp>
        <p:nvSpPr>
          <p:cNvPr id="33794" name="Nadpis 1">
            <a:extLst>
              <a:ext uri="{FF2B5EF4-FFF2-40B4-BE49-F238E27FC236}">
                <a16:creationId xmlns:a16="http://schemas.microsoft.com/office/drawing/2014/main" id="{8F51A40A-CC24-7F75-4DAC-BE875439FE2E}"/>
              </a:ext>
            </a:extLst>
          </p:cNvPr>
          <p:cNvSpPr>
            <a:spLocks noGrp="1"/>
          </p:cNvSpPr>
          <p:nvPr>
            <p:ph type="title"/>
          </p:nvPr>
        </p:nvSpPr>
        <p:spPr/>
        <p:txBody>
          <a:bodyPr/>
          <a:lstStyle/>
          <a:p>
            <a:r>
              <a:rPr lang="cs-CZ"/>
              <a:t>Rakouské vyrovnání s minulostí (5)</a:t>
            </a:r>
          </a:p>
        </p:txBody>
      </p:sp>
      <p:sp>
        <p:nvSpPr>
          <p:cNvPr id="33795" name="Zástupný symbol pro obsah 2">
            <a:extLst>
              <a:ext uri="{FF2B5EF4-FFF2-40B4-BE49-F238E27FC236}">
                <a16:creationId xmlns:a16="http://schemas.microsoft.com/office/drawing/2014/main" id="{A5CC68B5-73E2-B85D-F847-63EC3030724B}"/>
              </a:ext>
            </a:extLst>
          </p:cNvPr>
          <p:cNvSpPr>
            <a:spLocks noGrp="1"/>
          </p:cNvSpPr>
          <p:nvPr>
            <p:ph idx="1"/>
          </p:nvPr>
        </p:nvSpPr>
        <p:spPr/>
        <p:txBody>
          <a:bodyPr/>
          <a:lstStyle/>
          <a:p>
            <a:pPr eaLnBrk="1" hangingPunct="1"/>
            <a:r>
              <a:rPr lang="cs-CZ"/>
              <a:t>Řeč kancléře Vranitzkyho v Knessetu (1993):</a:t>
            </a:r>
          </a:p>
          <a:p>
            <a:pPr lvl="1" eaLnBrk="1" hangingPunct="1"/>
            <a:r>
              <a:rPr lang="cs-CZ"/>
              <a:t>„Rakousko nese kolektivní odpovědnost za zločiny národního socialismu.“</a:t>
            </a:r>
          </a:p>
          <a:p>
            <a:r>
              <a:rPr lang="cs-CZ"/>
              <a:t>1995 fond na kompenzaci všech obětí </a:t>
            </a:r>
          </a:p>
          <a:p>
            <a:r>
              <a:rPr lang="cs-CZ"/>
              <a:t>2000 Fond usmíření (436 milionů €) → kompenzace nuceně nasazených  </a:t>
            </a:r>
          </a:p>
          <a:p>
            <a:endParaRPr lang="cs-CZ"/>
          </a:p>
        </p:txBody>
      </p:sp>
    </p:spTree>
    <p:extLst>
      <p:ext uri="{BB962C8B-B14F-4D97-AF65-F5344CB8AC3E}">
        <p14:creationId xmlns:p14="http://schemas.microsoft.com/office/powerpoint/2010/main" val="224012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FEC4F-9A9B-591D-9037-867B21883887}"/>
            </a:ext>
          </a:extLst>
        </p:cNvPr>
        <p:cNvGrpSpPr/>
        <p:nvPr/>
      </p:nvGrpSpPr>
      <p:grpSpPr>
        <a:xfrm>
          <a:off x="0" y="0"/>
          <a:ext cx="0" cy="0"/>
          <a:chOff x="0" y="0"/>
          <a:chExt cx="0" cy="0"/>
        </a:xfrm>
      </p:grpSpPr>
      <p:sp>
        <p:nvSpPr>
          <p:cNvPr id="34818" name="Nadpis 1">
            <a:extLst>
              <a:ext uri="{FF2B5EF4-FFF2-40B4-BE49-F238E27FC236}">
                <a16:creationId xmlns:a16="http://schemas.microsoft.com/office/drawing/2014/main" id="{AB51E32C-C376-2B57-BD4A-C5B73DA7213A}"/>
              </a:ext>
            </a:extLst>
          </p:cNvPr>
          <p:cNvSpPr>
            <a:spLocks noGrp="1"/>
          </p:cNvSpPr>
          <p:nvPr>
            <p:ph type="title"/>
          </p:nvPr>
        </p:nvSpPr>
        <p:spPr/>
        <p:txBody>
          <a:bodyPr/>
          <a:lstStyle/>
          <a:p>
            <a:pPr eaLnBrk="1" hangingPunct="1"/>
            <a:r>
              <a:rPr lang="cs-CZ"/>
              <a:t>Zrod rakouské identity</a:t>
            </a:r>
          </a:p>
        </p:txBody>
      </p:sp>
      <p:sp>
        <p:nvSpPr>
          <p:cNvPr id="3" name="Zástupný symbol pro obsah 2">
            <a:extLst>
              <a:ext uri="{FF2B5EF4-FFF2-40B4-BE49-F238E27FC236}">
                <a16:creationId xmlns:a16="http://schemas.microsoft.com/office/drawing/2014/main" id="{54D7BE3A-9939-CF5D-4366-1159832B11B2}"/>
              </a:ext>
            </a:extLst>
          </p:cNvPr>
          <p:cNvSpPr>
            <a:spLocks noGrp="1"/>
          </p:cNvSpPr>
          <p:nvPr>
            <p:ph idx="1"/>
          </p:nvPr>
        </p:nvSpPr>
        <p:spPr/>
        <p:txBody>
          <a:bodyPr rtlCol="0">
            <a:normAutofit fontScale="32500" lnSpcReduction="20000"/>
          </a:bodyPr>
          <a:lstStyle/>
          <a:p>
            <a:pPr eaLnBrk="1" fontAlgn="auto" hangingPunct="1">
              <a:spcAft>
                <a:spcPts val="0"/>
              </a:spcAft>
              <a:defRPr/>
            </a:pPr>
            <a:r>
              <a:rPr lang="cs-CZ" sz="7400" dirty="0"/>
              <a:t>do roku 1918: habsburské Rakousko, zemská identita, příslušnost k všeněmeckému národu</a:t>
            </a:r>
          </a:p>
          <a:p>
            <a:pPr eaLnBrk="1" fontAlgn="auto" hangingPunct="1">
              <a:spcAft>
                <a:spcPts val="0"/>
              </a:spcAft>
              <a:defRPr/>
            </a:pPr>
            <a:r>
              <a:rPr lang="cs-CZ" sz="7400" dirty="0"/>
              <a:t>po roce 1918: koncept </a:t>
            </a:r>
            <a:r>
              <a:rPr lang="cs-CZ" sz="7400" dirty="0" err="1"/>
              <a:t>Deutsch</a:t>
            </a:r>
            <a:r>
              <a:rPr lang="cs-CZ" sz="7400" dirty="0"/>
              <a:t>-</a:t>
            </a:r>
            <a:r>
              <a:rPr lang="cs-CZ" sz="7400" dirty="0" err="1"/>
              <a:t>Österreich</a:t>
            </a:r>
            <a:r>
              <a:rPr lang="cs-CZ" sz="7400" dirty="0"/>
              <a:t>, plebiscity 1921</a:t>
            </a:r>
          </a:p>
          <a:p>
            <a:pPr eaLnBrk="1" fontAlgn="auto" hangingPunct="1">
              <a:spcAft>
                <a:spcPts val="0"/>
              </a:spcAft>
              <a:defRPr/>
            </a:pPr>
            <a:r>
              <a:rPr lang="cs-CZ" sz="7400" dirty="0"/>
              <a:t>20. léta (</a:t>
            </a:r>
            <a:r>
              <a:rPr lang="cs-CZ" sz="7400" dirty="0" err="1"/>
              <a:t>Seipelova</a:t>
            </a:r>
            <a:r>
              <a:rPr lang="cs-CZ" sz="7400" dirty="0"/>
              <a:t> vláda): vymezování vůči Němcům</a:t>
            </a:r>
          </a:p>
          <a:p>
            <a:pPr lvl="1" eaLnBrk="1" fontAlgn="auto" hangingPunct="1">
              <a:spcAft>
                <a:spcPts val="0"/>
              </a:spcAft>
              <a:defRPr/>
            </a:pPr>
            <a:r>
              <a:rPr lang="cs-CZ" sz="5000" dirty="0"/>
              <a:t>Rakušané barokní, přemýšliví, katoličtí, aristokratičtí, muzikální, umělečtí apod.</a:t>
            </a:r>
          </a:p>
          <a:p>
            <a:pPr lvl="1" eaLnBrk="1" fontAlgn="auto" hangingPunct="1">
              <a:spcAft>
                <a:spcPts val="0"/>
              </a:spcAft>
              <a:defRPr/>
            </a:pPr>
            <a:r>
              <a:rPr lang="cs-CZ" sz="5000" dirty="0"/>
              <a:t>výklady smyslu Rakouska: most Západ-Východ-Sever-Jih; opora němectví ve střední Evropě, dílna Evropy</a:t>
            </a:r>
          </a:p>
          <a:p>
            <a:pPr eaLnBrk="1" fontAlgn="auto" hangingPunct="1">
              <a:spcAft>
                <a:spcPts val="0"/>
              </a:spcAft>
              <a:defRPr/>
            </a:pPr>
            <a:r>
              <a:rPr lang="cs-CZ" sz="7400" dirty="0"/>
              <a:t>Rakousko po roce 1943 (Moskevská deklarace): první oběť Hitlera, opět negativní obraz Německa</a:t>
            </a:r>
          </a:p>
          <a:p>
            <a:pPr marL="342900" lvl="1" indent="-342900" eaLnBrk="1" fontAlgn="auto" hangingPunct="1">
              <a:spcAft>
                <a:spcPts val="0"/>
              </a:spcAft>
              <a:buFont typeface="Arial" pitchFamily="34" charset="0"/>
              <a:buChar char="•"/>
              <a:defRPr/>
            </a:pPr>
            <a:r>
              <a:rPr lang="cs-CZ" sz="7400" dirty="0"/>
              <a:t>1955 – Státní smlouva; „hospodářský zázrak“, Symbol: </a:t>
            </a:r>
            <a:r>
              <a:rPr lang="cs-CZ" sz="7400" dirty="0" err="1"/>
              <a:t>Kaprun</a:t>
            </a:r>
            <a:endParaRPr lang="cs-CZ" sz="7400" dirty="0"/>
          </a:p>
          <a:p>
            <a:pPr marL="342900" lvl="1" indent="-342900" eaLnBrk="1" fontAlgn="auto" hangingPunct="1">
              <a:spcAft>
                <a:spcPts val="0"/>
              </a:spcAft>
              <a:buFont typeface="Arial" pitchFamily="34" charset="0"/>
              <a:buChar char="•"/>
              <a:defRPr/>
            </a:pPr>
            <a:r>
              <a:rPr lang="cs-CZ" sz="7400" dirty="0"/>
              <a:t>1956: 49 % občanů Rakouska se přihlásilo k rakouské národnosti</a:t>
            </a:r>
          </a:p>
          <a:p>
            <a:pPr marL="342900" lvl="1" indent="-342900" eaLnBrk="1" fontAlgn="auto" hangingPunct="1">
              <a:spcAft>
                <a:spcPts val="0"/>
              </a:spcAft>
              <a:buFont typeface="Arial" pitchFamily="34" charset="0"/>
              <a:buChar char="•"/>
              <a:defRPr/>
            </a:pPr>
            <a:r>
              <a:rPr lang="cs-CZ" sz="7400" dirty="0"/>
              <a:t>1980: 80 % občanů Rakouska se přihlásilo k rakouské národnosti</a:t>
            </a:r>
          </a:p>
          <a:p>
            <a:pPr algn="ctr" eaLnBrk="1" fontAlgn="auto" hangingPunct="1">
              <a:spcAft>
                <a:spcPts val="0"/>
              </a:spcAft>
              <a:buFont typeface="Arial" pitchFamily="34" charset="0"/>
              <a:buNone/>
              <a:defRPr/>
            </a:pPr>
            <a:endParaRPr lang="cs-CZ" sz="5100" dirty="0"/>
          </a:p>
          <a:p>
            <a:pPr algn="ctr" eaLnBrk="1" fontAlgn="auto" hangingPunct="1">
              <a:spcAft>
                <a:spcPts val="0"/>
              </a:spcAft>
              <a:buFont typeface="Arial" pitchFamily="34" charset="0"/>
              <a:buNone/>
              <a:defRPr/>
            </a:pPr>
            <a:endParaRPr lang="cs-CZ" i="1" dirty="0"/>
          </a:p>
        </p:txBody>
      </p:sp>
    </p:spTree>
    <p:extLst>
      <p:ext uri="{BB962C8B-B14F-4D97-AF65-F5344CB8AC3E}">
        <p14:creationId xmlns:p14="http://schemas.microsoft.com/office/powerpoint/2010/main" val="898216005"/>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17936</TotalTime>
  <Words>4266</Words>
  <Application>Microsoft Office PowerPoint</Application>
  <PresentationFormat>Předvádění na obrazovce (4:3)</PresentationFormat>
  <Paragraphs>382</Paragraphs>
  <Slides>51</Slides>
  <Notes>4</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51</vt:i4>
      </vt:variant>
    </vt:vector>
  </HeadingPairs>
  <TitlesOfParts>
    <vt:vector size="59" baseType="lpstr">
      <vt:lpstr>Arial</vt:lpstr>
      <vt:lpstr>Calibri</vt:lpstr>
      <vt:lpstr>Fira Sans</vt:lpstr>
      <vt:lpstr>Galliard-Italic</vt:lpstr>
      <vt:lpstr>Galliard-Roman</vt:lpstr>
      <vt:lpstr>Linux Libertine</vt:lpstr>
      <vt:lpstr>PT Serif</vt:lpstr>
      <vt:lpstr>Motiv sady Office</vt:lpstr>
      <vt:lpstr>Vybraná témata dějin německy mluvících zemí  po roce 1945</vt:lpstr>
      <vt:lpstr>3. seminář – 4. 3. 2025</vt:lpstr>
      <vt:lpstr>Program semináře 4. 3. 2025</vt:lpstr>
      <vt:lpstr>Rakouské vyrovnání s NS-minulostí (1)</vt:lpstr>
      <vt:lpstr>Rakouské vyrovnání s NS-minulostí (2)</vt:lpstr>
      <vt:lpstr>Rakouské vyrovnání s minulostí (3)</vt:lpstr>
      <vt:lpstr>Rakouské vyrovnání s minulostí (4)</vt:lpstr>
      <vt:lpstr>Rakouské vyrovnání s minulostí (5)</vt:lpstr>
      <vt:lpstr>Zrod rakouské identity</vt:lpstr>
      <vt:lpstr>Případ Wilhelm Gustloff</vt:lpstr>
      <vt:lpstr>Případ Wilhelm Gustloff (1)</vt:lpstr>
      <vt:lpstr>Případ Wilhelm Gustloff</vt:lpstr>
      <vt:lpstr>Případ Wilhelm Gustloff (2)</vt:lpstr>
      <vt:lpstr>Případ Wilhelm Gustloff (3)</vt:lpstr>
      <vt:lpstr>Případ Wilhelm Gustloff (5)</vt:lpstr>
      <vt:lpstr>Případ Wilhelm Gustloff (6)</vt:lpstr>
      <vt:lpstr>Případ Wilhelm Gustloff (7)</vt:lpstr>
      <vt:lpstr>Seminář 4. 3. 2025</vt:lpstr>
      <vt:lpstr>Diskuse: Němci jako viníci WWII?</vt:lpstr>
      <vt:lpstr>Diskuse: Němci jako viníci WWII?</vt:lpstr>
      <vt:lpstr>Otázka viny</vt:lpstr>
      <vt:lpstr>Diskuse: Němci jako oběti WW II?</vt:lpstr>
      <vt:lpstr>Němci jako oběti WW II? (1)</vt:lpstr>
      <vt:lpstr>Němci jako oběti WW II? (2) </vt:lpstr>
      <vt:lpstr>Robert G. Moeller (2006)</vt:lpstr>
      <vt:lpstr>Reflexe původu nacismu  a jeho důsledků (1) </vt:lpstr>
      <vt:lpstr>Reflexe původu nacismu a jeho důsledků (2) </vt:lpstr>
      <vt:lpstr>Reflexe původu nacismu  a jeho důsledků (3) </vt:lpstr>
      <vt:lpstr>Reflexe původu nacismu  a jeho důsledků (4)</vt:lpstr>
      <vt:lpstr>Reflexe původu nacismu  a jeho důsledků (5)</vt:lpstr>
      <vt:lpstr>Reflexe původu nacismu  a jeho důsledků (6)</vt:lpstr>
      <vt:lpstr>Reflexe původu nacismu  a jeho důsledků (7)</vt:lpstr>
      <vt:lpstr>Reflexe původu nacismu  a jeho důsledků (8)</vt:lpstr>
      <vt:lpstr>Björn Höcke „Památník hanby“</vt:lpstr>
      <vt:lpstr>Reflexe původu nacismu  a jeho důsledků (9)</vt:lpstr>
      <vt:lpstr>Reflexe původu nacismu  a jeho důsledků (10)</vt:lpstr>
      <vt:lpstr>Výstava o Hitlerovi v Berlíně (2010/2011)</vt:lpstr>
      <vt:lpstr>Výstava o Hitlerovi v Berlíně (2010/2011)</vt:lpstr>
      <vt:lpstr>Článek v HN z 18. 10. 2010 (1)</vt:lpstr>
      <vt:lpstr>Článek v HN z 18. 10. 2010 (2)</vt:lpstr>
      <vt:lpstr>Článek v HN z 18. 10. 2010 (3)</vt:lpstr>
      <vt:lpstr>Článek v HN z 18. 10. 2010 (4)</vt:lpstr>
      <vt:lpstr>Centrum proti vyhánění</vt:lpstr>
      <vt:lpstr>Centrum proti vyhánění (1)</vt:lpstr>
      <vt:lpstr>Centrum proti vyhánění (2)</vt:lpstr>
      <vt:lpstr>Centrum proti vyhánění (3)</vt:lpstr>
      <vt:lpstr>Erika Steinbachová, Svaz vyhnanců a Centrum proti vyhánění (1)</vt:lpstr>
      <vt:lpstr>Erika Steinbachová, Svaz vyhnanců a Centrum proti vyhánění (2)</vt:lpstr>
      <vt:lpstr>Seminář 11. 3. 2025</vt:lpstr>
      <vt:lpstr>Rozdělení referátů (1)</vt:lpstr>
      <vt:lpstr>Rozdělení referátů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Vybrané problémy  německy mluvících zemí  po roce 1945</dc:title>
  <dc:creator>Michal</dc:creator>
  <cp:lastModifiedBy>Michal Dimitrov</cp:lastModifiedBy>
  <cp:revision>257</cp:revision>
  <dcterms:created xsi:type="dcterms:W3CDTF">2010-02-10T22:09:25Z</dcterms:created>
  <dcterms:modified xsi:type="dcterms:W3CDTF">2025-03-04T08:26:35Z</dcterms:modified>
</cp:coreProperties>
</file>