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3" r:id="rId3"/>
    <p:sldId id="264" r:id="rId4"/>
    <p:sldId id="265" r:id="rId5"/>
    <p:sldId id="262" r:id="rId6"/>
    <p:sldId id="257" r:id="rId7"/>
    <p:sldId id="258" r:id="rId8"/>
    <p:sldId id="259" r:id="rId9"/>
    <p:sldId id="260" r:id="rId10"/>
    <p:sldId id="261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782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éta Zandlová" userId="f597e985-6016-45b0-9e05-c32aa333b728" providerId="ADAL" clId="{5314CA34-7B98-460E-91D8-AA32FF751951}"/>
    <pc:docChg chg="custSel addSld modSld">
      <pc:chgData name="Markéta Zandlová" userId="f597e985-6016-45b0-9e05-c32aa333b728" providerId="ADAL" clId="{5314CA34-7B98-460E-91D8-AA32FF751951}" dt="2021-04-26T10:08:54.150" v="120" actId="20577"/>
      <pc:docMkLst>
        <pc:docMk/>
      </pc:docMkLst>
      <pc:sldChg chg="modSp new mod">
        <pc:chgData name="Markéta Zandlová" userId="f597e985-6016-45b0-9e05-c32aa333b728" providerId="ADAL" clId="{5314CA34-7B98-460E-91D8-AA32FF751951}" dt="2021-04-26T10:08:54.150" v="120" actId="20577"/>
        <pc:sldMkLst>
          <pc:docMk/>
          <pc:sldMk cId="2190942144" sldId="266"/>
        </pc:sldMkLst>
        <pc:spChg chg="mod">
          <ac:chgData name="Markéta Zandlová" userId="f597e985-6016-45b0-9e05-c32aa333b728" providerId="ADAL" clId="{5314CA34-7B98-460E-91D8-AA32FF751951}" dt="2021-04-26T10:08:54.150" v="120" actId="20577"/>
          <ac:spMkLst>
            <pc:docMk/>
            <pc:sldMk cId="2190942144" sldId="266"/>
            <ac:spMk id="2" creationId="{5512C5D8-DD4C-4EB0-855D-2AC5EB0B32AC}"/>
          </ac:spMkLst>
        </pc:spChg>
        <pc:spChg chg="mod">
          <ac:chgData name="Markéta Zandlová" userId="f597e985-6016-45b0-9e05-c32aa333b728" providerId="ADAL" clId="{5314CA34-7B98-460E-91D8-AA32FF751951}" dt="2021-04-26T10:08:03.044" v="4" actId="27636"/>
          <ac:spMkLst>
            <pc:docMk/>
            <pc:sldMk cId="2190942144" sldId="266"/>
            <ac:spMk id="3" creationId="{DEC2CC87-CF9D-422C-AECE-F369ADCF145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4/25/2021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4/25/2021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4/25/2021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4/25/2021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4/25/2021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4/25/2021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4/25/2021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ACEB0A-DF1F-4BB3-9793-40E074C0DD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Analytické postupy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A87A888-E985-4A6A-BD1C-1611C9A6AF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Etnografické metody </a:t>
            </a:r>
          </a:p>
          <a:p>
            <a:r>
              <a:rPr lang="cs-CZ" dirty="0"/>
              <a:t>LS 2021</a:t>
            </a:r>
          </a:p>
        </p:txBody>
      </p:sp>
    </p:spTree>
    <p:extLst>
      <p:ext uri="{BB962C8B-B14F-4D97-AF65-F5344CB8AC3E}">
        <p14:creationId xmlns:p14="http://schemas.microsoft.com/office/powerpoint/2010/main" val="2144008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53C450-BB31-40FB-A35C-D615B5056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cs-CZ" sz="4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TYPY KÓDŮ </a:t>
            </a:r>
            <a:b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sz="28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DCB92E-B362-4353-94A7-86A248156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853248"/>
            <a:ext cx="8946541" cy="439515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Miles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Huberman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POPISNÉ (DESCRIPTIVE) </a:t>
            </a:r>
          </a:p>
          <a:p>
            <a:pPr lvl="1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INTERPRETATIVNÍ (INTERPRETATIVE) </a:t>
            </a:r>
          </a:p>
          <a:p>
            <a:pPr lvl="1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STURKTURNÍ/VZOROVÉ (PATTERN)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ZAKOTVENÁ TEORIE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(Strauss a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Corbinová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lvl="1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OTEVŘENÉ 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AXIÁLNÍ 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SELEKTIVNÍ</a:t>
            </a: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7273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12C5D8-DD4C-4EB0-855D-2AC5EB0B3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cs-CZ" sz="2800"/>
            </a:br>
            <a:r>
              <a:rPr lang="cs-CZ" sz="2800"/>
              <a:t>Pár </a:t>
            </a:r>
            <a:r>
              <a:rPr lang="cs-CZ" sz="2800" dirty="0"/>
              <a:t>tipů na základní literaturu – specificky vždy hledat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C2CC87-CF9D-422C-AECE-F369ADCF14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err="1"/>
              <a:t>Burawoy</a:t>
            </a:r>
            <a:r>
              <a:rPr lang="cs-CZ" dirty="0"/>
              <a:t>, M. 1998.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Extended</a:t>
            </a:r>
            <a:r>
              <a:rPr lang="cs-CZ" dirty="0"/>
              <a:t> Case Metod. </a:t>
            </a:r>
            <a:r>
              <a:rPr lang="cs-CZ" dirty="0" err="1"/>
              <a:t>Sociological</a:t>
            </a:r>
            <a:r>
              <a:rPr lang="cs-CZ" dirty="0"/>
              <a:t> </a:t>
            </a:r>
            <a:r>
              <a:rPr lang="cs-CZ" dirty="0" err="1"/>
              <a:t>Theory</a:t>
            </a:r>
            <a:r>
              <a:rPr lang="cs-CZ" dirty="0"/>
              <a:t> 16(1): 4-34.</a:t>
            </a:r>
          </a:p>
          <a:p>
            <a:r>
              <a:rPr lang="cs-CZ" dirty="0" err="1"/>
              <a:t>Flick</a:t>
            </a:r>
            <a:r>
              <a:rPr lang="cs-CZ" dirty="0"/>
              <a:t>, U. (</a:t>
            </a:r>
            <a:r>
              <a:rPr lang="cs-CZ" dirty="0" err="1"/>
              <a:t>ed</a:t>
            </a:r>
            <a:r>
              <a:rPr lang="cs-CZ" dirty="0"/>
              <a:t>.) 2014. </a:t>
            </a:r>
            <a:r>
              <a:rPr lang="cs-CZ" i="1" dirty="0" err="1"/>
              <a:t>The</a:t>
            </a:r>
            <a:r>
              <a:rPr lang="cs-CZ" i="1" dirty="0"/>
              <a:t> SAGE Handbook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Qualitative</a:t>
            </a:r>
            <a:r>
              <a:rPr lang="cs-CZ" i="1" dirty="0"/>
              <a:t> Data </a:t>
            </a:r>
            <a:r>
              <a:rPr lang="cs-CZ" i="1" dirty="0" err="1"/>
              <a:t>Analysis</a:t>
            </a:r>
            <a:r>
              <a:rPr lang="cs-CZ" dirty="0"/>
              <a:t>. London: SAGE</a:t>
            </a:r>
          </a:p>
          <a:p>
            <a:r>
              <a:rPr lang="cs-CZ" dirty="0" err="1"/>
              <a:t>Katz</a:t>
            </a:r>
            <a:r>
              <a:rPr lang="cs-CZ" dirty="0"/>
              <a:t>, J. 2001.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how</a:t>
            </a:r>
            <a:r>
              <a:rPr lang="cs-CZ" dirty="0"/>
              <a:t> to </a:t>
            </a:r>
            <a:r>
              <a:rPr lang="cs-CZ" dirty="0" err="1"/>
              <a:t>why</a:t>
            </a:r>
            <a:r>
              <a:rPr lang="cs-CZ" dirty="0"/>
              <a:t>: On </a:t>
            </a:r>
            <a:r>
              <a:rPr lang="cs-CZ" dirty="0" err="1"/>
              <a:t>luminous</a:t>
            </a:r>
            <a:r>
              <a:rPr lang="cs-CZ" dirty="0"/>
              <a:t> </a:t>
            </a:r>
            <a:r>
              <a:rPr lang="cs-CZ" dirty="0" err="1"/>
              <a:t>description</a:t>
            </a:r>
            <a:r>
              <a:rPr lang="cs-CZ" dirty="0"/>
              <a:t> and </a:t>
            </a:r>
            <a:r>
              <a:rPr lang="cs-CZ" dirty="0" err="1"/>
              <a:t>causual</a:t>
            </a:r>
            <a:r>
              <a:rPr lang="cs-CZ" dirty="0"/>
              <a:t> inference in </a:t>
            </a:r>
            <a:r>
              <a:rPr lang="cs-CZ" dirty="0" err="1"/>
              <a:t>ethnography</a:t>
            </a:r>
            <a:r>
              <a:rPr lang="cs-CZ" dirty="0"/>
              <a:t> (Part I).</a:t>
            </a:r>
          </a:p>
          <a:p>
            <a:r>
              <a:rPr lang="cs-CZ" dirty="0"/>
              <a:t>Strauss, A. L. - </a:t>
            </a:r>
            <a:r>
              <a:rPr lang="cs-CZ" dirty="0" err="1"/>
              <a:t>Corbin</a:t>
            </a:r>
            <a:r>
              <a:rPr lang="cs-CZ" dirty="0"/>
              <a:t>, J. 1999. </a:t>
            </a:r>
            <a:r>
              <a:rPr lang="cs-CZ" i="1" dirty="0"/>
              <a:t>Základy kvalitativního výzkumu: postupy a techniky metody zakotvené teorie</a:t>
            </a:r>
            <a:r>
              <a:rPr lang="cs-CZ" dirty="0"/>
              <a:t>. Vyd. 1. Brno : Boskovice: Sdružení Podané ruce</a:t>
            </a:r>
          </a:p>
          <a:p>
            <a:r>
              <a:rPr lang="cs-CZ" dirty="0" err="1"/>
              <a:t>Willig</a:t>
            </a:r>
            <a:r>
              <a:rPr lang="cs-CZ" dirty="0"/>
              <a:t>, C. 2014. </a:t>
            </a:r>
            <a:r>
              <a:rPr lang="cs-CZ" dirty="0" err="1"/>
              <a:t>Interpretation</a:t>
            </a:r>
            <a:r>
              <a:rPr lang="cs-CZ" dirty="0"/>
              <a:t> and </a:t>
            </a:r>
            <a:r>
              <a:rPr lang="cs-CZ" dirty="0" err="1"/>
              <a:t>Analysis</a:t>
            </a:r>
            <a:r>
              <a:rPr lang="cs-CZ" dirty="0"/>
              <a:t>. In: </a:t>
            </a:r>
            <a:r>
              <a:rPr lang="cs-CZ" dirty="0" err="1"/>
              <a:t>Flick</a:t>
            </a:r>
            <a:r>
              <a:rPr lang="cs-CZ" dirty="0"/>
              <a:t>, Uwe (</a:t>
            </a:r>
            <a:r>
              <a:rPr lang="cs-CZ" dirty="0" err="1"/>
              <a:t>ed</a:t>
            </a:r>
            <a:r>
              <a:rPr lang="cs-CZ" dirty="0"/>
              <a:t>.) </a:t>
            </a:r>
            <a:r>
              <a:rPr lang="cs-CZ" i="1" dirty="0" err="1"/>
              <a:t>The</a:t>
            </a:r>
            <a:r>
              <a:rPr lang="cs-CZ" i="1" dirty="0"/>
              <a:t> SAGE Handbook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Qualitative</a:t>
            </a:r>
            <a:r>
              <a:rPr lang="cs-CZ" i="1" dirty="0"/>
              <a:t> Data </a:t>
            </a:r>
            <a:r>
              <a:rPr lang="cs-CZ" i="1" dirty="0" err="1"/>
              <a:t>Analysis</a:t>
            </a:r>
            <a:r>
              <a:rPr lang="cs-CZ" dirty="0"/>
              <a:t>. London: SAGE, pp. 136–149.</a:t>
            </a:r>
          </a:p>
          <a:p>
            <a:r>
              <a:rPr lang="cs-CZ" dirty="0" err="1"/>
              <a:t>Miles</a:t>
            </a:r>
            <a:r>
              <a:rPr lang="cs-CZ" dirty="0"/>
              <a:t>, M. B., </a:t>
            </a:r>
            <a:r>
              <a:rPr lang="cs-CZ" dirty="0" err="1"/>
              <a:t>Huberman</a:t>
            </a:r>
            <a:r>
              <a:rPr lang="cs-CZ" dirty="0"/>
              <a:t>, A. M. 1994. </a:t>
            </a:r>
            <a:r>
              <a:rPr lang="cs-CZ" dirty="0" err="1"/>
              <a:t>Qualitative</a:t>
            </a:r>
            <a:r>
              <a:rPr lang="cs-CZ" dirty="0"/>
              <a:t> data </a:t>
            </a:r>
            <a:r>
              <a:rPr lang="cs-CZ" dirty="0" err="1"/>
              <a:t>analysis</a:t>
            </a:r>
            <a:r>
              <a:rPr lang="cs-CZ" dirty="0"/>
              <a:t>: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expanded</a:t>
            </a:r>
            <a:r>
              <a:rPr lang="cs-CZ" dirty="0"/>
              <a:t> </a:t>
            </a:r>
            <a:r>
              <a:rPr lang="cs-CZ" dirty="0" err="1"/>
              <a:t>sourcebook</a:t>
            </a:r>
            <a:r>
              <a:rPr lang="cs-CZ" dirty="0"/>
              <a:t>. 2nd </a:t>
            </a:r>
            <a:r>
              <a:rPr lang="cs-CZ" dirty="0" err="1"/>
              <a:t>ed</a:t>
            </a:r>
            <a:r>
              <a:rPr lang="cs-CZ" dirty="0"/>
              <a:t>. </a:t>
            </a:r>
            <a:r>
              <a:rPr lang="cs-CZ" dirty="0" err="1"/>
              <a:t>Thousand</a:t>
            </a:r>
            <a:r>
              <a:rPr lang="cs-CZ" dirty="0"/>
              <a:t> </a:t>
            </a:r>
            <a:r>
              <a:rPr lang="cs-CZ" dirty="0" err="1"/>
              <a:t>Oaks</a:t>
            </a:r>
            <a:r>
              <a:rPr lang="cs-CZ" dirty="0"/>
              <a:t>: </a:t>
            </a:r>
            <a:r>
              <a:rPr lang="cs-CZ" dirty="0" err="1"/>
              <a:t>Sage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0942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9ECDD5C-152A-4CC7-8333-0F367B3A6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5C92A3-369B-43F3-BDCE-E560B1B0E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AEBE9F1A-B38D-446E-83AE-14B17CE77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15B5014-A7EC-4BA6-9C83-8840CF81DB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22C43AB-86D7-420D-8AD7-DC0A15FDD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E3EB826-A471-488F-9E8A-D65528A3C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FB3CEA1-88D9-42FB-88ED-1E9807FE6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4F50E9B9-B466-49F7-9581-8114D7FA06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1187572" y="643467"/>
            <a:ext cx="9816855" cy="5571066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9A6C928E-4252-4F33-8C34-E50A12A31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16674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9ECDD5C-152A-4CC7-8333-0F367B3A6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5C92A3-369B-43F3-BDCE-E560B1B0E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AEBE9F1A-B38D-446E-83AE-14B17CE77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15B5014-A7EC-4BA6-9C83-8840CF81DB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22C43AB-86D7-420D-8AD7-DC0A15FDD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E3EB826-A471-488F-9E8A-D65528A3C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FB3CEA1-88D9-42FB-88ED-1E9807FE6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ECAF693C-9BB2-45BC-9252-907B2BFED2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3582989" y="505046"/>
            <a:ext cx="5022889" cy="600061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9A6C928E-4252-4F33-8C34-E50A12A31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93074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9ECDD5C-152A-4CC7-8333-0F367B3A6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5C92A3-369B-43F3-BDCE-E560B1B0E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AEBE9F1A-B38D-446E-83AE-14B17CE77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15B5014-A7EC-4BA6-9C83-8840CF81DB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22C43AB-86D7-420D-8AD7-DC0A15FDD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E3EB826-A471-488F-9E8A-D65528A3C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FB3CEA1-88D9-42FB-88ED-1E9807FE6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A6EFFFB4-1D95-43AA-8D43-DD5C7DD576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2589201" y="416676"/>
            <a:ext cx="7336940" cy="5961264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9A6C928E-4252-4F33-8C34-E50A12A31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36343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741995-4DA2-4133-ABE8-A74105127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M. </a:t>
            </a:r>
            <a:r>
              <a:rPr lang="cs-CZ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Burawoy</a:t>
            </a:r>
            <a:r>
              <a:rPr lang="cs-C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cs-CZ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Extended</a:t>
            </a:r>
            <a:r>
              <a:rPr lang="cs-C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case </a:t>
            </a:r>
            <a:r>
              <a:rPr lang="cs-CZ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method</a:t>
            </a:r>
            <a:r>
              <a:rPr lang="cs-C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(ECM) </a:t>
            </a:r>
            <a:br>
              <a:rPr lang="cs-C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cs-C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DESIGN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tj. komplexní uspořádání metodologických a teoretických východisek výzkumu, kde jedno souvisí s druhým a na sebe vzájemně odkazuje</a:t>
            </a:r>
            <a:b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F42118-967A-4575-8201-A8CEC17AC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" y="2052918"/>
            <a:ext cx="9325953" cy="419548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„Rozšíření“ případové studie: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rozšiřuje roli badatele z  pozorovatele na zúčastněného pozorovatele =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zasahuje do společenských procesů, narušuje, intervenuje = odhaluje skryté charakteristiky a struktury</a:t>
            </a:r>
          </a:p>
          <a:p>
            <a:pPr marL="400050" indent="-285750">
              <a:lnSpc>
                <a:spcPct val="115000"/>
              </a:lnSpc>
              <a:buFont typeface="Wingdings" panose="05000000000000000000" pitchFamily="2" charset="2"/>
              <a:buChar char="Ø"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rozšiřuje pozorování v času a prostoru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tj. 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historie a genealogie vzniku dané situace („případu“)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komplexní společenské procesy, na mnoha místech, během delšího časového úseku </a:t>
            </a:r>
          </a:p>
          <a:p>
            <a:pPr marL="114300" indent="0">
              <a:lnSpc>
                <a:spcPct val="115000"/>
              </a:lnSpc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lvl="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rozšíření směrem ke zkoumání komplexních vnějších struktur, mocenských hierarchií atd.;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příčiny sociálních jevů a jejich kontexty nelze odvodit jen z nich samotných</a:t>
            </a:r>
          </a:p>
          <a:p>
            <a:pPr marL="400050" indent="-285750">
              <a:lnSpc>
                <a:spcPct val="115000"/>
              </a:lnSpc>
              <a:buFont typeface="Wingdings" panose="05000000000000000000" pitchFamily="2" charset="2"/>
              <a:buChar char="Ø"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rozšiřuje teorii = prohlubuje, reviduje, doplňuje, rekonstruuje v odlišných podmínkách;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někdy vyvrací; porovnává případy – hledá podobnosti, hledá odlišnosti, pak se vrací k teorii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7608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064780C-1FB4-41E9-A6D7-D77EE26D8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7768" y="435006"/>
            <a:ext cx="9153208" cy="5813393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Grounded</a:t>
            </a:r>
            <a:r>
              <a:rPr lang="cs-CZ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theory</a:t>
            </a:r>
            <a:r>
              <a:rPr lang="cs-CZ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přísně INDUKTIVNÍ = </a:t>
            </a:r>
            <a:r>
              <a:rPr lang="cs-CZ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 dat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údajně zcela nezatížených teorií,</a:t>
            </a:r>
            <a:r>
              <a:rPr lang="cs-CZ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buduje teorie</a:t>
            </a: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Barney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Glaser, Anselm Strauss - </a:t>
            </a:r>
            <a:r>
              <a:rPr lang="cs-CZ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Discovery </a:t>
            </a:r>
            <a:r>
              <a:rPr lang="cs-CZ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Grounded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Theory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1967!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Konverzační analýza </a:t>
            </a: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text jako objekt výzkumu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zkoumá strukturu a průběh řečových situací, </a:t>
            </a:r>
          </a:p>
          <a:p>
            <a:pPr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původně zejména v každodenním životě, později také v rámci institucionalizovaných interakcí (úřady, ordinace, školy…)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7911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294E8A-27A1-4807-B2A6-F10745285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5219" y="772358"/>
            <a:ext cx="8904634" cy="5476042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cs-CZ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Analýzy diskurzu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zkoumají, jak </a:t>
            </a:r>
            <a:r>
              <a:rPr lang="cs-CZ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jazyk konstruuje a organizuje sociální realitu;  </a:t>
            </a: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tzv. </a:t>
            </a:r>
            <a:r>
              <a:rPr lang="cs-CZ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kritická analýza diskurzu- 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sledovat povahu a změny v jazyce a propojovat je se změnami ve společnosti a kultuře, </a:t>
            </a:r>
            <a:r>
              <a:rPr lang="cs-CZ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důraz na produkci a reprodukci nadvlády ve společnosti prostřednictvím jazyka</a:t>
            </a: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abývají se </a:t>
            </a:r>
            <a:r>
              <a:rPr lang="cs-CZ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rolí jazyka, jazykových projevů a vztahem jazyka ke světu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Cíl: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porozumět významovým reprezentacím světa, které jsou konstruovány prostřednictvím jazyka a které mají mocenský efekt.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0303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A697F43-6B44-488D-AF9F-2B4B1C0AA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0012" y="754602"/>
            <a:ext cx="9179841" cy="5493797"/>
          </a:xfrm>
        </p:spPr>
        <p:txBody>
          <a:bodyPr>
            <a:normAutofit lnSpcReduction="1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Narativní analýza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analýza celých narativních konstrukcí, </a:t>
            </a:r>
          </a:p>
          <a:p>
            <a:pPr lv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holistický přístup = tj. identifikace 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klíčových pasáží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vyprávění, stále zachováván kontext, </a:t>
            </a:r>
          </a:p>
          <a:p>
            <a:pPr lv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sledují se „prvky zápletky“: postavy – prostředí – problém – akce – výsledek;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Analýza rámců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Goffman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rámce jsou základní kognitivní struktury, které vedou naše vnímání a reprezentaci reality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„Rámce jsou principy, které řídí výběr, zdůraznění a reprezentaci faktů, složené z malých nevyslovených teorií o tom, co existuje, co se děje, a co je důležité“ (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Gitlin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1980: 6)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nes posun: chápání procesu 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„rámování“ jako aktivního a úmyslného vytváření rámců veřejných debat</a:t>
            </a:r>
            <a:endParaRPr lang="cs-CZ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David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Snow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Robert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Benford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William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Gamson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„analýza rámců“ = studium sociálních hnutí; rámování jako proces, „kterým běžní lidé dávají smysl (rozumí) veřejným problémům“ (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Benford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1994)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2534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18657F-DC55-416B-8C17-9F7CEFC40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cs-C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TEMATICKÁ / KVALITATIVNÍ OBSAHOVÁ ANALÝZA</a:t>
            </a:r>
            <a:b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sz="44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0765A5-9F55-4F0F-99BF-8827525C4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Segmentace – kódování  - poznámkování 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Segmentace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rozčlenění na části 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arenR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gramatická část textu = věta, odstavec, slovo – významový celek 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arenR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strukturní jednotky = řádek přepisu, stránka, obrázek 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arenR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tematické jednotky = takové, které obsahuje jedno téma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Kódování  =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segmenty jsou označeny kódy, které mají odkazovat k významů segmentů tak, abychom mohli napříč analyzovaným celkem hledat společná témata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Poznámkování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ke kódům děláme poznámky, komentáře, které specifikují kódy a současně už nás vedou k interpretaci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73185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792</TotalTime>
  <Words>736</Words>
  <Application>Microsoft Office PowerPoint</Application>
  <PresentationFormat>Širokoúhlá obrazovka</PresentationFormat>
  <Paragraphs>62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Wingdings</vt:lpstr>
      <vt:lpstr>Wingdings 3</vt:lpstr>
      <vt:lpstr>Ion</vt:lpstr>
      <vt:lpstr>Analytické postupy</vt:lpstr>
      <vt:lpstr>Prezentace aplikace PowerPoint</vt:lpstr>
      <vt:lpstr>Prezentace aplikace PowerPoint</vt:lpstr>
      <vt:lpstr>Prezentace aplikace PowerPoint</vt:lpstr>
      <vt:lpstr>M. Burawoy - Extended case method (ECM)   DESIGN, tj. komplexní uspořádání metodologických a teoretických východisek výzkumu, kde jedno souvisí s druhým a na sebe vzájemně odkazuje </vt:lpstr>
      <vt:lpstr>Prezentace aplikace PowerPoint</vt:lpstr>
      <vt:lpstr>Prezentace aplikace PowerPoint</vt:lpstr>
      <vt:lpstr>Prezentace aplikace PowerPoint</vt:lpstr>
      <vt:lpstr> TEMATICKÁ / KVALITATIVNÍ OBSAHOVÁ ANALÝZA </vt:lpstr>
      <vt:lpstr> TYPY KÓDŮ  </vt:lpstr>
      <vt:lpstr> Pár tipů na základní literaturu – specificky vždy hledat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Analytické postup</dc:title>
  <dc:creator>Markéta Zandlová</dc:creator>
  <cp:lastModifiedBy>Markéta Zandlová</cp:lastModifiedBy>
  <cp:revision>3</cp:revision>
  <dcterms:created xsi:type="dcterms:W3CDTF">2021-04-25T20:57:02Z</dcterms:created>
  <dcterms:modified xsi:type="dcterms:W3CDTF">2021-04-26T10:09:21Z</dcterms:modified>
</cp:coreProperties>
</file>