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340"/>
  </p:normalViewPr>
  <p:slideViewPr>
    <p:cSldViewPr snapToGrid="0">
      <p:cViewPr varScale="1">
        <p:scale>
          <a:sx n="121" d="100"/>
          <a:sy n="121" d="100"/>
        </p:scale>
        <p:origin x="73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C644809-1ED5-B441-90CC-98903EF53BCA}" type="datetimeFigureOut">
              <a:rPr lang="ru-CZ" smtClean="0"/>
              <a:t>17.05.2026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149F6D7-E668-654C-81F9-D2ECC69D1255}" type="slidenum">
              <a:rPr lang="ru-CZ" smtClean="0"/>
              <a:t>‹#›</a:t>
            </a:fld>
            <a:endParaRPr lang="ru-CZ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CZ"/>
            </a:p>
          </p:txBody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CZ"/>
            </a:p>
          </p:txBody>
        </p:sp>
      </p:grpSp>
    </p:spTree>
    <p:extLst>
      <p:ext uri="{BB962C8B-B14F-4D97-AF65-F5344CB8AC3E}">
        <p14:creationId xmlns:p14="http://schemas.microsoft.com/office/powerpoint/2010/main" val="14300603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44809-1ED5-B441-90CC-98903EF53BCA}" type="datetimeFigureOut">
              <a:rPr lang="ru-CZ" smtClean="0"/>
              <a:t>17.05.2026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9F6D7-E668-654C-81F9-D2ECC69D1255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1128475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44809-1ED5-B441-90CC-98903EF53BCA}" type="datetimeFigureOut">
              <a:rPr lang="ru-CZ" smtClean="0"/>
              <a:t>17.05.2026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9F6D7-E668-654C-81F9-D2ECC69D1255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2080512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44809-1ED5-B441-90CC-98903EF53BCA}" type="datetimeFigureOut">
              <a:rPr lang="ru-CZ" smtClean="0"/>
              <a:t>17.05.2026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9F6D7-E668-654C-81F9-D2ECC69D1255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1917063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C644809-1ED5-B441-90CC-98903EF53BCA}" type="datetimeFigureOut">
              <a:rPr lang="ru-CZ" smtClean="0"/>
              <a:t>17.05.2026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149F6D7-E668-654C-81F9-D2ECC69D1255}" type="slidenum">
              <a:rPr lang="ru-CZ" smtClean="0"/>
              <a:t>‹#›</a:t>
            </a:fld>
            <a:endParaRPr lang="ru-CZ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7252586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44809-1ED5-B441-90CC-98903EF53BCA}" type="datetimeFigureOut">
              <a:rPr lang="ru-CZ" smtClean="0"/>
              <a:t>17.05.2026</a:t>
            </a:fld>
            <a:endParaRPr lang="ru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9F6D7-E668-654C-81F9-D2ECC69D1255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2643548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44809-1ED5-B441-90CC-98903EF53BCA}" type="datetimeFigureOut">
              <a:rPr lang="ru-CZ" smtClean="0"/>
              <a:t>17.05.2026</a:t>
            </a:fld>
            <a:endParaRPr lang="ru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9F6D7-E668-654C-81F9-D2ECC69D1255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810549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44809-1ED5-B441-90CC-98903EF53BCA}" type="datetimeFigureOut">
              <a:rPr lang="ru-CZ" smtClean="0"/>
              <a:t>17.05.2026</a:t>
            </a:fld>
            <a:endParaRPr lang="ru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9F6D7-E668-654C-81F9-D2ECC69D1255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1544459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44809-1ED5-B441-90CC-98903EF53BCA}" type="datetimeFigureOut">
              <a:rPr lang="ru-CZ" smtClean="0"/>
              <a:t>17.05.2026</a:t>
            </a:fld>
            <a:endParaRPr lang="ru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9F6D7-E668-654C-81F9-D2ECC69D1255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1736009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C644809-1ED5-B441-90CC-98903EF53BCA}" type="datetimeFigureOut">
              <a:rPr lang="ru-CZ" smtClean="0"/>
              <a:t>17.05.2026</a:t>
            </a:fld>
            <a:endParaRPr lang="ru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149F6D7-E668-654C-81F9-D2ECC69D1255}" type="slidenum">
              <a:rPr lang="ru-CZ" smtClean="0"/>
              <a:t>‹#›</a:t>
            </a:fld>
            <a:endParaRPr lang="ru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33496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C644809-1ED5-B441-90CC-98903EF53BCA}" type="datetimeFigureOut">
              <a:rPr lang="ru-CZ" smtClean="0"/>
              <a:t>17.05.2026</a:t>
            </a:fld>
            <a:endParaRPr lang="ru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149F6D7-E668-654C-81F9-D2ECC69D1255}" type="slidenum">
              <a:rPr lang="ru-CZ" smtClean="0"/>
              <a:t>‹#›</a:t>
            </a:fld>
            <a:endParaRPr lang="ru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17419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4C644809-1ED5-B441-90CC-98903EF53BCA}" type="datetimeFigureOut">
              <a:rPr lang="ru-CZ" smtClean="0"/>
              <a:t>17.05.2026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9149F6D7-E668-654C-81F9-D2ECC69D1255}" type="slidenum">
              <a:rPr lang="ru-CZ" smtClean="0"/>
              <a:t>‹#›</a:t>
            </a:fld>
            <a:endParaRPr lang="ru-CZ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713437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6167E5-5C15-0A89-9E6B-1E3011032F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СЛОВ</a:t>
            </a:r>
            <a:endParaRPr lang="ru-CZ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1E72102-14DC-3E9F-8A94-A8FD80F0A07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№ 13</a:t>
            </a: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10226468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D7CA07-9214-ED77-02D9-34D171E9A7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FBC5DE-C9F0-FAEB-D500-E57A59A5A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37897"/>
          </a:xfrm>
        </p:spPr>
        <p:txBody>
          <a:bodyPr>
            <a:normAutofit fontScale="90000"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Синтаксическая структура предложения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DF1468-176A-F8B4-D709-1C9DA625D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76552"/>
            <a:ext cx="10326414" cy="509751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Существительное → несогласованное определение. </a:t>
            </a:r>
          </a:p>
          <a:p>
            <a:r>
              <a:rPr lang="ru-CZ" i="1" dirty="0">
                <a:latin typeface="Times New Roman"/>
              </a:rPr>
              <a:t>Здание </a:t>
            </a:r>
            <a:r>
              <a:rPr lang="ru-CZ" b="1" i="1" dirty="0">
                <a:latin typeface="Times New Roman"/>
              </a:rPr>
              <a:t>факультета</a:t>
            </a:r>
            <a:r>
              <a:rPr lang="ru-CZ" i="1" dirty="0">
                <a:latin typeface="Times New Roman"/>
              </a:rPr>
              <a:t> находится на улице Ломоносова. </a:t>
            </a:r>
            <a:r>
              <a:rPr lang="ru-RU" i="1" dirty="0">
                <a:latin typeface="Times New Roman"/>
                <a:ea typeface="Times New Roman"/>
              </a:rPr>
              <a:t>Красивая официантка, </a:t>
            </a:r>
            <a:r>
              <a:rPr lang="ru-RU" b="1" i="1" dirty="0">
                <a:latin typeface="Times New Roman"/>
                <a:ea typeface="Times New Roman"/>
              </a:rPr>
              <a:t>в белой кофточке</a:t>
            </a:r>
            <a:r>
              <a:rPr lang="ru-RU" i="1" dirty="0">
                <a:latin typeface="Times New Roman"/>
                <a:ea typeface="Times New Roman"/>
              </a:rPr>
              <a:t>, уносила посуду. </a:t>
            </a:r>
            <a:r>
              <a:rPr lang="ru-RU" dirty="0">
                <a:latin typeface="Times New Roman"/>
                <a:ea typeface="Times New Roman"/>
              </a:rPr>
              <a:t>Но есть и ряд исключений: </a:t>
            </a:r>
            <a:r>
              <a:rPr lang="ru-CZ" i="1" dirty="0">
                <a:latin typeface="Times New Roman"/>
              </a:rPr>
              <a:t>золотых дел мастер (zlatník), гвардии майор (gardový major), всякого рода товары (rozličné zboží); Во входной двери стоял среднего роста человек.</a:t>
            </a:r>
            <a:endParaRPr lang="ru-RU" i="1" dirty="0">
              <a:latin typeface="Times New Roman"/>
            </a:endParaRPr>
          </a:p>
          <a:p>
            <a:pPr lvl="0">
              <a:defRPr/>
            </a:pPr>
            <a:r>
              <a:rPr lang="ru-RU" dirty="0">
                <a:latin typeface="Times New Roman"/>
                <a:ea typeface="Times New Roman"/>
              </a:rPr>
              <a:t>Между существительным и несогласованным определением в род. падеже в РЯ может стоять другое несогласованное определение в любом падеже, в ЧЯ это невозможно. </a:t>
            </a:r>
          </a:p>
          <a:p>
            <a:pPr marL="0" lvl="0" indent="0">
              <a:buNone/>
              <a:defRPr/>
            </a:pPr>
            <a:r>
              <a:rPr lang="ru-RU" i="1" dirty="0">
                <a:latin typeface="Times New Roman"/>
                <a:ea typeface="Times New Roman"/>
              </a:rPr>
              <a:t>Разработка </a:t>
            </a:r>
            <a:r>
              <a:rPr lang="ru-RU" b="1" i="1" dirty="0">
                <a:latin typeface="Times New Roman"/>
                <a:ea typeface="Times New Roman"/>
              </a:rPr>
              <a:t>нашей командой </a:t>
            </a:r>
            <a:r>
              <a:rPr lang="ru-RU" i="1" dirty="0">
                <a:latin typeface="Times New Roman"/>
                <a:ea typeface="Times New Roman"/>
              </a:rPr>
              <a:t>подробного проекта 	</a:t>
            </a:r>
          </a:p>
          <a:p>
            <a:pPr marL="0" lvl="0" indent="0">
              <a:buNone/>
              <a:defRPr/>
            </a:pPr>
            <a:r>
              <a:rPr lang="cs-CZ" i="1" dirty="0">
                <a:latin typeface="Times New Roman"/>
                <a:ea typeface="Times New Roman"/>
              </a:rPr>
              <a:t>Vypracování podrobného projektu </a:t>
            </a:r>
            <a:r>
              <a:rPr lang="cs-CZ" b="1" i="1" dirty="0">
                <a:latin typeface="Times New Roman"/>
                <a:ea typeface="Times New Roman"/>
              </a:rPr>
              <a:t>naším</a:t>
            </a:r>
            <a:r>
              <a:rPr lang="ru-RU" b="1" i="1" dirty="0">
                <a:latin typeface="Times New Roman"/>
                <a:ea typeface="Times New Roman"/>
              </a:rPr>
              <a:t> </a:t>
            </a:r>
            <a:r>
              <a:rPr lang="cs-CZ" b="1" i="1" dirty="0">
                <a:latin typeface="Times New Roman"/>
                <a:ea typeface="Times New Roman"/>
              </a:rPr>
              <a:t>tymem</a:t>
            </a:r>
            <a:endParaRPr lang="cs-CZ" b="1" dirty="0">
              <a:latin typeface="Times New Roman"/>
              <a:ea typeface="Times New Roman"/>
            </a:endParaRPr>
          </a:p>
          <a:p>
            <a:pPr lvl="0">
              <a:defRPr/>
            </a:pPr>
            <a:r>
              <a:rPr lang="ru-RU" dirty="0">
                <a:latin typeface="Times New Roman"/>
                <a:ea typeface="Times New Roman"/>
              </a:rPr>
              <a:t>Однако в некоторых случаях (например, после слов </a:t>
            </a:r>
            <a:r>
              <a:rPr lang="cs-CZ" b="1" dirty="0">
                <a:latin typeface="Times New Roman"/>
                <a:ea typeface="Times New Roman"/>
              </a:rPr>
              <a:t>plný, podobný, obdobný, stejný, týž</a:t>
            </a:r>
            <a:r>
              <a:rPr lang="cs-CZ" dirty="0">
                <a:latin typeface="Times New Roman"/>
                <a:ea typeface="Times New Roman"/>
              </a:rPr>
              <a:t>) </a:t>
            </a:r>
            <a:r>
              <a:rPr lang="ru-RU" dirty="0">
                <a:latin typeface="Times New Roman"/>
                <a:ea typeface="Times New Roman"/>
              </a:rPr>
              <a:t>могут употребляться конструкции такого же типа, как в РЯ. </a:t>
            </a:r>
          </a:p>
          <a:p>
            <a:pPr marL="0" lvl="0" indent="0">
              <a:buNone/>
              <a:defRPr/>
            </a:pPr>
            <a:r>
              <a:rPr lang="cs-CZ" i="1" dirty="0">
                <a:latin typeface="Times New Roman"/>
                <a:ea typeface="Times New Roman"/>
              </a:rPr>
              <a:t>Podobného názoru tu byli i ostatní. → </a:t>
            </a:r>
            <a:r>
              <a:rPr lang="ru-RU" i="1" dirty="0">
                <a:latin typeface="Times New Roman"/>
                <a:ea typeface="Times New Roman"/>
              </a:rPr>
              <a:t>Такой же точки зрения придерживались и другие.</a:t>
            </a:r>
            <a:endParaRPr lang="ru-RU" dirty="0"/>
          </a:p>
          <a:p>
            <a:pPr marL="530352" lvl="1" indent="0">
              <a:buNone/>
            </a:pPr>
            <a:endParaRPr lang="ru-CZ" i="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512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C02E9-993B-8F3C-2DBD-59B5EB2D8F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DACF78-448E-B809-21E6-9A1775992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37897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Актуальное членение предложения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1919F7-AF6D-9BC0-043B-934F44BA5E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76552"/>
            <a:ext cx="10326414" cy="5097517"/>
          </a:xfrm>
        </p:spPr>
        <p:txBody>
          <a:bodyPr>
            <a:normAutofit fontScale="92500"/>
          </a:bodyPr>
          <a:lstStyle/>
          <a:p>
            <a:pPr>
              <a:defRPr/>
            </a:pPr>
            <a:r>
              <a:rPr lang="ru-RU" sz="2100" b="1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</a:t>
            </a:r>
            <a:r>
              <a:rPr lang="ru-RU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туальное членение предложения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организация предложения в целях передачи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актуальной информации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defRPr/>
            </a:pPr>
            <a:r>
              <a:rPr lang="ru-RU" sz="2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каждом предложении содержится </a:t>
            </a:r>
            <a:r>
              <a:rPr lang="ru-RU" sz="2100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вещественная информация</a:t>
            </a:r>
            <a:r>
              <a:rPr lang="ru-RU" sz="2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100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альная информация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>
              <a:defRPr/>
            </a:pPr>
            <a:r>
              <a:rPr lang="ru-RU" b="1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Вещественная информация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простая информация о каком-либо объективном факте;</a:t>
            </a:r>
          </a:p>
          <a:p>
            <a:pPr lvl="1">
              <a:defRPr/>
            </a:pPr>
            <a:r>
              <a:rPr lang="ru-RU" b="1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Актуальная информация</a:t>
            </a:r>
            <a:r>
              <a:rPr lang="ru-RU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аспект вещественной информации, который в данной ситуации говорящий намеревается сообщить собеседнику, суть коммуникации.</a:t>
            </a:r>
          </a:p>
          <a:p>
            <a:r>
              <a:rPr lang="ru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Актуальная информация передается при помощи </a:t>
            </a:r>
            <a:r>
              <a:rPr lang="ru-CZ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актуального членения</a:t>
            </a:r>
            <a:r>
              <a:rPr lang="ru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формально выражаемого прежде всего т. наз. </a:t>
            </a:r>
            <a:r>
              <a:rPr lang="ru-CZ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линейно-динамической структурой</a:t>
            </a:r>
            <a:r>
              <a:rPr lang="ru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предложения (порядком слов и местом фразового ударения), и в меньшей степени другими средствами.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точки зрения актуального членения каждое предложение распадается на т. наз. </a:t>
            </a:r>
            <a:r>
              <a:rPr lang="ru-RU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CZ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снову</a:t>
            </a:r>
            <a:r>
              <a:rPr lang="cs-CZ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(východisko)</a:t>
            </a:r>
            <a:r>
              <a:rPr lang="ru-CZ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(тему)</a:t>
            </a:r>
            <a:r>
              <a:rPr lang="ru-CZ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т. наз. </a:t>
            </a:r>
            <a:r>
              <a:rPr lang="ru-CZ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ядро </a:t>
            </a:r>
            <a:r>
              <a:rPr lang="cs-CZ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(jádro)</a:t>
            </a:r>
            <a:r>
              <a:rPr lang="ru-CZ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(рему)</a:t>
            </a:r>
            <a:r>
              <a:rPr lang="ru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CZ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</a:t>
            </a:r>
            <a:r>
              <a:rPr lang="cs-CZ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(téma)</a:t>
            </a:r>
            <a:r>
              <a:rPr lang="ru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та часть предложения, которая дана, известна или вполне очевидна и которая служит отправной точкой для передачи актуальной информации. </a:t>
            </a:r>
            <a:r>
              <a:rPr lang="ru-CZ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Рема</a:t>
            </a:r>
            <a:r>
              <a:rPr lang="cs-CZ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(réma)</a:t>
            </a:r>
            <a:r>
              <a:rPr lang="ru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та часть предложения, в соотнесении которой с темой заключается актуальная информация.</a:t>
            </a:r>
          </a:p>
          <a:p>
            <a:endParaRPr lang="ru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defRPr/>
            </a:pPr>
            <a:endParaRPr lang="ru-CZ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98630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A7261-3F61-6F57-FF50-6CAA43EB7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E0D57D-AD76-A0C7-6AE7-7FED44157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37897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Актуальное членение предложения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5AA60C7-0C20-3CF5-4C2C-9BE5C943E9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76552"/>
            <a:ext cx="10652234" cy="5097517"/>
          </a:xfrm>
        </p:spPr>
        <p:txBody>
          <a:bodyPr>
            <a:noAutofit/>
          </a:bodyPr>
          <a:lstStyle/>
          <a:p>
            <a:pPr>
              <a:spcAft>
                <a:spcPts val="0"/>
              </a:spcAft>
              <a:defRPr/>
            </a:pPr>
            <a:r>
              <a:rPr lang="ru-RU" sz="1900" b="1" dirty="0">
                <a:latin typeface="Times New Roman"/>
                <a:ea typeface="Times New Roman"/>
              </a:rPr>
              <a:t>Объективный порядок слов </a:t>
            </a:r>
            <a:r>
              <a:rPr lang="cs-CZ" sz="1900" b="1" dirty="0">
                <a:latin typeface="Times New Roman"/>
                <a:ea typeface="Times New Roman"/>
              </a:rPr>
              <a:t>(objektivní slovosled)</a:t>
            </a:r>
            <a:r>
              <a:rPr lang="ru-RU" sz="1900" b="1" dirty="0">
                <a:latin typeface="Times New Roman"/>
                <a:ea typeface="Times New Roman"/>
              </a:rPr>
              <a:t>:</a:t>
            </a:r>
            <a:r>
              <a:rPr lang="ru-RU" sz="1900" dirty="0">
                <a:latin typeface="Times New Roman"/>
                <a:ea typeface="Times New Roman"/>
              </a:rPr>
              <a:t> </a:t>
            </a:r>
            <a:r>
              <a:rPr lang="ru-RU" sz="1900" b="1" u="sng" dirty="0">
                <a:latin typeface="Times New Roman"/>
                <a:ea typeface="Times New Roman"/>
              </a:rPr>
              <a:t>тема → рема</a:t>
            </a:r>
            <a:r>
              <a:rPr lang="ru-RU" sz="1900" dirty="0">
                <a:latin typeface="Times New Roman"/>
                <a:ea typeface="Times New Roman"/>
              </a:rPr>
              <a:t>. Фразовое ударение обычно на последнем слове.</a:t>
            </a:r>
          </a:p>
          <a:p>
            <a:pPr marL="0" indent="0">
              <a:spcAft>
                <a:spcPts val="0"/>
              </a:spcAft>
              <a:buNone/>
              <a:defRPr/>
            </a:pPr>
            <a:r>
              <a:rPr lang="ru-RU" sz="1900" i="1" dirty="0">
                <a:latin typeface="Times New Roman"/>
                <a:ea typeface="Times New Roman"/>
              </a:rPr>
              <a:t>Жил был царь. У царя было три сына. Младшего звали Иванушкой.</a:t>
            </a:r>
          </a:p>
          <a:p>
            <a:pPr marL="0" indent="0">
              <a:spcAft>
                <a:spcPts val="0"/>
              </a:spcAft>
              <a:buNone/>
              <a:defRPr/>
            </a:pPr>
            <a:endParaRPr lang="ru-RU" sz="1900" dirty="0">
              <a:latin typeface="Times New Roman"/>
              <a:ea typeface="Times New Roman"/>
            </a:endParaRPr>
          </a:p>
          <a:p>
            <a:pPr marL="0" indent="0">
              <a:buNone/>
            </a:pP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Наши пловцы победили.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известно о наших 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пловцах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Наши 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пловцы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победили?</a:t>
            </a:r>
            <a:endParaRPr 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(тема)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(рема)</a:t>
            </a:r>
          </a:p>
          <a:p>
            <a:pPr marL="0" indent="0">
              <a:buNone/>
            </a:pP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Победили наши пловцы. – Кто победил?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(тема)     (рема)</a:t>
            </a:r>
          </a:p>
          <a:p>
            <a:pPr>
              <a:spcAft>
                <a:spcPts val="0"/>
              </a:spcAft>
              <a:defRPr/>
            </a:pPr>
            <a:r>
              <a:rPr lang="ru-RU" sz="1900" dirty="0">
                <a:latin typeface="Times New Roman"/>
                <a:ea typeface="Times New Roman"/>
              </a:rPr>
              <a:t>Чем больше имеется членов высказывания, тем больше вариантов может возникать при перестановке слов. </a:t>
            </a:r>
            <a:endParaRPr lang="ru-RU" sz="1900" dirty="0"/>
          </a:p>
          <a:p>
            <a:pPr>
              <a:spcAft>
                <a:spcPts val="0"/>
              </a:spcAft>
              <a:defRPr/>
            </a:pPr>
            <a:endParaRPr lang="ru-RU" sz="1900" dirty="0"/>
          </a:p>
          <a:p>
            <a:endParaRPr lang="ru-CZ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86528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48EA55-AFE7-3F87-2D25-6633557769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77970F-40ED-D354-EB66-3E96895BE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37897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Актуальное членение предложения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CC46369-ADF6-6DBA-EAEE-B5DA3E244F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76552"/>
            <a:ext cx="10463048" cy="5097517"/>
          </a:xfrm>
        </p:spPr>
        <p:txBody>
          <a:bodyPr>
            <a:noAutofit/>
          </a:bodyPr>
          <a:lstStyle/>
          <a:p>
            <a:pPr>
              <a:spcAft>
                <a:spcPts val="0"/>
              </a:spcAft>
              <a:defRPr/>
            </a:pPr>
            <a:r>
              <a:rPr lang="ru-RU" sz="1900" dirty="0">
                <a:latin typeface="Times New Roman"/>
                <a:ea typeface="Times New Roman"/>
              </a:rPr>
              <a:t>В экспрессивных, эмоционально-окрашенных высказываниях наблюдается </a:t>
            </a:r>
            <a:r>
              <a:rPr lang="ru-RU" sz="1900" b="1" dirty="0">
                <a:latin typeface="Times New Roman"/>
                <a:ea typeface="Times New Roman"/>
              </a:rPr>
              <a:t>обратный, субъективный порядок слов</a:t>
            </a:r>
            <a:r>
              <a:rPr lang="cs-CZ" sz="1900" b="1" dirty="0">
                <a:latin typeface="Times New Roman"/>
                <a:ea typeface="Times New Roman"/>
              </a:rPr>
              <a:t> (subjektivní slovosled)</a:t>
            </a:r>
            <a:r>
              <a:rPr lang="ru-RU" sz="1900" dirty="0">
                <a:latin typeface="Times New Roman"/>
                <a:ea typeface="Times New Roman"/>
              </a:rPr>
              <a:t>: </a:t>
            </a:r>
            <a:r>
              <a:rPr lang="ru-RU" sz="1900" b="1" u="sng" dirty="0">
                <a:latin typeface="Times New Roman"/>
                <a:ea typeface="Times New Roman"/>
              </a:rPr>
              <a:t>рема → тема</a:t>
            </a:r>
            <a:r>
              <a:rPr lang="ru-RU" sz="1900" dirty="0">
                <a:latin typeface="Times New Roman"/>
                <a:ea typeface="Times New Roman"/>
              </a:rPr>
              <a:t>. Фразовое ударение остается на реме. </a:t>
            </a:r>
            <a:endParaRPr lang="cs-CZ" sz="1900" dirty="0"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  <a:defRPr/>
            </a:pPr>
            <a:r>
              <a:rPr lang="ru-RU" sz="1900" i="1" dirty="0">
                <a:latin typeface="Times New Roman"/>
                <a:ea typeface="Times New Roman"/>
              </a:rPr>
              <a:t>Тебя здесь только не хватало!</a:t>
            </a:r>
            <a:endParaRPr lang="cs-CZ" sz="19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  <a:defRPr/>
            </a:pPr>
            <a:r>
              <a:rPr lang="ru-RU" sz="1900" dirty="0">
                <a:latin typeface="Times New Roman"/>
                <a:ea typeface="Times New Roman"/>
              </a:rPr>
              <a:t>В таких случаях часто наблюдается эллипсис темы. </a:t>
            </a:r>
            <a:r>
              <a:rPr lang="ru-RU" sz="1900" i="1" dirty="0">
                <a:latin typeface="Times New Roman"/>
                <a:ea typeface="Times New Roman"/>
              </a:rPr>
              <a:t>Выиграл ли Вася в соревнованиях? Выиграл!</a:t>
            </a:r>
          </a:p>
          <a:p>
            <a:pPr>
              <a:spcAft>
                <a:spcPts val="0"/>
              </a:spcAft>
              <a:defRPr/>
            </a:pPr>
            <a:endParaRPr lang="ru-RU" sz="1900" i="1" dirty="0">
              <a:latin typeface="Times New Roman"/>
              <a:ea typeface="Times New Roman"/>
            </a:endParaRPr>
          </a:p>
          <a:p>
            <a:pPr marL="0" indent="0">
              <a:buNone/>
            </a:pPr>
            <a:r>
              <a:rPr lang="ru-CZ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Наши пловцы победили!</a:t>
            </a:r>
            <a:r>
              <a:rPr lang="cs-CZ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CZ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победил?</a:t>
            </a:r>
            <a:endParaRPr lang="ru-CZ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(рема)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(тема)</a:t>
            </a:r>
          </a:p>
          <a:p>
            <a:pPr marL="0" indent="0">
              <a:buNone/>
            </a:pPr>
            <a:r>
              <a:rPr lang="ru-CZ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Победили наши пловцы! –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известно о наших </a:t>
            </a:r>
            <a:r>
              <a:rPr lang="ru-CZ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пловцах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Наши </a:t>
            </a:r>
            <a:r>
              <a:rPr lang="ru-CZ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пловцы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победили?</a:t>
            </a:r>
            <a:endParaRPr lang="cs-CZ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(рема)     (тема)</a:t>
            </a:r>
          </a:p>
          <a:p>
            <a:pPr marL="0" indent="0">
              <a:spcAft>
                <a:spcPts val="0"/>
              </a:spcAft>
              <a:buNone/>
              <a:defRPr/>
            </a:pPr>
            <a:r>
              <a:rPr lang="ru-RU" sz="1900" i="1" dirty="0">
                <a:latin typeface="Times New Roman"/>
                <a:ea typeface="Times New Roman"/>
              </a:rPr>
              <a:t> </a:t>
            </a:r>
            <a:endParaRPr lang="cs-CZ" sz="19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  <a:defRPr/>
            </a:pPr>
            <a:r>
              <a:rPr lang="ru-RU" sz="1800" b="1" u="sng" dirty="0">
                <a:latin typeface="Times New Roman"/>
                <a:ea typeface="Times New Roman"/>
              </a:rPr>
              <a:t>Репертуар</a:t>
            </a:r>
            <a:r>
              <a:rPr lang="ru-RU" sz="1800" b="1" dirty="0">
                <a:latin typeface="Times New Roman"/>
                <a:ea typeface="Times New Roman"/>
              </a:rPr>
              <a:t> возможностей и способов выражения актуального членения предложения </a:t>
            </a:r>
            <a:r>
              <a:rPr lang="ru-RU" sz="1800" b="1" u="sng" dirty="0">
                <a:latin typeface="Times New Roman"/>
                <a:ea typeface="Times New Roman"/>
              </a:rPr>
              <a:t>совпадает</a:t>
            </a:r>
            <a:r>
              <a:rPr lang="ru-RU" sz="1800" b="1" dirty="0">
                <a:latin typeface="Times New Roman"/>
                <a:ea typeface="Times New Roman"/>
              </a:rPr>
              <a:t> в ЧЯ и РЯ. Однако их </a:t>
            </a:r>
            <a:r>
              <a:rPr lang="ru-RU" sz="1800" b="1" u="sng" dirty="0">
                <a:latin typeface="Times New Roman"/>
                <a:ea typeface="Times New Roman"/>
              </a:rPr>
              <a:t>употребление отличается</a:t>
            </a:r>
            <a:r>
              <a:rPr lang="ru-RU" sz="1800" b="1" dirty="0">
                <a:latin typeface="Times New Roman"/>
                <a:ea typeface="Times New Roman"/>
              </a:rPr>
              <a:t>. В РЯ намного чаще в разговорной речи используется субъективный, инверсионный порядок слов.</a:t>
            </a:r>
            <a:endParaRPr lang="cs-CZ" sz="1800" b="1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  <a:defRPr/>
            </a:pPr>
            <a:endParaRPr lang="ru-RU" sz="1900" dirty="0"/>
          </a:p>
          <a:p>
            <a:endParaRPr lang="ru-CZ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6943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DD778F-A145-AE7A-0691-DFC96EA08D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2477CD-1CE0-66CC-A6D9-5D7A6E362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37897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Актуальное членение предложения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EEFAE0-4E33-F0CE-4193-47ABF81523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76552"/>
            <a:ext cx="10463048" cy="5097517"/>
          </a:xfrm>
        </p:spPr>
        <p:txBody>
          <a:bodyPr>
            <a:noAutofit/>
          </a:bodyPr>
          <a:lstStyle/>
          <a:p>
            <a:pPr>
              <a:spcAft>
                <a:spcPts val="0"/>
              </a:spcAft>
              <a:defRPr/>
            </a:pPr>
            <a:r>
              <a:rPr lang="ru-RU" sz="1800" u="sng" dirty="0">
                <a:latin typeface="Times New Roman"/>
                <a:ea typeface="Times New Roman"/>
              </a:rPr>
              <a:t>Репертуар</a:t>
            </a:r>
            <a:r>
              <a:rPr lang="ru-RU" sz="1800" dirty="0">
                <a:latin typeface="Times New Roman"/>
                <a:ea typeface="Times New Roman"/>
              </a:rPr>
              <a:t> возможностей и способов выражения актуального членения предложения </a:t>
            </a:r>
            <a:r>
              <a:rPr lang="ru-RU" sz="1800" u="sng" dirty="0">
                <a:latin typeface="Times New Roman"/>
                <a:ea typeface="Times New Roman"/>
              </a:rPr>
              <a:t>совпадает</a:t>
            </a:r>
            <a:r>
              <a:rPr lang="ru-RU" sz="1800" dirty="0">
                <a:latin typeface="Times New Roman"/>
                <a:ea typeface="Times New Roman"/>
              </a:rPr>
              <a:t> в ЧЯ и РЯ. Однако их </a:t>
            </a:r>
            <a:r>
              <a:rPr lang="ru-RU" sz="1800" u="sng" dirty="0">
                <a:latin typeface="Times New Roman"/>
                <a:ea typeface="Times New Roman"/>
              </a:rPr>
              <a:t>употребление отличается</a:t>
            </a:r>
            <a:r>
              <a:rPr lang="ru-RU" sz="1800" dirty="0">
                <a:latin typeface="Times New Roman"/>
                <a:ea typeface="Times New Roman"/>
              </a:rPr>
              <a:t>. В РЯ намного чаще в разговорной речи используется субъективный, инверсионный порядок слов – </a:t>
            </a:r>
            <a:r>
              <a:rPr lang="ru-RU" sz="1800" u="sng" dirty="0">
                <a:latin typeface="Times New Roman"/>
                <a:ea typeface="Times New Roman"/>
              </a:rPr>
              <a:t>рема</a:t>
            </a:r>
            <a:r>
              <a:rPr lang="ru-RU" sz="1800" dirty="0">
                <a:latin typeface="Times New Roman"/>
                <a:ea typeface="Times New Roman"/>
              </a:rPr>
              <a:t> нередко находится </a:t>
            </a:r>
            <a:r>
              <a:rPr lang="ru-RU" sz="1800" u="sng" dirty="0">
                <a:latin typeface="Times New Roman"/>
                <a:ea typeface="Times New Roman"/>
              </a:rPr>
              <a:t>в центре предложения</a:t>
            </a:r>
            <a:r>
              <a:rPr lang="ru-RU" sz="1800" dirty="0">
                <a:latin typeface="Times New Roman"/>
                <a:ea typeface="Times New Roman"/>
              </a:rPr>
              <a:t>.</a:t>
            </a:r>
            <a:endParaRPr lang="cs-CZ" sz="18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  <a:defRPr/>
            </a:pPr>
            <a:endParaRPr lang="ru-RU" sz="1900" dirty="0"/>
          </a:p>
          <a:p>
            <a:pPr>
              <a:buFont typeface="Courier New" panose="02070309020205020404" pitchFamily="49" charset="0"/>
              <a:buChar char="o"/>
            </a:pP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Вера </a:t>
            </a:r>
            <a:r>
              <a:rPr lang="ru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уважает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Бориса. Věra si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Borise váží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подозрение </a:t>
            </a:r>
            <a:r>
              <a:rPr lang="ru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обидело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Машу. То podezření Mášu urazilo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такого скандала Петров </a:t>
            </a:r>
            <a:r>
              <a:rPr lang="ru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покинет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нашу фирму. Ро takovém skandálu Petrov naši firmu opustí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Елена теперь </a:t>
            </a:r>
            <a:r>
              <a:rPr lang="ru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Злине 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живет. Helena teď bydlí ve Zlíně.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CZ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1039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A6B23-BF92-26C4-D45A-B94A42E01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1DD511-CA93-4E4B-B0AB-B69B443F7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37897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Стилистическая окраска предложения и фразовое ударение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D7F73C-9D0E-52C8-B7FE-B759C163F9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65132"/>
            <a:ext cx="10463048" cy="5097517"/>
          </a:xfrm>
        </p:spPr>
        <p:txBody>
          <a:bodyPr>
            <a:noAutofit/>
          </a:bodyPr>
          <a:lstStyle/>
          <a:p>
            <a:pPr marL="342900" lvl="0" indent="-342900">
              <a:spcAft>
                <a:spcPts val="0"/>
              </a:spcAft>
              <a:buFont typeface="Symbol"/>
              <a:buChar char=""/>
              <a:defRPr/>
            </a:pPr>
            <a:r>
              <a:rPr lang="ru-RU" sz="1800" dirty="0">
                <a:latin typeface="Times New Roman"/>
                <a:ea typeface="Times New Roman"/>
              </a:rPr>
              <a:t>Фразовое ударение в РЯ сильнее, чем в ЧЯ, и играет очень важную роль в разговорном стиле. </a:t>
            </a:r>
            <a:endParaRPr lang="ru-RU" sz="1800" dirty="0"/>
          </a:p>
          <a:p>
            <a:pPr marL="0" lvl="0" indent="0">
              <a:spcAft>
                <a:spcPts val="0"/>
              </a:spcAft>
              <a:buNone/>
              <a:defRPr/>
            </a:pPr>
            <a:r>
              <a:rPr lang="ru-RU" sz="1800" i="1" dirty="0">
                <a:latin typeface="Times New Roman"/>
                <a:ea typeface="Times New Roman"/>
              </a:rPr>
              <a:t>Вася теперь </a:t>
            </a:r>
            <a:r>
              <a:rPr lang="ru-RU" sz="1800" b="1" i="1" dirty="0">
                <a:latin typeface="Times New Roman"/>
                <a:ea typeface="Times New Roman"/>
              </a:rPr>
              <a:t>в Праге</a:t>
            </a:r>
            <a:r>
              <a:rPr lang="ru-RU" sz="1800" i="1" dirty="0">
                <a:latin typeface="Times New Roman"/>
                <a:ea typeface="Times New Roman"/>
              </a:rPr>
              <a:t> живет. </a:t>
            </a:r>
            <a:r>
              <a:rPr lang="cs-CZ" sz="1800" i="1" dirty="0" err="1">
                <a:latin typeface="Times New Roman"/>
                <a:ea typeface="Times New Roman"/>
              </a:rPr>
              <a:t>Vasja</a:t>
            </a:r>
            <a:r>
              <a:rPr lang="cs-CZ" sz="1800" i="1" dirty="0">
                <a:latin typeface="Times New Roman"/>
                <a:ea typeface="Times New Roman"/>
              </a:rPr>
              <a:t> teď bydlí v Praze</a:t>
            </a:r>
            <a:r>
              <a:rPr lang="cs-CZ" sz="1800" dirty="0">
                <a:latin typeface="Times New Roman"/>
                <a:ea typeface="Times New Roman"/>
              </a:rPr>
              <a:t>. </a:t>
            </a:r>
          </a:p>
          <a:p>
            <a:pPr lvl="0">
              <a:spcAft>
                <a:spcPts val="0"/>
              </a:spcAft>
              <a:defRPr/>
            </a:pPr>
            <a:endParaRPr lang="cs-CZ" sz="1800" dirty="0"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defRPr/>
            </a:pPr>
            <a:r>
              <a:rPr lang="ru-RU" sz="1800" dirty="0">
                <a:latin typeface="Times New Roman"/>
                <a:ea typeface="Times New Roman"/>
              </a:rPr>
              <a:t>При повествовании в РЯ часто </a:t>
            </a:r>
            <a:r>
              <a:rPr lang="ru-RU" sz="1800" u="sng" dirty="0">
                <a:latin typeface="Times New Roman"/>
                <a:ea typeface="Times New Roman"/>
              </a:rPr>
              <a:t>на первом месте</a:t>
            </a:r>
            <a:r>
              <a:rPr lang="ru-RU" sz="1800" dirty="0">
                <a:latin typeface="Times New Roman"/>
                <a:ea typeface="Times New Roman"/>
              </a:rPr>
              <a:t> в предложении стоит </a:t>
            </a:r>
            <a:r>
              <a:rPr lang="ru-RU" sz="1800" u="sng" dirty="0">
                <a:latin typeface="Times New Roman"/>
                <a:ea typeface="Times New Roman"/>
              </a:rPr>
              <a:t>предикат</a:t>
            </a:r>
            <a:r>
              <a:rPr lang="ru-RU" sz="1800" dirty="0">
                <a:latin typeface="Times New Roman"/>
                <a:ea typeface="Times New Roman"/>
              </a:rPr>
              <a:t>.</a:t>
            </a:r>
          </a:p>
          <a:p>
            <a:pPr marL="0" indent="0">
              <a:buNone/>
            </a:pPr>
            <a:r>
              <a:rPr lang="ru-RU" sz="1800" b="1" i="1" dirty="0">
                <a:latin typeface="Times New Roman"/>
                <a:ea typeface="Times New Roman"/>
              </a:rPr>
              <a:t>Звали</a:t>
            </a:r>
            <a:r>
              <a:rPr lang="ru-RU" sz="1800" i="1" dirty="0">
                <a:latin typeface="Times New Roman"/>
                <a:ea typeface="Times New Roman"/>
              </a:rPr>
              <a:t> старика Петрович.</a:t>
            </a:r>
            <a:r>
              <a:rPr lang="ru-RU" sz="1800" dirty="0">
                <a:latin typeface="Times New Roman"/>
                <a:ea typeface="Times New Roman"/>
              </a:rPr>
              <a:t> (в ЧЯ такое встречается только в сказках – </a:t>
            </a:r>
            <a:r>
              <a:rPr lang="ru-CZ" sz="1800" b="1" i="1" dirty="0">
                <a:latin typeface="Times New Roman"/>
              </a:rPr>
              <a:t>Пошел</a:t>
            </a:r>
            <a:r>
              <a:rPr lang="ru-CZ" sz="1800" i="1" dirty="0">
                <a:latin typeface="Times New Roman"/>
              </a:rPr>
              <a:t> старик в лес. </a:t>
            </a:r>
            <a:r>
              <a:rPr lang="ru-CZ" sz="1800" b="1" i="1" dirty="0">
                <a:latin typeface="Times New Roman"/>
              </a:rPr>
              <a:t>Šel</a:t>
            </a:r>
            <a:r>
              <a:rPr lang="ru-CZ" sz="1800" i="1" dirty="0">
                <a:latin typeface="Times New Roman"/>
              </a:rPr>
              <a:t> stařeček do lesa</a:t>
            </a:r>
            <a:r>
              <a:rPr lang="ru-RU" sz="1800" dirty="0">
                <a:latin typeface="Times New Roman"/>
                <a:ea typeface="Times New Roman"/>
              </a:rPr>
              <a:t>).</a:t>
            </a:r>
          </a:p>
          <a:p>
            <a:endParaRPr lang="ru-CZ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73247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FE1919-6D4E-BF00-B741-357533951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BB96C3-B77B-19F1-6A83-4BD5C4B2F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37897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Клитики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619BB0-6768-2051-92A3-F86CAA846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23697"/>
            <a:ext cx="10463048" cy="5097517"/>
          </a:xfrm>
        </p:spPr>
        <p:txBody>
          <a:bodyPr>
            <a:noAutofit/>
          </a:bodyPr>
          <a:lstStyle/>
          <a:p>
            <a:r>
              <a:rPr lang="ru-CZ" sz="19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Клитики (</a:t>
            </a:r>
            <a:r>
              <a:rPr lang="cs-CZ" sz="19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klitika</a:t>
            </a:r>
            <a:r>
              <a:rPr lang="ru-CZ" sz="19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CZ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безударные слова, которые не имеют собственного ударения и ритмически примыкают к предыдущему (</a:t>
            </a:r>
            <a:r>
              <a:rPr lang="ru-CZ" sz="19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энклитики – </a:t>
            </a:r>
            <a:r>
              <a:rPr lang="en-US" sz="19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enklitika</a:t>
            </a:r>
            <a:r>
              <a:rPr lang="en-US" sz="19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příklonky</a:t>
            </a:r>
            <a:r>
              <a:rPr lang="ru-CZ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или последующему</a:t>
            </a:r>
            <a:r>
              <a:rPr lang="cs-CZ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9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проклитики – </a:t>
            </a:r>
            <a:r>
              <a:rPr lang="cs-CZ" sz="19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proklitika, předklonky</a:t>
            </a:r>
            <a:r>
              <a:rPr lang="cs-CZ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CZ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ударному слову, образуя с ним одно фонетическое целое.</a:t>
            </a:r>
            <a:endParaRPr lang="cs-CZ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CZ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РЯ – </a:t>
            </a:r>
            <a:r>
              <a:rPr lang="ru-CZ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же, ли, бы, -ка, -либо, -то </a:t>
            </a:r>
            <a:r>
              <a:rPr lang="ru-CZ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др.;</a:t>
            </a:r>
          </a:p>
          <a:p>
            <a:r>
              <a:rPr lang="ru-CZ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ЧЯ – </a:t>
            </a:r>
            <a:r>
              <a:rPr lang="cs-CZ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-li</a:t>
            </a:r>
            <a:r>
              <a:rPr lang="cs-CZ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местоименные короткие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клитики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mě, tě, ti, ho</a:t>
            </a:r>
            <a:r>
              <a:rPr lang="cs-CZ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aj.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возвратные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клитики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se, si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cs-CZ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вспомогательные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клитики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jsem, bys, by </a:t>
            </a:r>
            <a:r>
              <a:rPr lang="cs-CZ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aj.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Плюс безударные союзы, предлоги, некоторые местоимения.</a:t>
            </a:r>
          </a:p>
        </p:txBody>
      </p:sp>
    </p:spTree>
    <p:extLst>
      <p:ext uri="{BB962C8B-B14F-4D97-AF65-F5344CB8AC3E}">
        <p14:creationId xmlns:p14="http://schemas.microsoft.com/office/powerpoint/2010/main" val="34047382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72C2A-8320-7F19-A247-5553C9B670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8ECD6E-FB33-C2D9-4FE1-A221D2FF1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37897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Клитики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2E88294-FA0C-EAA8-EC23-9780BFD7DE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502980"/>
            <a:ext cx="10615448" cy="5097517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  <a:defRPr/>
            </a:pPr>
            <a:r>
              <a:rPr lang="ru-RU" sz="18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чешском языке </a:t>
            </a:r>
            <a:r>
              <a:rPr lang="ru-RU" sz="18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энклитики</a:t>
            </a:r>
            <a:r>
              <a:rPr lang="ru-RU" sz="18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располагаются в определенном, фиксированном порядке</a:t>
            </a:r>
            <a:r>
              <a:rPr lang="ru-RU" sz="1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В то время как в РЯ свобода намного больше. </a:t>
            </a:r>
            <a:r>
              <a:rPr lang="cs-CZ" sz="1800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Katka mi to vysvětlila. </a:t>
            </a:r>
            <a:r>
              <a:rPr lang="ru-RU" sz="1800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Катя мне это объяснила. Катя объяснила мне это. Катя мне объяснила это.</a:t>
            </a:r>
            <a:endParaRPr lang="ru-RU" sz="18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18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spojka </a:t>
            </a:r>
            <a:r>
              <a:rPr lang="cs-CZ" sz="1800" b="1" u="sng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-li</a:t>
            </a:r>
            <a:endParaRPr lang="cs-CZ" sz="1800" b="1" u="sng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18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pomocné sloveso v minulém čase – </a:t>
            </a:r>
            <a:r>
              <a:rPr lang="cs-CZ" sz="18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jsem, jsi, jsme, jste </a:t>
            </a:r>
            <a:r>
              <a:rPr lang="cs-CZ" sz="18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– a v podmiňovacím způsobu – </a:t>
            </a:r>
            <a:r>
              <a:rPr lang="cs-CZ" sz="18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bych, bys, by, bychom, byste</a:t>
            </a:r>
            <a:endParaRPr lang="cs-CZ" sz="1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18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krátké tvary zvratných osobních zájmen – </a:t>
            </a:r>
            <a:r>
              <a:rPr lang="cs-CZ" sz="18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si, se</a:t>
            </a:r>
            <a:endParaRPr lang="cs-CZ" sz="1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18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krátké tvary osobních zájmen v dativu – </a:t>
            </a:r>
            <a:r>
              <a:rPr lang="cs-CZ" sz="18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mi, ti, mu</a:t>
            </a:r>
            <a:endParaRPr lang="cs-CZ" sz="1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18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krátké tvary osobních zájmen v akuzativu – </a:t>
            </a:r>
            <a:r>
              <a:rPr lang="cs-CZ" sz="18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mě, tě, ho, ji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18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krátké tvary osobních zájmen v genitivu – </a:t>
            </a:r>
            <a:r>
              <a:rPr lang="cs-CZ" sz="18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mě, tě, ho, jí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1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kondicionálové</a:t>
            </a:r>
            <a:r>
              <a:rPr lang="cs-CZ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byl</a:t>
            </a:r>
            <a:endParaRPr lang="cs-CZ" sz="1800" u="sng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  <a:defRPr/>
            </a:pPr>
            <a:r>
              <a:rPr lang="cs-CZ" sz="1800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A proč mi o tom povídáš až teď, když  </a:t>
            </a:r>
            <a:r>
              <a:rPr lang="cs-CZ" sz="1800" b="1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jsi mi to </a:t>
            </a:r>
            <a:r>
              <a:rPr lang="cs-CZ" sz="1800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měl říct hned na začátku?</a:t>
            </a:r>
            <a:endParaRPr lang="cs-CZ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  <a:defRPr/>
            </a:pPr>
            <a:r>
              <a:rPr lang="cs-CZ" sz="1800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Snažil  </a:t>
            </a:r>
            <a:r>
              <a:rPr lang="cs-CZ" sz="1800" b="1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jsem se mu </a:t>
            </a:r>
            <a:r>
              <a:rPr lang="cs-CZ" sz="1800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dát nálezné, ale on nic nechtěl.</a:t>
            </a:r>
            <a:endParaRPr lang="cs-CZ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  <a:defRPr/>
            </a:pPr>
            <a:r>
              <a:rPr lang="cs-CZ" sz="1800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Pokud </a:t>
            </a:r>
            <a:r>
              <a:rPr lang="cs-CZ" sz="1800" b="1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se mu ho </a:t>
            </a:r>
            <a:r>
              <a:rPr lang="cs-CZ" sz="1800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nepodaří oblafnout, nastane vydírání.</a:t>
            </a:r>
            <a:endParaRPr lang="cs-CZ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  <a:defRPr/>
            </a:pPr>
            <a:r>
              <a:rPr lang="cs-CZ" sz="1800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Nechá-</a:t>
            </a:r>
            <a:r>
              <a:rPr lang="cs-CZ" sz="1800" b="1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li ho </a:t>
            </a:r>
            <a:r>
              <a:rPr lang="cs-CZ" sz="1800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odcestovat samotného, hrozí, že se jejich finanční situace dramaticky zhorší.</a:t>
            </a:r>
            <a:endParaRPr lang="cs-CZ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  <a:defRPr/>
            </a:pPr>
            <a:r>
              <a:rPr lang="cs-CZ" sz="1800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Neměla </a:t>
            </a:r>
            <a:r>
              <a:rPr lang="cs-CZ" sz="1800" b="1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by ses mu </a:t>
            </a:r>
            <a:r>
              <a:rPr lang="cs-CZ" sz="1800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posmívat!</a:t>
            </a:r>
            <a:endParaRPr lang="cs-CZ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  <a:defRPr/>
            </a:pPr>
            <a:r>
              <a:rPr lang="cs-CZ" sz="1800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Že </a:t>
            </a:r>
            <a:r>
              <a:rPr lang="cs-CZ" sz="1800" b="1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by se mi to </a:t>
            </a:r>
            <a:r>
              <a:rPr lang="cs-CZ" sz="1800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zamlouvalo, tak to ani trochu. </a:t>
            </a:r>
            <a:endParaRPr lang="cs-CZ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  <a:defRPr/>
            </a:pPr>
            <a:r>
              <a:rPr lang="cs-CZ" sz="1800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Měli </a:t>
            </a:r>
            <a:r>
              <a:rPr lang="cs-CZ" sz="1800" b="1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byste si to </a:t>
            </a:r>
            <a:r>
              <a:rPr lang="cs-CZ" sz="1800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ověřit, než projekt mediálně podpoříte. </a:t>
            </a:r>
            <a:endParaRPr lang="cs-CZ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  <a:defRPr/>
            </a:pPr>
            <a:r>
              <a:rPr lang="cs-CZ" sz="1800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Dnes </a:t>
            </a:r>
            <a:r>
              <a:rPr lang="cs-CZ" sz="1800" b="1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bych si </a:t>
            </a:r>
            <a:r>
              <a:rPr lang="cs-CZ" sz="1800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šel zaplavat.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8289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3A0DA-342D-3082-C1F2-53CDFB9461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E50663-6C0A-08B2-F467-3ECC132CC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37897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Клитики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76C7EE-F39C-1B36-3702-3D236A7012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502980"/>
            <a:ext cx="10615448" cy="5097517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  <a:defRPr/>
            </a:pPr>
            <a:r>
              <a:rPr lang="ru-RU" sz="19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ЧЯ </a:t>
            </a:r>
            <a:r>
              <a:rPr lang="ru-RU" sz="19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энклитики</a:t>
            </a:r>
            <a:r>
              <a:rPr lang="ru-RU" sz="19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не могут стоять в начале предложения.</a:t>
            </a:r>
            <a:endParaRPr lang="cs-CZ" sz="1900" i="1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defRPr/>
            </a:pPr>
            <a:r>
              <a:rPr lang="ru-RU" sz="1900" b="1" dirty="0">
                <a:latin typeface="Times New Roman"/>
                <a:ea typeface="Times New Roman"/>
              </a:rPr>
              <a:t>Личные местоимения могут стоять в РЯ в предложении на первом месте</a:t>
            </a:r>
            <a:r>
              <a:rPr lang="ru-RU" sz="1900" dirty="0">
                <a:latin typeface="Times New Roman"/>
                <a:ea typeface="Times New Roman"/>
              </a:rPr>
              <a:t>. </a:t>
            </a:r>
            <a:endParaRPr lang="ru-RU" sz="1900" dirty="0"/>
          </a:p>
          <a:p>
            <a:pPr marL="285750" lvl="0" indent="-285750">
              <a:spcAft>
                <a:spcPts val="0"/>
              </a:spcAft>
              <a:buFont typeface="Courier New"/>
              <a:buChar char="o"/>
              <a:defRPr/>
            </a:pPr>
            <a:r>
              <a:rPr lang="ru-RU" sz="1900" i="1" dirty="0">
                <a:latin typeface="Times New Roman"/>
                <a:ea typeface="Times New Roman"/>
              </a:rPr>
              <a:t>Тебе не понравился банкет? Тебе холодно? Ей вдруг стало трудно дышать. Меня поразило, что он опоздал.</a:t>
            </a:r>
          </a:p>
          <a:p>
            <a:pPr marL="285750" lvl="0" indent="-285750">
              <a:spcAft>
                <a:spcPts val="0"/>
              </a:spcAft>
              <a:buFont typeface="Courier New"/>
              <a:buChar char="o"/>
              <a:defRPr/>
            </a:pPr>
            <a:endParaRPr lang="ru-RU" sz="1900" dirty="0"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defRPr/>
            </a:pPr>
            <a:r>
              <a:rPr lang="ru-RU" sz="1900" dirty="0">
                <a:latin typeface="Times New Roman"/>
                <a:ea typeface="Times New Roman"/>
              </a:rPr>
              <a:t>С другой стороны, </a:t>
            </a:r>
            <a:r>
              <a:rPr lang="ru-RU" sz="1900" b="1" dirty="0">
                <a:latin typeface="Times New Roman"/>
                <a:ea typeface="Times New Roman"/>
              </a:rPr>
              <a:t>в РЯ энклитический характер носят формы глагола-связки</a:t>
            </a:r>
            <a:r>
              <a:rPr lang="ru-RU" sz="1900" dirty="0">
                <a:latin typeface="Times New Roman"/>
                <a:ea typeface="Times New Roman"/>
              </a:rPr>
              <a:t> с </a:t>
            </a:r>
            <a:r>
              <a:rPr lang="ru-RU" sz="1900" dirty="0" err="1">
                <a:latin typeface="Times New Roman"/>
                <a:ea typeface="Times New Roman"/>
              </a:rPr>
              <a:t>предикативами</a:t>
            </a:r>
            <a:r>
              <a:rPr lang="ru-RU" sz="1900" dirty="0">
                <a:latin typeface="Times New Roman"/>
                <a:ea typeface="Times New Roman"/>
              </a:rPr>
              <a:t> или с краткими формами модальных прилагательных. Связка стоит в постпозиции. </a:t>
            </a:r>
            <a:endParaRPr lang="ru-RU" sz="1900" dirty="0"/>
          </a:p>
          <a:p>
            <a:pPr marL="285750" lvl="0" indent="-285750">
              <a:spcAft>
                <a:spcPts val="0"/>
              </a:spcAft>
              <a:buFont typeface="Courier New"/>
              <a:buChar char="o"/>
              <a:defRPr/>
            </a:pPr>
            <a:r>
              <a:rPr lang="ru-RU" sz="1900" i="1" dirty="0">
                <a:latin typeface="Times New Roman"/>
                <a:ea typeface="Times New Roman"/>
              </a:rPr>
              <a:t>Он вынужден был бы вернуться. Она должна была остаться.</a:t>
            </a:r>
            <a:endParaRPr lang="ru-RU" sz="1900" dirty="0">
              <a:latin typeface="Times New Roman"/>
              <a:ea typeface="Times New Roman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792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2EFB81-63FC-06F3-D902-1A8DD2891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37897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02EBFD3-E6C2-4FCD-5EE4-3CB6D1E06D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23697"/>
            <a:ext cx="9601200" cy="4319751"/>
          </a:xfrm>
        </p:spPr>
        <p:txBody>
          <a:bodyPr>
            <a:normAutofit fontScale="92500" lnSpcReduction="20000"/>
          </a:bodyPr>
          <a:lstStyle/>
          <a:p>
            <a:r>
              <a:rPr lang="ru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слов</a:t>
            </a:r>
          </a:p>
          <a:p>
            <a:pPr lvl="1"/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линейное расположение синтаксических членов в предложении – порядок слов предложения </a:t>
            </a:r>
            <a:r>
              <a:rPr lang="cs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(větný slovosled)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lvl="1"/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линейное расположение слов внутри этих синтаксических членов – порядок слов словосочетания</a:t>
            </a:r>
            <a:r>
              <a:rPr lang="cs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(členský slovosled)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слов в РЯ и в ЧЯ свободный, в РЯ – несколько более свободный, чем в ЧЯ.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 эта свобода не безусловна и ограничивается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(совокупно!) следующими факторами:</a:t>
            </a:r>
          </a:p>
          <a:p>
            <a:pPr marL="457200" indent="-457200">
              <a:buFont typeface="+mj-lt"/>
              <a:buAutoNum type="arabicParenR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Синтаксическая структура предложения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(mluvnická stavba věty)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indent="-457200">
              <a:buFont typeface="+mj-lt"/>
              <a:buAutoNum type="arabicParenR"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Актуальное членение предложения</a:t>
            </a:r>
            <a:r>
              <a:rPr lang="cs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(aktuální větné členění)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indent="-457200">
              <a:buFont typeface="+mj-lt"/>
              <a:buAutoNum type="arabicParenR"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Стилистическая окраска предложения</a:t>
            </a:r>
            <a:r>
              <a:rPr lang="cs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(stylistické zabarvení výpovědi)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место фразового/логического ударения (интонационная структура предложения)</a:t>
            </a:r>
            <a:r>
              <a:rPr lang="cs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(větný přízvuk)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indent="-457200">
              <a:buFont typeface="+mj-lt"/>
              <a:buAutoNum type="arabicParenR"/>
            </a:pP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Клитики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5534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5F2BD0-F11E-43F9-A6CC-EC38A1B24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C828C2-6EBC-118B-FCB3-50C91BA0A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37897"/>
          </a:xfrm>
        </p:spPr>
        <p:txBody>
          <a:bodyPr>
            <a:normAutofit fontScale="90000"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Синтаксическая структура предложения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A56579-BFC4-1DA5-AB0F-4A439FFD8F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23697"/>
            <a:ext cx="9601200" cy="4319751"/>
          </a:xfrm>
        </p:spPr>
        <p:txBody>
          <a:bodyPr>
            <a:normAutofit/>
          </a:bodyPr>
          <a:lstStyle/>
          <a:p>
            <a:r>
              <a:rPr lang="ru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слов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может быть </a:t>
            </a: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прямым</a:t>
            </a:r>
            <a:r>
              <a:rPr lang="cs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(základní / bezpříznakový / neutrální)</a:t>
            </a: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обратным (</a:t>
            </a:r>
            <a:r>
              <a:rPr lang="cs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příznakový</a:t>
            </a: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Прямой порядок слов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одлежащее → сказуемое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(он пришел вовремя)</a:t>
            </a:r>
          </a:p>
          <a:p>
            <a:pPr lvl="1"/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Сказумое → дополнение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(я читаю книгу)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пределение → определяемое существительное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(сегодня теплый денек)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бстоятельство образа действия → сказуемое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(он осторожно подкрался)</a:t>
            </a:r>
          </a:p>
          <a:p>
            <a:pPr marL="384048" lvl="1">
              <a:spcBef>
                <a:spcPts val="1000"/>
              </a:spcBef>
              <a:buFont typeface="Franklin Gothic Book" panose="020B0503020102020204" pitchFamily="34" charset="0"/>
              <a:buChar char="■"/>
            </a:pPr>
            <a:r>
              <a:rPr lang="ru-CZ" b="1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Обратный порядок слов (инверсия)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может быть</a:t>
            </a:r>
            <a:r>
              <a:rPr lang="cs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весьма произвольным.</a:t>
            </a:r>
            <a:endParaRPr lang="ru-CZ" b="1" i="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4468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1DEDBA-C496-DB44-2823-8730A012C2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B866B5-E91A-1F86-747B-E3341E335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37897"/>
          </a:xfrm>
        </p:spPr>
        <p:txBody>
          <a:bodyPr>
            <a:normAutofit fontScale="90000"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Синтаксическая структура предложения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74418D-F188-0EE0-A6B0-D09AF8CF92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23697"/>
            <a:ext cx="9601200" cy="4624551"/>
          </a:xfrm>
        </p:spPr>
        <p:txBody>
          <a:bodyPr>
            <a:normAutofit fontScale="92500" lnSpcReduction="10000"/>
          </a:bodyPr>
          <a:lstStyle/>
          <a:p>
            <a:r>
              <a:rPr lang="ru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Прямой порядок слов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987552" lvl="1" indent="-457200">
              <a:buFont typeface="+mj-lt"/>
              <a:buAutoNum type="alphaLcParenR"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одлежащее → сказуемое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(он пришел вовремя)</a:t>
            </a:r>
          </a:p>
          <a:p>
            <a:pPr marL="530352" lvl="1" indent="0">
              <a:buNone/>
            </a:pPr>
            <a:r>
              <a:rPr lang="ru-CZ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Нюансы:</a:t>
            </a: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defRPr/>
            </a:pPr>
            <a:r>
              <a:rPr lang="ru-RU" dirty="0">
                <a:latin typeface="Times New Roman"/>
                <a:ea typeface="Times New Roman"/>
              </a:rPr>
              <a:t>В предложении, вводящем прямую речь и находящемся в конце или середине предложения, наблюдается </a:t>
            </a:r>
            <a:r>
              <a:rPr lang="ru-RU" u="sng" dirty="0">
                <a:latin typeface="Times New Roman"/>
                <a:ea typeface="Times New Roman"/>
              </a:rPr>
              <a:t>обратный</a:t>
            </a:r>
            <a:r>
              <a:rPr lang="ru-RU" dirty="0">
                <a:latin typeface="Times New Roman"/>
                <a:ea typeface="Times New Roman"/>
              </a:rPr>
              <a:t> порядок слов (</a:t>
            </a:r>
            <a:r>
              <a:rPr lang="ru-RU" i="1" dirty="0">
                <a:latin typeface="Times New Roman"/>
                <a:ea typeface="Times New Roman"/>
              </a:rPr>
              <a:t>«Ничего не случилось», – ответил Игорь.)</a:t>
            </a: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defRPr/>
            </a:pPr>
            <a:r>
              <a:rPr lang="ru-RU" u="sng" dirty="0">
                <a:latin typeface="Times New Roman"/>
                <a:ea typeface="Times New Roman"/>
              </a:rPr>
              <a:t>В предложениях с логически неударяемым глагольным сказуемым</a:t>
            </a:r>
            <a:r>
              <a:rPr lang="ru-RU" dirty="0">
                <a:latin typeface="Times New Roman"/>
                <a:ea typeface="Times New Roman"/>
              </a:rPr>
              <a:t>, в котором на первом месте находится </a:t>
            </a:r>
            <a:r>
              <a:rPr lang="ru-RU" b="1" dirty="0">
                <a:latin typeface="Times New Roman"/>
                <a:ea typeface="Times New Roman"/>
              </a:rPr>
              <a:t>обстоятельство</a:t>
            </a:r>
            <a:r>
              <a:rPr lang="ru-RU" dirty="0">
                <a:latin typeface="Times New Roman"/>
                <a:ea typeface="Times New Roman"/>
              </a:rPr>
              <a:t> или </a:t>
            </a:r>
            <a:r>
              <a:rPr lang="ru-RU" b="1" dirty="0">
                <a:latin typeface="Times New Roman"/>
                <a:ea typeface="Times New Roman"/>
              </a:rPr>
              <a:t>обстоятельственное выражение</a:t>
            </a:r>
            <a:r>
              <a:rPr lang="ru-RU" dirty="0">
                <a:latin typeface="Times New Roman"/>
                <a:ea typeface="Times New Roman"/>
              </a:rPr>
              <a:t>, в ЧЯ глагольное сказуемое чаще находится на втором месте (после обстоятельства). </a:t>
            </a:r>
            <a:endParaRPr lang="cs-CZ" dirty="0">
              <a:latin typeface="Times New Roman"/>
              <a:ea typeface="Times New Roman"/>
            </a:endParaRPr>
          </a:p>
          <a:p>
            <a:pPr marL="285750" lvl="0" indent="-285750">
              <a:buFont typeface="Courier New"/>
              <a:buChar char="o"/>
              <a:defRPr/>
            </a:pPr>
            <a:r>
              <a:rPr lang="cs-CZ" i="1" dirty="0">
                <a:latin typeface="Times New Roman"/>
                <a:ea typeface="Times New Roman"/>
              </a:rPr>
              <a:t>Zítra </a:t>
            </a:r>
            <a:r>
              <a:rPr lang="cs-CZ" b="1" i="1" dirty="0">
                <a:latin typeface="Times New Roman"/>
                <a:ea typeface="Times New Roman"/>
              </a:rPr>
              <a:t>jede bratr</a:t>
            </a:r>
            <a:r>
              <a:rPr lang="cs-CZ" i="1" dirty="0">
                <a:latin typeface="Times New Roman"/>
                <a:ea typeface="Times New Roman"/>
              </a:rPr>
              <a:t> do Bratislavy</a:t>
            </a:r>
            <a:r>
              <a:rPr lang="ru-RU" i="1" dirty="0">
                <a:latin typeface="Times New Roman"/>
                <a:ea typeface="Times New Roman"/>
              </a:rPr>
              <a:t>. → Завтра брат едет в Братиславу.</a:t>
            </a:r>
            <a:endParaRPr lang="ru-RU" sz="1200" i="1" dirty="0">
              <a:latin typeface="Arial"/>
              <a:ea typeface="Times New Roman"/>
            </a:endParaRPr>
          </a:p>
          <a:p>
            <a:pPr marL="285750" lvl="0" indent="-285750">
              <a:buFont typeface="Courier New"/>
              <a:buChar char="o"/>
              <a:defRPr/>
            </a:pPr>
            <a:r>
              <a:rPr lang="cs-CZ" i="1" dirty="0">
                <a:latin typeface="Times New Roman"/>
                <a:ea typeface="Times New Roman"/>
              </a:rPr>
              <a:t>V pokoji </a:t>
            </a:r>
            <a:r>
              <a:rPr lang="cs-CZ" b="1" i="1" dirty="0">
                <a:latin typeface="Times New Roman"/>
                <a:ea typeface="Times New Roman"/>
              </a:rPr>
              <a:t>píše sestra</a:t>
            </a:r>
            <a:r>
              <a:rPr lang="cs-CZ" i="1" dirty="0">
                <a:latin typeface="Times New Roman"/>
                <a:ea typeface="Times New Roman"/>
              </a:rPr>
              <a:t> úkol.				</a:t>
            </a:r>
            <a:endParaRPr lang="cs-CZ" sz="1200" i="1" dirty="0">
              <a:latin typeface="Arial"/>
              <a:ea typeface="Times New Roman"/>
            </a:endParaRPr>
          </a:p>
          <a:p>
            <a:pPr marL="285750" lvl="0" indent="-285750">
              <a:buFont typeface="Courier New"/>
              <a:buChar char="o"/>
              <a:defRPr/>
            </a:pPr>
            <a:r>
              <a:rPr lang="cs-CZ" i="1" dirty="0">
                <a:latin typeface="Times New Roman"/>
                <a:ea typeface="Times New Roman"/>
              </a:rPr>
              <a:t>V pondělí </a:t>
            </a:r>
            <a:r>
              <a:rPr lang="cs-CZ" b="1" i="1" dirty="0">
                <a:latin typeface="Times New Roman"/>
                <a:ea typeface="Times New Roman"/>
              </a:rPr>
              <a:t>přijede</a:t>
            </a:r>
            <a:r>
              <a:rPr lang="cs-CZ" i="1" dirty="0">
                <a:latin typeface="Times New Roman"/>
                <a:ea typeface="Times New Roman"/>
              </a:rPr>
              <a:t> do Prahy </a:t>
            </a:r>
            <a:r>
              <a:rPr lang="cs-CZ" b="1" i="1" dirty="0">
                <a:latin typeface="Times New Roman"/>
                <a:ea typeface="Times New Roman"/>
              </a:rPr>
              <a:t>Pavel</a:t>
            </a:r>
            <a:r>
              <a:rPr lang="cs-CZ" i="1" dirty="0">
                <a:latin typeface="Times New Roman"/>
                <a:ea typeface="Times New Roman"/>
              </a:rPr>
              <a:t>.			</a:t>
            </a:r>
            <a:endParaRPr lang="cs-CZ" sz="1200" i="1" dirty="0">
              <a:latin typeface="Arial"/>
              <a:ea typeface="Times New Roman"/>
            </a:endParaRPr>
          </a:p>
          <a:p>
            <a:pPr marL="285750" lvl="0" indent="-285750">
              <a:buFont typeface="Courier New"/>
              <a:buChar char="o"/>
              <a:defRPr/>
            </a:pPr>
            <a:r>
              <a:rPr lang="cs-CZ" i="1" dirty="0">
                <a:latin typeface="Times New Roman"/>
                <a:ea typeface="Times New Roman"/>
              </a:rPr>
              <a:t>Po celý čas </a:t>
            </a:r>
            <a:r>
              <a:rPr lang="cs-CZ" b="1" i="1" dirty="0">
                <a:latin typeface="Times New Roman"/>
                <a:ea typeface="Times New Roman"/>
              </a:rPr>
              <a:t>stál Vladimír</a:t>
            </a:r>
            <a:r>
              <a:rPr lang="cs-CZ" i="1" dirty="0">
                <a:latin typeface="Times New Roman"/>
                <a:ea typeface="Times New Roman"/>
              </a:rPr>
              <a:t> na jednom místě.</a:t>
            </a:r>
            <a:endParaRPr lang="cs-CZ" dirty="0">
              <a:latin typeface="Times New Roman"/>
              <a:ea typeface="Times New Roman"/>
            </a:endParaRPr>
          </a:p>
          <a:p>
            <a:pPr marL="530352" lvl="1" indent="0">
              <a:buNone/>
            </a:pPr>
            <a:endParaRPr lang="ru-CZ" i="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023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DEEDE6-76A3-8DCB-D849-BAF9C062C2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83089B-AE84-CF2C-9A82-9EDBA67CB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37897"/>
          </a:xfrm>
        </p:spPr>
        <p:txBody>
          <a:bodyPr>
            <a:normAutofit fontScale="90000"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Синтаксическая структура предложения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697C08A-B87D-0C1A-BA3A-A164297DED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76552"/>
            <a:ext cx="10326414" cy="5097517"/>
          </a:xfrm>
        </p:spPr>
        <p:txBody>
          <a:bodyPr>
            <a:normAutofit/>
          </a:bodyPr>
          <a:lstStyle/>
          <a:p>
            <a:r>
              <a:rPr lang="ru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Прямой порядок слов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987552" lvl="1" indent="-457200">
              <a:buFont typeface="+mj-lt"/>
              <a:buAutoNum type="alphaLcParenR"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одлежащее → сказуемое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(он пришел вовремя)</a:t>
            </a:r>
          </a:p>
          <a:p>
            <a:pPr marL="530352" lvl="1" indent="0">
              <a:buNone/>
            </a:pPr>
            <a:r>
              <a:rPr lang="ru-CZ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Нюансы: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CZ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 начале предложения стоит второстепенный член предложения или придаточная часть предложения, в ЧЯ после него сначала идет глагольное сказуемое: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CZ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CZ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Эту книгу </a:t>
            </a:r>
            <a:r>
              <a:rPr lang="ru-CZ" sz="1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Вера купила </a:t>
            </a:r>
            <a:r>
              <a:rPr lang="ru-CZ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нашем книжном магазине. – Тu knihu </a:t>
            </a:r>
            <a:r>
              <a:rPr lang="ru-CZ" sz="1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koupila Věra</a:t>
            </a:r>
            <a:r>
              <a:rPr lang="ru-CZ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 našem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CZ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knihkupectví.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CZ" sz="19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CZ" sz="19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Завтра</a:t>
            </a:r>
            <a:r>
              <a:rPr lang="ru-CZ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CZ" sz="19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наш город</a:t>
            </a:r>
            <a:r>
              <a:rPr lang="ru-CZ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CZ" sz="1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приедет</a:t>
            </a:r>
            <a:r>
              <a:rPr lang="ru-CZ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известный </a:t>
            </a:r>
            <a:r>
              <a:rPr lang="ru-CZ" sz="1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артист</a:t>
            </a:r>
            <a:r>
              <a:rPr lang="ru-CZ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Zítra </a:t>
            </a:r>
            <a:r>
              <a:rPr lang="ru-CZ" sz="1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přijede</a:t>
            </a:r>
            <a:r>
              <a:rPr lang="ru-CZ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našeho města známý </a:t>
            </a:r>
            <a:r>
              <a:rPr lang="ru-CZ" sz="1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herec</a:t>
            </a:r>
            <a:r>
              <a:rPr lang="ru-CZ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CZ" sz="19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CZ" sz="19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этом вопросе</a:t>
            </a:r>
            <a:r>
              <a:rPr lang="ru-CZ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CZ" sz="19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собрании</a:t>
            </a:r>
            <a:r>
              <a:rPr lang="ru-CZ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CZ" sz="1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говорил</a:t>
            </a:r>
            <a:r>
              <a:rPr lang="ru-CZ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наш </a:t>
            </a:r>
            <a:r>
              <a:rPr lang="ru-CZ" sz="1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заведующий</a:t>
            </a:r>
            <a:r>
              <a:rPr lang="ru-CZ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О této otázce </a:t>
            </a:r>
            <a:r>
              <a:rPr lang="ru-CZ" sz="1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mluvil</a:t>
            </a:r>
            <a:r>
              <a:rPr lang="ru-CZ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 schůzi náš </a:t>
            </a:r>
            <a:r>
              <a:rPr lang="ru-CZ" sz="1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vedoucí</a:t>
            </a:r>
            <a:r>
              <a:rPr lang="ru-CZ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CZ" sz="19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CZ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мы прощались, </a:t>
            </a:r>
            <a:r>
              <a:rPr lang="ru-CZ" sz="1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дядя</a:t>
            </a:r>
            <a:r>
              <a:rPr lang="ru-CZ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CZ" sz="1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подарил</a:t>
            </a:r>
            <a:r>
              <a:rPr lang="ru-CZ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мне бумажник. – Když jsme se loučili, </a:t>
            </a:r>
            <a:r>
              <a:rPr lang="ru-CZ" sz="1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daroval</a:t>
            </a:r>
            <a:r>
              <a:rPr lang="ru-CZ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 </a:t>
            </a:r>
            <a:r>
              <a:rPr lang="ru-CZ" sz="1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strýček</a:t>
            </a:r>
            <a:r>
              <a:rPr lang="ru-CZ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náprsní tašku. </a:t>
            </a:r>
          </a:p>
          <a:p>
            <a:pPr marL="530352" lvl="1" indent="0">
              <a:buNone/>
            </a:pPr>
            <a:endParaRPr lang="ru-CZ" i="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161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4F9D4B-FDA6-C62A-DE4B-B6237DC194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0139FF-CC5A-11FC-1427-B7C63166B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37897"/>
          </a:xfrm>
        </p:spPr>
        <p:txBody>
          <a:bodyPr>
            <a:normAutofit fontScale="90000"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Синтаксическая структура предложения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329B065-397A-475C-C5C7-664DF7A50A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76552"/>
            <a:ext cx="10326414" cy="5097517"/>
          </a:xfrm>
        </p:spPr>
        <p:txBody>
          <a:bodyPr>
            <a:normAutofit fontScale="92500" lnSpcReduction="20000"/>
          </a:bodyPr>
          <a:lstStyle/>
          <a:p>
            <a:r>
              <a:rPr lang="ru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Прямой порядок слов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987552" lvl="1" indent="-457200">
              <a:buFont typeface="+mj-lt"/>
              <a:buAutoNum type="alphaLcParenR"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одлежащее → сказуемое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(он пришел вовремя)</a:t>
            </a:r>
          </a:p>
          <a:p>
            <a:pPr marL="530352" lvl="1" indent="0">
              <a:buNone/>
            </a:pPr>
            <a:r>
              <a:rPr lang="ru-CZ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Нюансы: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Глагол с сильным логическим ударением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ЧЯ чаще, чем в РЯ, ставится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конец предложения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285750" lvl="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  <a:defRPr/>
            </a:pP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Pavel </a:t>
            </a:r>
            <a:r>
              <a:rPr lang="cs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svého učitele </a:t>
            </a:r>
            <a:r>
              <a:rPr lang="cs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váží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→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Павел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уважает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своего учителя.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  <a:defRPr/>
            </a:pP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Jeho chování Věru </a:t>
            </a:r>
            <a:r>
              <a:rPr lang="cs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překvapilo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			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  <a:defRPr/>
            </a:pP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Já nepřátele </a:t>
            </a:r>
            <a:r>
              <a:rPr lang="cs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nemám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					</a:t>
            </a:r>
          </a:p>
          <a:p>
            <a:pPr marL="285750" lvl="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  <a:defRPr/>
            </a:pP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Otec na něho dlouho </a:t>
            </a:r>
            <a:r>
              <a:rPr lang="cs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nezapomene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так называемых общих вопросах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глагольное сказуемое в ЧЯ чаще, чем в РЯ, ставится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первое место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285750" lvl="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  <a:defRPr/>
            </a:pPr>
            <a:r>
              <a:rPr lang="cs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Pojede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Mirek zítra do Ostravy? →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Мирек завтра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поедет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Остраву?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  <a:defRPr/>
            </a:pPr>
            <a:r>
              <a:rPr lang="cs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Přinesla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už Věra tu knihu?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Инфинитив, дополняющий значение глагола, если на него падает логическое ударение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РЯ обычно стоит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начале предложения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в ЧЯ –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конце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285750" lvl="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  <a:defRPr/>
            </a:pP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Nebude z čeho </a:t>
            </a:r>
            <a:r>
              <a:rPr lang="cs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žít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→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Жить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на что будет.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  <a:defRPr/>
            </a:pP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Nebudou se tě </a:t>
            </a:r>
            <a:r>
              <a:rPr lang="cs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ptát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30352" lvl="1" indent="0">
              <a:buNone/>
            </a:pPr>
            <a:endParaRPr lang="ru-CZ" i="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86202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5D2E0-74E3-EDE4-93BA-3841E619D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31B2AD-AE0F-ACCB-D8F9-B84C99673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37897"/>
          </a:xfrm>
        </p:spPr>
        <p:txBody>
          <a:bodyPr>
            <a:normAutofit fontScale="90000"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Синтаксическая структура предложения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3E0AF58-3108-26F2-82BE-4F53A80CA3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76552"/>
            <a:ext cx="10326414" cy="5097517"/>
          </a:xfrm>
        </p:spPr>
        <p:txBody>
          <a:bodyPr>
            <a:normAutofit/>
          </a:bodyPr>
          <a:lstStyle/>
          <a:p>
            <a:r>
              <a:rPr lang="ru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Прямой порядок слов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987552" lvl="1" indent="-457200">
              <a:buFont typeface="+mj-lt"/>
              <a:buAutoNum type="alphaLcParenR" startAt="2"/>
            </a:pP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Сказумое → дополнение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(я читаю книгу)</a:t>
            </a:r>
          </a:p>
          <a:p>
            <a:pPr marL="530352" lvl="1" indent="0">
              <a:buNone/>
            </a:pPr>
            <a:r>
              <a:rPr lang="ru-CZ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Нюансы:</a:t>
            </a:r>
          </a:p>
          <a:p>
            <a:pPr marL="342900" lvl="0" indent="-342900">
              <a:buFont typeface="Symbol"/>
              <a:buChar char=""/>
              <a:defRPr/>
            </a:pPr>
            <a:r>
              <a:rPr lang="ru-RU" b="1" dirty="0">
                <a:latin typeface="Times New Roman"/>
                <a:ea typeface="Times New Roman"/>
              </a:rPr>
              <a:t>Глагольный предикат → местоименное дополнение (</a:t>
            </a:r>
            <a:r>
              <a:rPr lang="ru-RU" dirty="0">
                <a:latin typeface="Times New Roman"/>
                <a:ea typeface="Times New Roman"/>
              </a:rPr>
              <a:t>личное местоимение или указательное местоимение</a:t>
            </a:r>
            <a:r>
              <a:rPr lang="ru-RU" b="1" dirty="0">
                <a:latin typeface="Times New Roman"/>
                <a:ea typeface="Times New Roman"/>
              </a:rPr>
              <a:t> это)</a:t>
            </a:r>
            <a:r>
              <a:rPr lang="ru-RU" dirty="0">
                <a:latin typeface="Times New Roman"/>
                <a:ea typeface="Times New Roman"/>
              </a:rPr>
              <a:t>. </a:t>
            </a:r>
          </a:p>
          <a:p>
            <a:pPr marL="285750" lvl="0" indent="-285750">
              <a:buFont typeface="Courier New"/>
              <a:buChar char="o"/>
              <a:defRPr/>
            </a:pPr>
            <a:r>
              <a:rPr lang="ru-CZ" i="1" dirty="0">
                <a:latin typeface="Times New Roman"/>
              </a:rPr>
              <a:t>Я не хотела видеть </a:t>
            </a:r>
            <a:r>
              <a:rPr lang="ru-CZ" b="1" i="1" dirty="0">
                <a:latin typeface="Times New Roman"/>
              </a:rPr>
              <a:t>его</a:t>
            </a:r>
            <a:r>
              <a:rPr lang="ru-CZ" i="1" dirty="0">
                <a:latin typeface="Times New Roman"/>
              </a:rPr>
              <a:t>. </a:t>
            </a:r>
            <a:r>
              <a:rPr lang="cs-CZ" i="1" dirty="0">
                <a:latin typeface="Times New Roman"/>
              </a:rPr>
              <a:t>Nechtěla </a:t>
            </a:r>
            <a:r>
              <a:rPr lang="ru-CZ" i="1" dirty="0">
                <a:latin typeface="Times New Roman"/>
              </a:rPr>
              <a:t>jsem </a:t>
            </a:r>
            <a:r>
              <a:rPr lang="ru-CZ" b="1" i="1" dirty="0">
                <a:latin typeface="Times New Roman"/>
              </a:rPr>
              <a:t>ho</a:t>
            </a:r>
            <a:r>
              <a:rPr lang="ru-CZ" i="1" dirty="0">
                <a:latin typeface="Times New Roman"/>
              </a:rPr>
              <a:t> vidět.</a:t>
            </a:r>
            <a:endParaRPr lang="ru-RU" i="1" dirty="0">
              <a:latin typeface="Times New Roman"/>
            </a:endParaRPr>
          </a:p>
          <a:p>
            <a:pPr marL="285750" lvl="0" indent="-285750">
              <a:buFont typeface="Courier New"/>
              <a:buChar char="o"/>
              <a:defRPr/>
            </a:pPr>
            <a:r>
              <a:rPr lang="ru-CZ" i="1" dirty="0">
                <a:latin typeface="Times New Roman"/>
              </a:rPr>
              <a:t>Елена протянула </a:t>
            </a:r>
            <a:r>
              <a:rPr lang="ru-CZ" b="1" i="1" dirty="0">
                <a:latin typeface="Times New Roman"/>
              </a:rPr>
              <a:t>ему</a:t>
            </a:r>
            <a:r>
              <a:rPr lang="ru-CZ" i="1" dirty="0">
                <a:latin typeface="Times New Roman"/>
              </a:rPr>
              <a:t> руку, но вдруг спохватилась. </a:t>
            </a:r>
            <a:r>
              <a:rPr lang="cs-CZ" i="1" dirty="0">
                <a:latin typeface="Times New Roman"/>
                <a:ea typeface="Times New Roman"/>
              </a:rPr>
              <a:t>Helena </a:t>
            </a:r>
            <a:r>
              <a:rPr lang="cs-CZ" b="1" i="1" dirty="0">
                <a:latin typeface="Times New Roman"/>
                <a:ea typeface="Times New Roman"/>
              </a:rPr>
              <a:t>mu</a:t>
            </a:r>
            <a:r>
              <a:rPr lang="cs-CZ" i="1" dirty="0">
                <a:latin typeface="Times New Roman"/>
                <a:ea typeface="Times New Roman"/>
              </a:rPr>
              <a:t> podala ruku, ale náhle se zarazila. </a:t>
            </a:r>
            <a:endParaRPr lang="ru-RU" i="1" dirty="0">
              <a:latin typeface="Times New Roman"/>
              <a:ea typeface="Times New Roman"/>
            </a:endParaRPr>
          </a:p>
          <a:p>
            <a:pPr marL="285750" lvl="0" indent="-285750">
              <a:buFont typeface="Courier New"/>
              <a:buChar char="o"/>
              <a:defRPr/>
            </a:pPr>
            <a:r>
              <a:rPr lang="ru-CZ" i="1" dirty="0">
                <a:latin typeface="Times New Roman"/>
              </a:rPr>
              <a:t>Каждый переживал </a:t>
            </a:r>
            <a:r>
              <a:rPr lang="ru-CZ" b="1" i="1" dirty="0">
                <a:latin typeface="Times New Roman"/>
              </a:rPr>
              <a:t>это</a:t>
            </a:r>
            <a:r>
              <a:rPr lang="ru-CZ" i="1" dirty="0">
                <a:latin typeface="Times New Roman"/>
              </a:rPr>
              <a:t> по-своему. </a:t>
            </a:r>
            <a:r>
              <a:rPr lang="cs-CZ" i="1" dirty="0">
                <a:latin typeface="Times New Roman"/>
                <a:ea typeface="Times New Roman"/>
              </a:rPr>
              <a:t>Každý </a:t>
            </a:r>
            <a:r>
              <a:rPr lang="cs-CZ" b="1" i="1" dirty="0">
                <a:latin typeface="Times New Roman"/>
                <a:ea typeface="Times New Roman"/>
              </a:rPr>
              <a:t>to</a:t>
            </a:r>
            <a:r>
              <a:rPr lang="cs-CZ" i="1" dirty="0">
                <a:latin typeface="Times New Roman"/>
                <a:ea typeface="Times New Roman"/>
              </a:rPr>
              <a:t> prožíval po svém.</a:t>
            </a:r>
            <a:endParaRPr lang="cs-CZ" dirty="0"/>
          </a:p>
          <a:p>
            <a:pPr marL="530352" lvl="1" indent="0">
              <a:buNone/>
            </a:pPr>
            <a:endParaRPr lang="ru-CZ" i="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214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C7871D-8099-42E8-DD95-CEEE26535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2AA8AA-B567-B940-9EA6-B4A6A6BB0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37897"/>
          </a:xfrm>
        </p:spPr>
        <p:txBody>
          <a:bodyPr>
            <a:normAutofit fontScale="90000"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Синтаксическая структура предложения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62D3D3-0F02-87ED-1F8C-A6DF65D140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76552"/>
            <a:ext cx="10326414" cy="5097517"/>
          </a:xfrm>
        </p:spPr>
        <p:txBody>
          <a:bodyPr>
            <a:normAutofit fontScale="92500"/>
          </a:bodyPr>
          <a:lstStyle/>
          <a:p>
            <a:r>
              <a:rPr lang="ru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Прямой порядок слов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987552" lvl="1" indent="-457200">
              <a:buFont typeface="+mj-lt"/>
              <a:buAutoNum type="alphaLcParenR" startAt="3"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пределение → определяемое существительное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(сегодня теплый денек) </a:t>
            </a:r>
          </a:p>
          <a:p>
            <a:pPr marL="530352" lvl="1" indent="0">
              <a:buNone/>
            </a:pPr>
            <a:r>
              <a:rPr lang="ru-CZ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Нюансы:</a:t>
            </a:r>
          </a:p>
          <a:p>
            <a:pPr lvl="0">
              <a:defRPr/>
            </a:pPr>
            <a:r>
              <a:rPr lang="ru-RU" dirty="0">
                <a:latin typeface="Times New Roman"/>
                <a:ea typeface="Times New Roman"/>
              </a:rPr>
              <a:t>В разговорной речи часто встречается безударная постпозиция согласованного определения. </a:t>
            </a:r>
          </a:p>
          <a:p>
            <a:pPr marL="285750" lvl="0" indent="-285750">
              <a:buFont typeface="Courier New"/>
              <a:buChar char="o"/>
              <a:defRPr/>
            </a:pPr>
            <a:r>
              <a:rPr lang="ru-RU" i="1" dirty="0">
                <a:latin typeface="Times New Roman"/>
                <a:ea typeface="Times New Roman"/>
              </a:rPr>
              <a:t>Какая история </a:t>
            </a:r>
            <a:r>
              <a:rPr lang="ru-RU" b="1" i="1" dirty="0">
                <a:latin typeface="Times New Roman"/>
                <a:ea typeface="Times New Roman"/>
              </a:rPr>
              <a:t>интересная</a:t>
            </a:r>
            <a:r>
              <a:rPr lang="ru-RU" i="1" dirty="0">
                <a:latin typeface="Times New Roman"/>
                <a:ea typeface="Times New Roman"/>
              </a:rPr>
              <a:t>!</a:t>
            </a:r>
            <a:r>
              <a:rPr lang="ru-RU" dirty="0">
                <a:latin typeface="Times New Roman"/>
                <a:ea typeface="Times New Roman"/>
              </a:rPr>
              <a:t> </a:t>
            </a:r>
          </a:p>
          <a:p>
            <a:pPr lvl="0">
              <a:defRPr/>
            </a:pPr>
            <a:r>
              <a:rPr lang="ru-RU" dirty="0">
                <a:latin typeface="Times New Roman"/>
                <a:ea typeface="Times New Roman"/>
              </a:rPr>
              <a:t>Такая постпозиция характерна также для списков и терминов (часты случаи несовпадения между ЧЯ и РЯ) </a:t>
            </a:r>
          </a:p>
          <a:p>
            <a:pPr marL="285750" indent="-285750">
              <a:buFont typeface="Courier New"/>
              <a:buChar char="o"/>
              <a:defRPr/>
            </a:pPr>
            <a:r>
              <a:rPr lang="ru-CZ" sz="2100" i="1" dirty="0">
                <a:latin typeface="Times New Roman"/>
              </a:rPr>
              <a:t>серная кислота ×</a:t>
            </a:r>
            <a:r>
              <a:rPr lang="cs-CZ" sz="2100" i="1" dirty="0">
                <a:latin typeface="Times New Roman"/>
              </a:rPr>
              <a:t> </a:t>
            </a:r>
            <a:r>
              <a:rPr lang="ru-CZ" sz="2100" i="1" dirty="0">
                <a:latin typeface="Times New Roman"/>
              </a:rPr>
              <a:t>kyselina sírová, горный ор</a:t>
            </a:r>
            <a:r>
              <a:rPr lang="ru-RU" sz="2100" i="1" dirty="0">
                <a:latin typeface="Times New Roman"/>
              </a:rPr>
              <a:t>е</a:t>
            </a:r>
            <a:r>
              <a:rPr lang="ru-CZ" sz="2100" i="1" dirty="0">
                <a:latin typeface="Times New Roman"/>
              </a:rPr>
              <a:t>л × orel skalní, имя прилагательное × přídavné jméno,</a:t>
            </a:r>
            <a:r>
              <a:rPr lang="cs-CZ" sz="2100" i="1" dirty="0">
                <a:latin typeface="Times New Roman"/>
              </a:rPr>
              <a:t> </a:t>
            </a:r>
            <a:r>
              <a:rPr lang="ru-CZ" sz="2100" i="1" dirty="0">
                <a:latin typeface="Times New Roman"/>
              </a:rPr>
              <a:t>вопросительное предложение × věta tázací </a:t>
            </a:r>
          </a:p>
          <a:p>
            <a:pPr lvl="0">
              <a:defRPr/>
            </a:pPr>
            <a:r>
              <a:rPr lang="ru-RU" dirty="0">
                <a:latin typeface="Times New Roman"/>
                <a:ea typeface="Times New Roman"/>
              </a:rPr>
              <a:t>Между существительным и относящимся к нему согласованным определением в РЯ может ставиться распространяющий член, в ЧЯ он должен стоять перед определяющим словом. </a:t>
            </a:r>
          </a:p>
          <a:p>
            <a:pPr lvl="0">
              <a:defRPr/>
            </a:pPr>
            <a:r>
              <a:rPr lang="ru-RU" b="1" i="1" dirty="0">
                <a:latin typeface="Times New Roman"/>
                <a:ea typeface="Times New Roman"/>
              </a:rPr>
              <a:t>Предлагаемое вами </a:t>
            </a:r>
            <a:r>
              <a:rPr lang="ru-RU" i="1" dirty="0">
                <a:latin typeface="Times New Roman"/>
                <a:ea typeface="Times New Roman"/>
              </a:rPr>
              <a:t>решение. </a:t>
            </a:r>
            <a:r>
              <a:rPr lang="ru-RU" b="1" i="1" dirty="0">
                <a:latin typeface="Times New Roman"/>
                <a:ea typeface="Times New Roman"/>
              </a:rPr>
              <a:t>→</a:t>
            </a:r>
            <a:r>
              <a:rPr lang="ru-RU" i="1" dirty="0">
                <a:latin typeface="Times New Roman"/>
                <a:ea typeface="Times New Roman"/>
              </a:rPr>
              <a:t> </a:t>
            </a:r>
            <a:r>
              <a:rPr lang="cs-CZ" b="1" i="1" dirty="0">
                <a:latin typeface="Times New Roman"/>
                <a:ea typeface="Times New Roman"/>
              </a:rPr>
              <a:t>Vámi navrhované </a:t>
            </a:r>
            <a:r>
              <a:rPr lang="cs-CZ" i="1" dirty="0">
                <a:latin typeface="Times New Roman"/>
                <a:ea typeface="Times New Roman"/>
              </a:rPr>
              <a:t>řešení.</a:t>
            </a:r>
          </a:p>
          <a:p>
            <a:pPr lvl="0">
              <a:defRPr/>
            </a:pPr>
            <a:r>
              <a:rPr lang="ru-RU" b="1" i="1" dirty="0">
                <a:latin typeface="Times New Roman"/>
                <a:ea typeface="Times New Roman"/>
              </a:rPr>
              <a:t>Написанная карандашом </a:t>
            </a:r>
            <a:r>
              <a:rPr lang="ru-RU" i="1" dirty="0">
                <a:latin typeface="Times New Roman"/>
                <a:ea typeface="Times New Roman"/>
              </a:rPr>
              <a:t>записка. </a:t>
            </a:r>
            <a:r>
              <a:rPr lang="ru-RU" b="1" dirty="0">
                <a:latin typeface="Times New Roman"/>
                <a:ea typeface="Times New Roman"/>
              </a:rPr>
              <a:t>→ </a:t>
            </a:r>
            <a:r>
              <a:rPr lang="ru-RU" b="1" i="1" dirty="0">
                <a:latin typeface="Times New Roman"/>
                <a:ea typeface="Times New Roman"/>
              </a:rPr>
              <a:t> </a:t>
            </a:r>
            <a:r>
              <a:rPr lang="cs-CZ" b="1" i="1" dirty="0">
                <a:latin typeface="Times New Roman"/>
                <a:ea typeface="Times New Roman"/>
              </a:rPr>
              <a:t>Tužkou napsaný </a:t>
            </a:r>
            <a:r>
              <a:rPr lang="cs-CZ" i="1" dirty="0">
                <a:latin typeface="Times New Roman"/>
                <a:ea typeface="Times New Roman"/>
              </a:rPr>
              <a:t>vzkaz</a:t>
            </a:r>
            <a:r>
              <a:rPr lang="cs-CZ" dirty="0">
                <a:latin typeface="Times New Roman"/>
                <a:ea typeface="Times New Roman"/>
              </a:rPr>
              <a:t>.</a:t>
            </a:r>
            <a:endParaRPr lang="cs-CZ" dirty="0"/>
          </a:p>
          <a:p>
            <a:pPr marL="530352" lvl="1" indent="0">
              <a:buNone/>
            </a:pPr>
            <a:endParaRPr lang="ru-CZ" i="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2086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81715C-6FF3-8278-7E76-17DE233577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315FC2-78A7-2140-AA75-114CCA5EF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37897"/>
          </a:xfrm>
        </p:spPr>
        <p:txBody>
          <a:bodyPr>
            <a:normAutofit fontScale="90000"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Синтаксическая структура предложения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52E60D-45F2-EED6-4B45-4DB1F6B182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76552"/>
            <a:ext cx="10326414" cy="5097517"/>
          </a:xfrm>
        </p:spPr>
        <p:txBody>
          <a:bodyPr>
            <a:normAutofit/>
          </a:bodyPr>
          <a:lstStyle/>
          <a:p>
            <a:r>
              <a:rPr lang="ru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– обратный порядок слов в ЧЯ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ru-RU" dirty="0">
                <a:latin typeface="Times New Roman"/>
                <a:ea typeface="Times New Roman"/>
              </a:rPr>
              <a:t>а) определение находится под логическим ударением или оно эмоционально окрашено (</a:t>
            </a:r>
            <a:r>
              <a:rPr lang="cs-CZ" i="1" dirty="0">
                <a:latin typeface="Times New Roman"/>
                <a:ea typeface="Times New Roman"/>
              </a:rPr>
              <a:t>Jen člověk </a:t>
            </a:r>
            <a:r>
              <a:rPr lang="cs-CZ" b="1" i="1" dirty="0">
                <a:latin typeface="Times New Roman"/>
                <a:ea typeface="Times New Roman"/>
              </a:rPr>
              <a:t>zdravý</a:t>
            </a:r>
            <a:r>
              <a:rPr lang="cs-CZ" i="1" dirty="0">
                <a:latin typeface="Times New Roman"/>
                <a:ea typeface="Times New Roman"/>
              </a:rPr>
              <a:t> to dokáže. No, děvče </a:t>
            </a:r>
            <a:r>
              <a:rPr lang="cs-CZ" b="1" i="1" dirty="0">
                <a:latin typeface="Times New Roman"/>
                <a:ea typeface="Times New Roman"/>
              </a:rPr>
              <a:t>zlaté</a:t>
            </a:r>
            <a:r>
              <a:rPr lang="cs-CZ" i="1" dirty="0">
                <a:latin typeface="Times New Roman"/>
                <a:ea typeface="Times New Roman"/>
              </a:rPr>
              <a:t>.),</a:t>
            </a:r>
          </a:p>
          <a:p>
            <a:pPr marL="0" lvl="0" indent="0">
              <a:buNone/>
              <a:defRPr/>
            </a:pPr>
            <a:r>
              <a:rPr lang="ru-RU" dirty="0">
                <a:latin typeface="Times New Roman"/>
                <a:ea typeface="Times New Roman"/>
              </a:rPr>
              <a:t>б) при перечислении качеств (</a:t>
            </a:r>
            <a:r>
              <a:rPr lang="cs-CZ" i="1" dirty="0">
                <a:latin typeface="Times New Roman"/>
                <a:ea typeface="Times New Roman"/>
              </a:rPr>
              <a:t>Je to žena </a:t>
            </a:r>
            <a:r>
              <a:rPr lang="cs-CZ" b="1" i="1" dirty="0">
                <a:latin typeface="Times New Roman"/>
                <a:ea typeface="Times New Roman"/>
              </a:rPr>
              <a:t>hospodárná</a:t>
            </a:r>
            <a:r>
              <a:rPr lang="cs-CZ" i="1" dirty="0">
                <a:latin typeface="Times New Roman"/>
                <a:ea typeface="Times New Roman"/>
              </a:rPr>
              <a:t>, </a:t>
            </a:r>
            <a:r>
              <a:rPr lang="cs-CZ" b="1" i="1" dirty="0">
                <a:latin typeface="Times New Roman"/>
                <a:ea typeface="Times New Roman"/>
              </a:rPr>
              <a:t>milá</a:t>
            </a:r>
            <a:r>
              <a:rPr lang="cs-CZ" i="1" dirty="0">
                <a:latin typeface="Times New Roman"/>
                <a:ea typeface="Times New Roman"/>
              </a:rPr>
              <a:t> a </a:t>
            </a:r>
            <a:r>
              <a:rPr lang="cs-CZ" b="1" i="1" dirty="0">
                <a:latin typeface="Times New Roman"/>
                <a:ea typeface="Times New Roman"/>
              </a:rPr>
              <a:t>čistotná</a:t>
            </a:r>
            <a:r>
              <a:rPr lang="cs-CZ" i="1" dirty="0">
                <a:latin typeface="Times New Roman"/>
                <a:ea typeface="Times New Roman"/>
              </a:rPr>
              <a:t>.),</a:t>
            </a:r>
          </a:p>
          <a:p>
            <a:pPr marL="0" lvl="0" indent="0">
              <a:buNone/>
              <a:defRPr/>
            </a:pPr>
            <a:r>
              <a:rPr lang="ru-RU" dirty="0">
                <a:latin typeface="Times New Roman"/>
                <a:ea typeface="Times New Roman"/>
              </a:rPr>
              <a:t>в) при наличии распространенных или несогласованных определений (</a:t>
            </a:r>
            <a:r>
              <a:rPr lang="cs-CZ" i="1" dirty="0">
                <a:latin typeface="Times New Roman"/>
                <a:ea typeface="Times New Roman"/>
              </a:rPr>
              <a:t>kus </a:t>
            </a:r>
            <a:r>
              <a:rPr lang="cs-CZ" b="1" i="1" dirty="0">
                <a:latin typeface="Times New Roman"/>
                <a:ea typeface="Times New Roman"/>
              </a:rPr>
              <a:t>chleba</a:t>
            </a:r>
            <a:r>
              <a:rPr lang="cs-CZ" i="1" dirty="0">
                <a:latin typeface="Times New Roman"/>
                <a:ea typeface="Times New Roman"/>
              </a:rPr>
              <a:t>, péče </a:t>
            </a:r>
            <a:r>
              <a:rPr lang="cs-CZ" b="1" i="1" dirty="0">
                <a:latin typeface="Times New Roman"/>
                <a:ea typeface="Times New Roman"/>
              </a:rPr>
              <a:t>rodičů</a:t>
            </a:r>
            <a:r>
              <a:rPr lang="cs-CZ" i="1" dirty="0">
                <a:latin typeface="Times New Roman"/>
                <a:ea typeface="Times New Roman"/>
              </a:rPr>
              <a:t>, člověk </a:t>
            </a:r>
            <a:r>
              <a:rPr lang="cs-CZ" b="1" i="1" dirty="0">
                <a:latin typeface="Times New Roman"/>
                <a:ea typeface="Times New Roman"/>
              </a:rPr>
              <a:t>opravdu vynikající</a:t>
            </a:r>
            <a:r>
              <a:rPr lang="cs-CZ" i="1" dirty="0">
                <a:latin typeface="Times New Roman"/>
                <a:ea typeface="Times New Roman"/>
              </a:rPr>
              <a:t>, </a:t>
            </a:r>
            <a:r>
              <a:rPr lang="cs-CZ" b="1" i="1" dirty="0">
                <a:latin typeface="Times New Roman"/>
                <a:ea typeface="Times New Roman"/>
              </a:rPr>
              <a:t>na nich závislý</a:t>
            </a:r>
            <a:r>
              <a:rPr lang="cs-CZ" i="1" dirty="0">
                <a:latin typeface="Times New Roman"/>
                <a:ea typeface="Times New Roman"/>
              </a:rPr>
              <a:t>).</a:t>
            </a:r>
          </a:p>
          <a:p>
            <a:pPr lvl="0">
              <a:defRPr/>
            </a:pP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Существительное → обособленное согласованное определение в РЯ:</a:t>
            </a:r>
          </a:p>
          <a:p>
            <a:pPr marL="0" lvl="0" indent="0">
              <a:buNone/>
              <a:defRPr/>
            </a:pPr>
            <a:r>
              <a:rPr lang="ru-RU" i="1" dirty="0">
                <a:latin typeface="Times New Roman"/>
                <a:ea typeface="Times New Roman"/>
              </a:rPr>
              <a:t>Билет, купленный вчера, остался на столе.</a:t>
            </a:r>
            <a:r>
              <a:rPr lang="ru-RU" dirty="0">
                <a:latin typeface="Times New Roman"/>
                <a:ea typeface="Times New Roman"/>
              </a:rPr>
              <a:t> Но часто встречается и конструкция, когда определение стоит перед существительным, тогда речь не идет об обособленном обороте. </a:t>
            </a:r>
            <a:r>
              <a:rPr lang="ru-RU" i="1" dirty="0">
                <a:latin typeface="Times New Roman"/>
                <a:ea typeface="Times New Roman"/>
              </a:rPr>
              <a:t>Купленный вчера билет остался на столе.</a:t>
            </a:r>
            <a:endParaRPr lang="ru-RU" dirty="0"/>
          </a:p>
          <a:p>
            <a:pPr marL="530352" lvl="1" indent="0">
              <a:buNone/>
            </a:pPr>
            <a:endParaRPr lang="ru-CZ" i="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40034"/>
      </p:ext>
    </p:extLst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Зеленый и желтый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Уголки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Уголки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1686</TotalTime>
  <Words>2004</Words>
  <Application>Microsoft Macintosh PowerPoint</Application>
  <PresentationFormat>Широкоэкранный</PresentationFormat>
  <Paragraphs>162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Courier New</vt:lpstr>
      <vt:lpstr>Franklin Gothic Book</vt:lpstr>
      <vt:lpstr>Symbol</vt:lpstr>
      <vt:lpstr>Times New Roman</vt:lpstr>
      <vt:lpstr>Уголки</vt:lpstr>
      <vt:lpstr>ПОРЯДОК СЛОВ</vt:lpstr>
      <vt:lpstr>Основные понятия</vt:lpstr>
      <vt:lpstr>1. Синтаксическая структура предложения</vt:lpstr>
      <vt:lpstr>1. Синтаксическая структура предложения</vt:lpstr>
      <vt:lpstr>1. Синтаксическая структура предложения</vt:lpstr>
      <vt:lpstr>1. Синтаксическая структура предложения</vt:lpstr>
      <vt:lpstr>1. Синтаксическая структура предложения</vt:lpstr>
      <vt:lpstr>1. Синтаксическая структура предложения</vt:lpstr>
      <vt:lpstr>1. Синтаксическая структура предложения</vt:lpstr>
      <vt:lpstr>1. Синтаксическая структура предложения</vt:lpstr>
      <vt:lpstr>2. Актуальное членение предложения</vt:lpstr>
      <vt:lpstr>2. Актуальное членение предложения</vt:lpstr>
      <vt:lpstr>2. Актуальное членение предложения</vt:lpstr>
      <vt:lpstr>2. Актуальное членение предложения</vt:lpstr>
      <vt:lpstr>3. Стилистическая окраска предложения и фразовое ударение</vt:lpstr>
      <vt:lpstr>4. Клитики</vt:lpstr>
      <vt:lpstr>4. Клитики</vt:lpstr>
      <vt:lpstr>4. Клитики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MM</dc:creator>
  <cp:lastModifiedBy>MM</cp:lastModifiedBy>
  <cp:revision>5</cp:revision>
  <dcterms:created xsi:type="dcterms:W3CDTF">2026-05-17T20:18:25Z</dcterms:created>
  <dcterms:modified xsi:type="dcterms:W3CDTF">2026-05-19T00:25:17Z</dcterms:modified>
</cp:coreProperties>
</file>