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6" r:id="rId10"/>
    <p:sldId id="270" r:id="rId11"/>
    <p:sldId id="271" r:id="rId12"/>
    <p:sldId id="261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Garamond" panose="020204040303010108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9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44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46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30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Garamond" panose="02020404030301010803" pitchFamily="18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463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105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Garamond" panose="02020404030301010803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  <a:lvl2pPr>
              <a:defRPr>
                <a:latin typeface="Garamond" panose="02020404030301010803" pitchFamily="18" charset="0"/>
              </a:defRPr>
            </a:lvl2pPr>
            <a:lvl3pPr>
              <a:defRPr>
                <a:latin typeface="Garamond" panose="02020404030301010803" pitchFamily="18" charset="0"/>
              </a:defRPr>
            </a:lvl3pPr>
            <a:lvl4pPr>
              <a:defRPr>
                <a:latin typeface="Garamond" panose="02020404030301010803" pitchFamily="18" charset="0"/>
              </a:defRPr>
            </a:lvl4pPr>
            <a:lvl5pPr>
              <a:defRPr>
                <a:latin typeface="Garamond" panose="02020404030301010803" pitchFamily="18" charset="0"/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2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aramond" panose="02020404030301010803" pitchFamily="18" charset="0"/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6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98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3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155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29858-4170-466D-B785-4B1434D57635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DF8C8-3910-432A-A580-256B861D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2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trails.cryptomania.cz/trail/kralovske-mysteriu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ifrovacky.cz/kalendar/" TargetMode="External"/><Relationship Id="rId2" Type="http://schemas.openxmlformats.org/officeDocument/2006/relationships/hyperlink" Target="http://www.dekoduj.cz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ottnicholson.com/pubs/erfacwhite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xitgames.cz/" TargetMode="External"/><Relationship Id="rId2" Type="http://schemas.openxmlformats.org/officeDocument/2006/relationships/hyperlink" Target="http://www.escape-game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Příprava lingvistické </a:t>
            </a:r>
            <a:br>
              <a:rPr lang="cs-CZ" smtClean="0"/>
            </a:br>
            <a:r>
              <a:rPr lang="cs-CZ" smtClean="0"/>
              <a:t>únikové hry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Mgr. Jan Chromý, Ph.D.</a:t>
            </a:r>
          </a:p>
          <a:p>
            <a:endParaRPr lang="cs-CZ"/>
          </a:p>
          <a:p>
            <a:r>
              <a:rPr lang="cs-CZ" smtClean="0"/>
              <a:t>22. 2. 2017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Herní traily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 rozdíl od únikové místnosti se hraje v terénu</a:t>
            </a:r>
          </a:p>
          <a:p>
            <a:pPr lvl="1"/>
            <a:r>
              <a:rPr lang="cs-CZ" smtClean="0"/>
              <a:t>zdarma v Praze: Královské mystérium</a:t>
            </a:r>
          </a:p>
          <a:p>
            <a:pPr lvl="1"/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://trails.cryptomania.cz/trail/kralovske-mysterium</a:t>
            </a:r>
            <a:r>
              <a:rPr lang="en-US" smtClean="0">
                <a:hlinkClick r:id="rId2"/>
              </a:rPr>
              <a:t>/</a:t>
            </a:r>
            <a:r>
              <a:rPr lang="cs-CZ" smtClean="0"/>
              <a:t> </a:t>
            </a:r>
          </a:p>
          <a:p>
            <a:pPr lvl="1"/>
            <a:endParaRPr lang="cs-CZ"/>
          </a:p>
          <a:p>
            <a:r>
              <a:rPr lang="cs-CZ" smtClean="0"/>
              <a:t>vyzkoušíme to?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79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Šifry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http://www.dekoduj.cz</a:t>
            </a:r>
            <a:r>
              <a:rPr lang="en-US" smtClean="0">
                <a:hlinkClick r:id="rId2"/>
              </a:rPr>
              <a:t>/</a:t>
            </a:r>
            <a:r>
              <a:rPr lang="cs-CZ" smtClean="0"/>
              <a:t> </a:t>
            </a:r>
          </a:p>
          <a:p>
            <a:pPr lvl="1"/>
            <a:r>
              <a:rPr lang="cs-CZ" smtClean="0"/>
              <a:t>každý den nová šifra</a:t>
            </a:r>
          </a:p>
          <a:p>
            <a:pPr lvl="1"/>
            <a:endParaRPr lang="cs-CZ"/>
          </a:p>
          <a:p>
            <a:r>
              <a:rPr lang="cs-CZ" smtClean="0"/>
              <a:t>šifrovací hry</a:t>
            </a:r>
          </a:p>
          <a:p>
            <a:pPr lvl="1"/>
            <a:r>
              <a:rPr lang="en-US" smtClean="0">
                <a:hlinkClick r:id="rId3"/>
              </a:rPr>
              <a:t>http</a:t>
            </a:r>
            <a:r>
              <a:rPr lang="en-US">
                <a:hlinkClick r:id="rId3"/>
              </a:rPr>
              <a:t>://sifrovacky.cz/kalendar</a:t>
            </a:r>
            <a:r>
              <a:rPr lang="en-US" smtClean="0">
                <a:hlinkClick r:id="rId3"/>
              </a:rPr>
              <a:t>/</a:t>
            </a:r>
            <a:r>
              <a:rPr lang="cs-CZ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3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Lingvistická úniková hra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obecné obrysy</a:t>
            </a:r>
          </a:p>
          <a:p>
            <a:pPr lvl="1"/>
            <a:r>
              <a:rPr lang="cs-CZ" smtClean="0"/>
              <a:t>úlohy postaveny na nějakých lingvistických prvcích</a:t>
            </a:r>
          </a:p>
          <a:p>
            <a:pPr lvl="1"/>
            <a:r>
              <a:rPr lang="cs-CZ" smtClean="0"/>
              <a:t>vzdělávací aspekt (včetně následného vysvětlení po hře)</a:t>
            </a:r>
          </a:p>
          <a:p>
            <a:pPr lvl="1"/>
            <a:r>
              <a:rPr lang="cs-CZ" smtClean="0"/>
              <a:t>propagace lingvistiky</a:t>
            </a:r>
          </a:p>
        </p:txBody>
      </p:sp>
    </p:spTree>
    <p:extLst>
      <p:ext uri="{BB962C8B-B14F-4D97-AF65-F5344CB8AC3E}">
        <p14:creationId xmlns:p14="http://schemas.microsoft.com/office/powerpoint/2010/main" val="1428533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Tvorba úloh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nápad </a:t>
            </a:r>
          </a:p>
          <a:p>
            <a:pPr lvl="1"/>
            <a:r>
              <a:rPr lang="cs-CZ" smtClean="0"/>
              <a:t>založený na nějakých lingvistických znalostech</a:t>
            </a:r>
          </a:p>
          <a:p>
            <a:r>
              <a:rPr lang="cs-CZ" smtClean="0"/>
              <a:t>přetvoření do úlohy</a:t>
            </a:r>
          </a:p>
          <a:p>
            <a:r>
              <a:rPr lang="cs-CZ" smtClean="0"/>
              <a:t>testování</a:t>
            </a:r>
          </a:p>
          <a:p>
            <a:pPr lvl="1"/>
            <a:r>
              <a:rPr lang="cs-CZ" smtClean="0"/>
              <a:t>náročnost</a:t>
            </a:r>
          </a:p>
          <a:p>
            <a:pPr lvl="1"/>
            <a:r>
              <a:rPr lang="cs-CZ" smtClean="0"/>
              <a:t>zábavnost</a:t>
            </a:r>
          </a:p>
          <a:p>
            <a:pPr lvl="1"/>
            <a:r>
              <a:rPr lang="cs-CZ" smtClean="0"/>
              <a:t>jednoznačnost</a:t>
            </a:r>
          </a:p>
          <a:p>
            <a:pPr lvl="1"/>
            <a:r>
              <a:rPr lang="cs-CZ" smtClean="0"/>
              <a:t>délka řešení</a:t>
            </a:r>
          </a:p>
          <a:p>
            <a:pPr lvl="1"/>
            <a:r>
              <a:rPr lang="cs-CZ" smtClean="0"/>
              <a:t>nápověda?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6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Vyzkoušejme si to…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několik úloh na úvod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752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Úkol na příště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vymyslet obecný princip nějaké </a:t>
            </a:r>
            <a:r>
              <a:rPr lang="cs-CZ" smtClean="0"/>
              <a:t>úlohy založené na jazyce</a:t>
            </a:r>
            <a:endParaRPr lang="cs-CZ" smtClean="0"/>
          </a:p>
          <a:p>
            <a:pPr lvl="1"/>
            <a:r>
              <a:rPr lang="cs-CZ" smtClean="0"/>
              <a:t>odeslat do neděle 26. 2. do Moodlu</a:t>
            </a:r>
          </a:p>
          <a:p>
            <a:pPr lvl="1"/>
            <a:r>
              <a:rPr lang="cs-CZ" smtClean="0"/>
              <a:t>na semináři představit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391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Cíle kurzu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vytvořit lingvistickou únikovou hru</a:t>
            </a:r>
          </a:p>
          <a:p>
            <a:endParaRPr lang="cs-CZ"/>
          </a:p>
          <a:p>
            <a:r>
              <a:rPr lang="cs-CZ" smtClean="0"/>
              <a:t>realizovat ji (alespoň) ve dvou termínech</a:t>
            </a:r>
          </a:p>
          <a:p>
            <a:pPr lvl="1"/>
            <a:r>
              <a:rPr lang="cs-CZ" smtClean="0"/>
              <a:t>Týden diverzity 2017 (10.–13. 4. 2017)</a:t>
            </a:r>
          </a:p>
          <a:p>
            <a:pPr lvl="1"/>
            <a:r>
              <a:rPr lang="cs-CZ" smtClean="0"/>
              <a:t>po konci semestru</a:t>
            </a:r>
          </a:p>
        </p:txBody>
      </p:sp>
    </p:spTree>
    <p:extLst>
      <p:ext uri="{BB962C8B-B14F-4D97-AF65-F5344CB8AC3E}">
        <p14:creationId xmlns:p14="http://schemas.microsoft.com/office/powerpoint/2010/main" val="1825399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Zápočet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pravidelná účast na seminářích</a:t>
            </a:r>
          </a:p>
          <a:p>
            <a:endParaRPr lang="cs-CZ" smtClean="0"/>
          </a:p>
          <a:p>
            <a:r>
              <a:rPr lang="cs-CZ" smtClean="0"/>
              <a:t>účast na Týdnu diverzity 2017</a:t>
            </a:r>
          </a:p>
          <a:p>
            <a:endParaRPr lang="cs-CZ"/>
          </a:p>
          <a:p>
            <a:r>
              <a:rPr lang="cs-CZ" smtClean="0"/>
              <a:t>spolupráce na vytváření hry</a:t>
            </a:r>
          </a:p>
          <a:p>
            <a:pPr lvl="1"/>
            <a:r>
              <a:rPr lang="cs-CZ" smtClean="0"/>
              <a:t>vypracování jedné vlastní úlohy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2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Literatura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možná četba</a:t>
            </a:r>
          </a:p>
          <a:p>
            <a:pPr lvl="1"/>
            <a:r>
              <a:rPr lang="en-US"/>
              <a:t>Bozhanov, B. – Derzhanski, I. (2013): Rosetta Stone linguistic problems.  In: </a:t>
            </a:r>
            <a:r>
              <a:rPr lang="en-US" i="1"/>
              <a:t>Proceedings of the Fourth Workshop on Teaching Natural Language Processing</a:t>
            </a:r>
            <a:r>
              <a:rPr lang="en-US"/>
              <a:t>, s. 1–8.</a:t>
            </a:r>
          </a:p>
          <a:p>
            <a:pPr lvl="1"/>
            <a:r>
              <a:rPr lang="en-US" smtClean="0"/>
              <a:t>Nicholson</a:t>
            </a:r>
            <a:r>
              <a:rPr lang="en-US"/>
              <a:t>, S. (2015): </a:t>
            </a:r>
            <a:r>
              <a:rPr lang="en-US" i="1"/>
              <a:t>Peeking behind the locked door: A survey of escape room facilities</a:t>
            </a:r>
            <a:r>
              <a:rPr lang="en-US"/>
              <a:t>. </a:t>
            </a:r>
            <a:r>
              <a:rPr lang="cs-CZ" smtClean="0"/>
              <a:t>D</a:t>
            </a:r>
            <a:r>
              <a:rPr lang="en-US" smtClean="0"/>
              <a:t>ostupn</a:t>
            </a:r>
            <a:r>
              <a:rPr lang="cs-CZ" smtClean="0"/>
              <a:t>é </a:t>
            </a:r>
            <a:r>
              <a:rPr lang="en-US" smtClean="0"/>
              <a:t>na </a:t>
            </a:r>
            <a:r>
              <a:rPr lang="en-US" smtClean="0">
                <a:hlinkClick r:id="rId2"/>
              </a:rPr>
              <a:t>http</a:t>
            </a:r>
            <a:r>
              <a:rPr lang="en-US">
                <a:hlinkClick r:id="rId2"/>
              </a:rPr>
              <a:t>://scottnicholson.com/pubs/erfacwhite.pdf</a:t>
            </a:r>
            <a:r>
              <a:rPr lang="en-US"/>
              <a:t>.</a:t>
            </a:r>
          </a:p>
          <a:p>
            <a:pPr lvl="1"/>
            <a:r>
              <a:rPr lang="en-US"/>
              <a:t>Wiemker, M. – Elumir, E. – Clare, A. (2015): Escape Room Games. In: </a:t>
            </a:r>
            <a:r>
              <a:rPr lang="en-US" i="1" smtClean="0"/>
              <a:t>Game </a:t>
            </a:r>
            <a:r>
              <a:rPr lang="en-US" i="1"/>
              <a:t>Based Learning – Dialogorientierung &amp; spielerisches Lernen digital und </a:t>
            </a:r>
            <a:r>
              <a:rPr lang="en-US" i="1" smtClean="0"/>
              <a:t>analog</a:t>
            </a:r>
            <a:r>
              <a:rPr lang="en-US" smtClean="0"/>
              <a:t>, </a:t>
            </a:r>
            <a:r>
              <a:rPr lang="en-US"/>
              <a:t>s. 55–75</a:t>
            </a:r>
            <a:r>
              <a:rPr lang="en-US" smtClean="0"/>
              <a:t>.</a:t>
            </a:r>
            <a:endParaRPr lang="cs-CZ" smtClean="0"/>
          </a:p>
          <a:p>
            <a:r>
              <a:rPr lang="en-US" smtClean="0"/>
              <a:t>Další </a:t>
            </a:r>
            <a:r>
              <a:rPr lang="en-US"/>
              <a:t>literatura bude </a:t>
            </a:r>
            <a:r>
              <a:rPr lang="en-US" smtClean="0"/>
              <a:t>doplněna v rámci semináře vzhledem ke zvoleným typům úloh.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49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Úniková hra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vznik?</a:t>
            </a:r>
          </a:p>
          <a:p>
            <a:pPr lvl="1"/>
            <a:endParaRPr lang="cs-CZ"/>
          </a:p>
          <a:p>
            <a:r>
              <a:rPr lang="cs-CZ" smtClean="0"/>
              <a:t>počet ve světě?</a:t>
            </a:r>
          </a:p>
          <a:p>
            <a:pPr lvl="1"/>
            <a:endParaRPr lang="cs-CZ"/>
          </a:p>
          <a:p>
            <a:r>
              <a:rPr lang="cs-CZ" smtClean="0"/>
              <a:t>počet v Praze?</a:t>
            </a:r>
          </a:p>
        </p:txBody>
      </p:sp>
    </p:spTree>
    <p:extLst>
      <p:ext uri="{BB962C8B-B14F-4D97-AF65-F5344CB8AC3E}">
        <p14:creationId xmlns:p14="http://schemas.microsoft.com/office/powerpoint/2010/main" val="1683482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Úniková hra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vznik</a:t>
            </a:r>
          </a:p>
          <a:p>
            <a:pPr lvl="1"/>
            <a:r>
              <a:rPr lang="cs-CZ" smtClean="0"/>
              <a:t>2006 v Japonsku</a:t>
            </a:r>
            <a:endParaRPr lang="cs-CZ"/>
          </a:p>
          <a:p>
            <a:r>
              <a:rPr lang="cs-CZ" smtClean="0"/>
              <a:t>počet ve světě?</a:t>
            </a:r>
          </a:p>
          <a:p>
            <a:pPr lvl="1"/>
            <a:endParaRPr lang="cs-CZ"/>
          </a:p>
          <a:p>
            <a:r>
              <a:rPr lang="cs-CZ" smtClean="0"/>
              <a:t>počet v Praze?</a:t>
            </a:r>
          </a:p>
        </p:txBody>
      </p:sp>
    </p:spTree>
    <p:extLst>
      <p:ext uri="{BB962C8B-B14F-4D97-AF65-F5344CB8AC3E}">
        <p14:creationId xmlns:p14="http://schemas.microsoft.com/office/powerpoint/2010/main" val="1935441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Úniková hra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vznik</a:t>
            </a:r>
          </a:p>
          <a:p>
            <a:pPr lvl="1"/>
            <a:r>
              <a:rPr lang="cs-CZ" smtClean="0"/>
              <a:t>2006 v Japonsku</a:t>
            </a:r>
            <a:endParaRPr lang="cs-CZ"/>
          </a:p>
          <a:p>
            <a:r>
              <a:rPr lang="cs-CZ" smtClean="0"/>
              <a:t>počet ve světě</a:t>
            </a:r>
          </a:p>
          <a:p>
            <a:pPr lvl="1"/>
            <a:r>
              <a:rPr lang="cs-CZ" smtClean="0"/>
              <a:t>několik tisíc</a:t>
            </a:r>
            <a:endParaRPr lang="cs-CZ"/>
          </a:p>
          <a:p>
            <a:r>
              <a:rPr lang="cs-CZ" smtClean="0"/>
              <a:t>počet v Praze?</a:t>
            </a:r>
          </a:p>
        </p:txBody>
      </p:sp>
    </p:spTree>
    <p:extLst>
      <p:ext uri="{BB962C8B-B14F-4D97-AF65-F5344CB8AC3E}">
        <p14:creationId xmlns:p14="http://schemas.microsoft.com/office/powerpoint/2010/main" val="63630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Úniková hra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vznik</a:t>
            </a:r>
          </a:p>
          <a:p>
            <a:pPr lvl="1"/>
            <a:r>
              <a:rPr lang="cs-CZ" smtClean="0"/>
              <a:t>2006 v Japonsku</a:t>
            </a:r>
            <a:endParaRPr lang="cs-CZ"/>
          </a:p>
          <a:p>
            <a:r>
              <a:rPr lang="cs-CZ" smtClean="0"/>
              <a:t>počet ve světě</a:t>
            </a:r>
          </a:p>
          <a:p>
            <a:pPr lvl="1"/>
            <a:r>
              <a:rPr lang="cs-CZ" smtClean="0"/>
              <a:t>několik tisíc</a:t>
            </a:r>
            <a:endParaRPr lang="cs-CZ"/>
          </a:p>
          <a:p>
            <a:r>
              <a:rPr lang="cs-CZ" smtClean="0"/>
              <a:t>počet v Praze</a:t>
            </a:r>
          </a:p>
          <a:p>
            <a:pPr lvl="1"/>
            <a:r>
              <a:rPr lang="cs-CZ" smtClean="0"/>
              <a:t>několik desítek</a:t>
            </a:r>
          </a:p>
          <a:p>
            <a:pPr lvl="1"/>
            <a:r>
              <a:rPr lang="cs-CZ">
                <a:hlinkClick r:id="rId2"/>
              </a:rPr>
              <a:t>http://www.escape-games.cz</a:t>
            </a:r>
            <a:r>
              <a:rPr lang="cs-CZ" smtClean="0">
                <a:hlinkClick r:id="rId2"/>
              </a:rPr>
              <a:t>/</a:t>
            </a:r>
            <a:endParaRPr lang="cs-CZ" smtClean="0"/>
          </a:p>
          <a:p>
            <a:pPr lvl="1"/>
            <a:r>
              <a:rPr lang="cs-CZ">
                <a:hlinkClick r:id="rId3"/>
              </a:rPr>
              <a:t>http://www.exitgames.cz</a:t>
            </a:r>
            <a:r>
              <a:rPr lang="cs-CZ" smtClean="0">
                <a:hlinkClick r:id="rId3"/>
              </a:rPr>
              <a:t>/</a:t>
            </a:r>
            <a:r>
              <a:rPr lang="cs-CZ" smtClean="0"/>
              <a:t> 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64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Vaše zkušenosti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byli jste někdy na nějaké únikové hře?</a:t>
            </a:r>
          </a:p>
          <a:p>
            <a:pPr lvl="1"/>
            <a:r>
              <a:rPr lang="cs-CZ" smtClean="0"/>
              <a:t>téma hry?</a:t>
            </a:r>
          </a:p>
          <a:p>
            <a:pPr lvl="1"/>
            <a:r>
              <a:rPr lang="cs-CZ" smtClean="0"/>
              <a:t>vaše zážitky?</a:t>
            </a:r>
          </a:p>
          <a:p>
            <a:pPr lvl="1"/>
            <a:endParaRPr lang="cs-CZ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128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Vlastní 1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211F4032-6A0E-41A7-9EF2-E98DE40CC523}" vid="{89DAB141-D265-4857-B4BC-E5C2BBED188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262</TotalTime>
  <Words>370</Words>
  <Application>Microsoft Office PowerPoint</Application>
  <PresentationFormat>Širokoúhlá obrazovka</PresentationFormat>
  <Paragraphs>87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Garamond</vt:lpstr>
      <vt:lpstr>Motiv Office</vt:lpstr>
      <vt:lpstr>Příprava lingvistické  únikové hry</vt:lpstr>
      <vt:lpstr>Cíle kurzu</vt:lpstr>
      <vt:lpstr>Zápočet</vt:lpstr>
      <vt:lpstr>Literatura</vt:lpstr>
      <vt:lpstr>Úniková hra</vt:lpstr>
      <vt:lpstr>Úniková hra</vt:lpstr>
      <vt:lpstr>Úniková hra</vt:lpstr>
      <vt:lpstr>Úniková hra</vt:lpstr>
      <vt:lpstr>Vaše zkušenosti</vt:lpstr>
      <vt:lpstr>Herní traily</vt:lpstr>
      <vt:lpstr>Šifry</vt:lpstr>
      <vt:lpstr>Lingvistická úniková hra</vt:lpstr>
      <vt:lpstr>Tvorba úloh</vt:lpstr>
      <vt:lpstr>Vyzkoušejme si to…</vt:lpstr>
      <vt:lpstr>Úkol na příště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Příprava lingvistické  únikové hry</dc:title>
  <dc:creator>Jan Chromý</dc:creator>
  <cp:lastModifiedBy>Jan Chromý</cp:lastModifiedBy>
  <cp:revision>11</cp:revision>
  <dcterms:created xsi:type="dcterms:W3CDTF">2017-02-20T16:35:55Z</dcterms:created>
  <dcterms:modified xsi:type="dcterms:W3CDTF">2017-02-22T10:49:35Z</dcterms:modified>
</cp:coreProperties>
</file>