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0" r:id="rId3"/>
    <p:sldId id="262" r:id="rId4"/>
    <p:sldId id="257" r:id="rId5"/>
    <p:sldId id="258" r:id="rId6"/>
    <p:sldId id="259" r:id="rId7"/>
    <p:sldId id="263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1ADAF-90CD-DA38-5E2B-90A35EB103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Миграция и мультикультурализм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89029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E122008-EDB9-5B56-C7DE-82B59BB6E636}"/>
              </a:ext>
            </a:extLst>
          </p:cNvPr>
          <p:cNvSpPr txBox="1"/>
          <p:nvPr/>
        </p:nvSpPr>
        <p:spPr>
          <a:xfrm>
            <a:off x="302004" y="545393"/>
            <a:ext cx="1162714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Roboto" panose="02000000000000000000" pitchFamily="2" charset="0"/>
              </a:rPr>
              <a:t>1. Денежные переводы из страны — реципиента рабочей силы в страну — донор рабочей силы.</a:t>
            </a:r>
          </a:p>
          <a:p>
            <a:pPr algn="just"/>
            <a:endParaRPr lang="ru-RU" b="0" i="0" dirty="0"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0" dirty="0">
                <a:effectLst/>
                <a:latin typeface="Roboto" panose="02000000000000000000" pitchFamily="2" charset="0"/>
              </a:rPr>
              <a:t>2. Снижение уровня преступности за счет оттока эмигрантов, задействованных в сегменте «черной» экономики. Из стран с неблагоприятной социально-экономической ситуацией трудовые мигранты зачастую выезжают в страны с рыночной экономикой, причем определенную, а зачастую и значительную часть таких мигрантов составляют лица, задействованные в сегменте «черной» экономики. Соответственно их приток в страну иммиграции будет означать повышение уровня криминогенности в принимающей стране и его сокращение в стране — доноре рабочей силы.</a:t>
            </a:r>
          </a:p>
          <a:p>
            <a:pPr algn="just"/>
            <a:endParaRPr lang="ru-RU" b="0" i="0" dirty="0"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0" dirty="0">
                <a:effectLst/>
                <a:latin typeface="Roboto" panose="02000000000000000000" pitchFamily="2" charset="0"/>
              </a:rPr>
              <a:t>3. Если речь идет о возвратной эмиграции, то следует отметить увеличение инвестиционной и предпринимательской активности вернувшихся работников. Накопив в стране — реципиенте рабочей силы определенные денежные ресурсы, вернувшие трудовые эмигранты часто вкладывают их в ценные бумаги, а также открывают собственный бизнес, зарегистрировавшись индивидуальным предпринимателем или создав общество с ограниченной ответственностью.</a:t>
            </a:r>
          </a:p>
          <a:p>
            <a:pPr algn="just"/>
            <a:endParaRPr lang="ru-RU" b="0" i="0" dirty="0"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0" dirty="0">
                <a:effectLst/>
                <a:latin typeface="Roboto" panose="02000000000000000000" pitchFamily="2" charset="0"/>
              </a:rPr>
              <a:t>4. Возвращающиеся эмигранты привозят в страну-донор приобретенные ими знания и умения. Уровень их профессионализма в результате осуществления трудовой деятельности за рубежом чаще всего возрастает, что делает таких работников еще более ценными сотрудниками.</a:t>
            </a:r>
          </a:p>
          <a:p>
            <a:pPr algn="just"/>
            <a:endParaRPr lang="ru-RU" b="0" i="0" dirty="0">
              <a:effectLst/>
              <a:latin typeface="Roboto" panose="02000000000000000000" pitchFamily="2" charset="0"/>
            </a:endParaRPr>
          </a:p>
          <a:p>
            <a:pPr algn="just"/>
            <a:r>
              <a:rPr lang="ru-RU" b="0" i="0" dirty="0">
                <a:effectLst/>
                <a:latin typeface="Roboto" panose="02000000000000000000" pitchFamily="2" charset="0"/>
              </a:rPr>
              <a:t>5. Государство страны — донора рабочей силы получает налоги с прибыли фирм-посредников на рынке труда.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F67BD0-CF40-5035-5EC5-1738EE6FD53D}"/>
              </a:ext>
            </a:extLst>
          </p:cNvPr>
          <p:cNvSpPr txBox="1"/>
          <p:nvPr/>
        </p:nvSpPr>
        <p:spPr>
          <a:xfrm>
            <a:off x="2745298" y="17606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effectLst/>
                <a:latin typeface="Roboto" panose="02000000000000000000" pitchFamily="2" charset="0"/>
              </a:rPr>
              <a:t>Позитивные последствия трудовой эмиграции</a:t>
            </a:r>
          </a:p>
        </p:txBody>
      </p:sp>
    </p:spTree>
    <p:extLst>
      <p:ext uri="{BB962C8B-B14F-4D97-AF65-F5344CB8AC3E}">
        <p14:creationId xmlns:p14="http://schemas.microsoft.com/office/powerpoint/2010/main" val="445586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387E647-6443-3CC7-B41C-0674E2B3F120}"/>
              </a:ext>
            </a:extLst>
          </p:cNvPr>
          <p:cNvSpPr txBox="1"/>
          <p:nvPr/>
        </p:nvSpPr>
        <p:spPr>
          <a:xfrm>
            <a:off x="318782" y="196303"/>
            <a:ext cx="1173619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effectLst/>
                <a:latin typeface="Roboto" panose="02000000000000000000" pitchFamily="2" charset="0"/>
              </a:rPr>
              <a:t>Негативные последствия трудовой эмиграции</a:t>
            </a:r>
          </a:p>
          <a:p>
            <a:pPr algn="just"/>
            <a:endParaRPr lang="ru-RU" dirty="0"/>
          </a:p>
          <a:p>
            <a:pPr marL="342900" indent="-342900" algn="just">
              <a:buAutoNum type="arabicPeriod"/>
            </a:pPr>
            <a:r>
              <a:rPr lang="ru-RU" dirty="0"/>
              <a:t>«Утечка умов» (brain drain). В страну — реципиент рабочей силы въезжают не только специалисты низкой и средней квалификации. Определенную часть трудовых иммигрантов составляют высококвалифицированные специалисты, руководители и ученые. Обычно они приезжают на длительный срок по контрактам на работу и могут перейти в категорию постоянных мигрантов, как правило, с изменением гражданства. Для стран — доноров рабочей силы эмиграция высококвалифицированных работников чревата весьма негативными последствиями. Эти страны несут издержки, связанные с подготовкой специалистов высокой квалификации.</a:t>
            </a:r>
          </a:p>
          <a:p>
            <a:pPr marL="342900" indent="-342900" algn="just">
              <a:buAutoNum type="arabicPeriod"/>
            </a:pPr>
            <a:r>
              <a:rPr lang="ru-RU" dirty="0"/>
              <a:t> Неполные семьи. Трудовые мигранты, имеющие семьи, уезжая из страны своего постоянного проживания, зачастую оставляют членов семьи дома. Зачастую в роли трудового мигранта выступает глава семьи, который может остаться в стране иммиграции и создать там семью. Соответственно все тяготы по воспитанию детей ложатся на плечи матери, и отсутствие ролевой модели отца вносит свои коррективы в формирование личностных характеристик подрастающего поколения. Кроме того, денежные доходы, получаемые из-за рубежа от главы семейства, далеко не всегда носят достаточный и регулярный характер, поэтому матери приходится искать дополнительные источники средств к существованию, а дети начинают рано работать, не получив должного образования.</a:t>
            </a:r>
          </a:p>
          <a:p>
            <a:pPr marL="342900" indent="-342900" algn="just">
              <a:buAutoNum type="arabicPeriod"/>
            </a:pPr>
            <a:r>
              <a:rPr lang="ru-RU" dirty="0"/>
              <a:t>Демографические последствия. В результате массового выезда молодых мигрантов, с одной стороны, и высококвалифицированных специалистов — с другой, происходит оскудение человеческого генофонда страны. Возможно значительное ухудшение демографической ситуации в целом.</a:t>
            </a:r>
          </a:p>
          <a:p>
            <a:pPr marL="342900" indent="-342900" algn="just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293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A88D39D-58DC-30F0-F5F4-1456152F0CD2}"/>
              </a:ext>
            </a:extLst>
          </p:cNvPr>
          <p:cNvSpPr txBox="1"/>
          <p:nvPr/>
        </p:nvSpPr>
        <p:spPr>
          <a:xfrm>
            <a:off x="378903" y="312762"/>
            <a:ext cx="11434194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00" b="1" dirty="0"/>
              <a:t>МУЛЬТИКУЛЬТУРАЛИЗМ</a:t>
            </a:r>
          </a:p>
          <a:p>
            <a:pPr algn="just"/>
            <a:endParaRPr lang="ru-RU" sz="2100" dirty="0"/>
          </a:p>
          <a:p>
            <a:pPr algn="just"/>
            <a:r>
              <a:rPr lang="ru-RU" sz="2100" dirty="0"/>
              <a:t>При всей сложности и неоднородности понятия «мультикультурализм» (в буквальном переводе «многокультурность») суть его состоит в следующем: признание в обществе культурного многообразия, легитимация культурно отличных от большинства групп и защита прав этих групп государством. Мультикультурализм рассматривает доминирующие и миноритарные культуры как равнозначные и имеющие одинаковое право на развитие, предлагает их интеграцию в противовес ассимиляции, которая в современном мире стала тесно связана с такими явлениями, как ксенофобия, экстремизм, терроризм. Существуют различные уровни понимания мультикультурализма, согласно которым он представляет собой не только социальный дискурс, не только теорию или идеологию, признающие ценность культурного плюрализма, но и выработанную ими политику, ориентированную на практическое применение его принципов. Она состоит в направленности на гармонизацию отношений между государством и этнокультурными меньшинствами, а также между самими этими меньшинствами. При таких подходах к мультикультурализму актуализируется понимание культуры как системы ценностей и смыслов,которые определяют поведение и деятельность человека или групп людей.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1596083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8F38F5B-6A6B-F982-B929-380C4F310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7" y="0"/>
            <a:ext cx="8406560" cy="416640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5E746F4-DE86-3D24-6013-7C153DB3F2C5}"/>
              </a:ext>
            </a:extLst>
          </p:cNvPr>
          <p:cNvSpPr txBox="1"/>
          <p:nvPr/>
        </p:nvSpPr>
        <p:spPr>
          <a:xfrm>
            <a:off x="8598716" y="241599"/>
            <a:ext cx="3338817" cy="62478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Согласно теории аккультурации, разработанной Д. Берри, процесс вхождения в новую культуру связан с двумя основными проблемами, которые решает иммигрант: поддержание культуры (в какой степени им признается важность сохранения культурной идентичности) и участие в межкультурных контактах (в какой степени ему следует включаться в иную культуру или оставаться среди «своих»).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2349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1368551-2FE8-492E-B548-B33FF76C0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886" y="803542"/>
            <a:ext cx="6984228" cy="525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96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976A5E2-50BB-C86E-CC89-15685A1E53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63" b="4587"/>
          <a:stretch/>
        </p:blipFill>
        <p:spPr>
          <a:xfrm>
            <a:off x="1518039" y="642356"/>
            <a:ext cx="9155922" cy="603168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2B1CADC-1651-76D9-CC7A-8229DE8113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04" r="36583" b="92538"/>
          <a:stretch/>
        </p:blipFill>
        <p:spPr>
          <a:xfrm>
            <a:off x="3993501" y="58723"/>
            <a:ext cx="4469365" cy="51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758DF06-DB4A-182F-FE76-EB19DFF6D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30" t="1906" b="16870"/>
          <a:stretch/>
        </p:blipFill>
        <p:spPr>
          <a:xfrm>
            <a:off x="2099387" y="914399"/>
            <a:ext cx="8182688" cy="557037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8A380B7-3333-2528-1774-F838DD09307C}"/>
              </a:ext>
            </a:extLst>
          </p:cNvPr>
          <p:cNvSpPr txBox="1"/>
          <p:nvPr/>
        </p:nvSpPr>
        <p:spPr>
          <a:xfrm>
            <a:off x="5251579" y="373226"/>
            <a:ext cx="1688841" cy="373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ИНТЕГРАЦИЯ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2004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E8926CA-C834-D6C9-78F3-068D031A8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706" y="0"/>
            <a:ext cx="6105293" cy="3429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9CDCE82-8781-B8AC-1105-BC0A887B4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71" y="3620166"/>
            <a:ext cx="5921828" cy="323783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0B27E3B-1E01-CF98-D4ED-FD46E707A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16546"/>
            <a:ext cx="5402424" cy="32414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B84ECA6-A9DA-A07E-7CBB-78A78F62D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724" y="4978843"/>
            <a:ext cx="2823872" cy="187915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6281337-3E9C-B336-419D-09D208EC6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1579" y="-29818"/>
            <a:ext cx="6207579" cy="349398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ADBB756-893D-D9FC-299F-41C57AD1B8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5499" y="1961706"/>
            <a:ext cx="3125755" cy="312575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0C7A351-9A1F-ABFE-141F-329346EB0C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6706" y="123909"/>
            <a:ext cx="2011854" cy="64623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37089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E9F39D9-932A-2D99-E60B-75B5D8B30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04" t="26234" r="46571" b="43737"/>
          <a:stretch/>
        </p:blipFill>
        <p:spPr>
          <a:xfrm>
            <a:off x="6732038" y="1468073"/>
            <a:ext cx="5436066" cy="412738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D7CA18D-20E8-B8A5-4668-922571F072F7}"/>
              </a:ext>
            </a:extLst>
          </p:cNvPr>
          <p:cNvSpPr txBox="1"/>
          <p:nvPr/>
        </p:nvSpPr>
        <p:spPr>
          <a:xfrm>
            <a:off x="4397371" y="0"/>
            <a:ext cx="1918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МИГРАЦИЯ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4F61F9E-28E9-FCB4-9684-62ED2C487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703"/>
            <a:ext cx="6732038" cy="607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4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2A315D5-4190-E3C5-B9DF-C3CC57C54BB5}"/>
              </a:ext>
            </a:extLst>
          </p:cNvPr>
          <p:cNvSpPr txBox="1"/>
          <p:nvPr/>
        </p:nvSpPr>
        <p:spPr>
          <a:xfrm>
            <a:off x="245377" y="313263"/>
            <a:ext cx="1166698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Немцы дают украинским беженцам работу, учебу и социальную помощь. Но хотят ли они остаться в Германии?</a:t>
            </a:r>
          </a:p>
          <a:p>
            <a:pPr algn="just"/>
            <a:r>
              <a:rPr lang="ru-RU" dirty="0"/>
              <a:t>В Европе продолжается мощная поддержка украинских беженцев. Люди работают волонтёрами на вокзалах, собирают вещи, принимают беженцев в своих домах. Но со временем фокус поддержки смещается: важно не только помочь прямо сейчас, дав кров, еду и необходимые вещи тем, кто часто бежал чуть ли не в пижаме. На первый план постепенно выходит обустройствo людей в стране: работа или социальная помощь — взрослым, учёба — детям; и всем — медицинские страховки и доступное жильё. Что предлагают украинцам немецкое государство и общество, чем эта волна беженцев отличается от предыдущей — сирийской? И хотят ли сами украинцы осесть, например, в Германии?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Число зарегистрированных в Германии украинских беженцев продолжает расти, несмотря на то, что некоторые из них возвращаются на родину. В Германии предполагают, что многие беженцы из Украины останутся в стране на более длительный срок — как минимум на два-три года. Немецкий рынок труда для них открыт и шансы устроиться на работу в Германии - реальные. В Германии не хватает квалифицированных работников. Дефицит затрагивает весь рынок труда, однако он особенно заметен в сферах здравоохранения, социальной работы, преподавания и образования, а также в областях строительства, архитектуры, геодезии и строительных технологий.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У немецких властей теплится надежда, что вакансии хотя бы частично могут закрыть украинские беженцы. Например, младшeмy персоналy по уходу за больными и престарелыми глубоких языковых знаний не требуется, a работать можно после трехлетнего обучения.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452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{6A665B17-4DDC-413C-8E57-1C4A899E5DA5}tf03457510</Template>
  <TotalTime>2913</TotalTime>
  <Words>950</Words>
  <Application>Microsoft Office PowerPoint</Application>
  <PresentationFormat>Širokoúhlá obrazovka</PresentationFormat>
  <Paragraphs>28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Century Gothic</vt:lpstr>
      <vt:lpstr>Garamond</vt:lpstr>
      <vt:lpstr>Roboto</vt:lpstr>
      <vt:lpstr>Savon</vt:lpstr>
      <vt:lpstr>Миграция и мультикультурализм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Миграция и мультикультурализм</dc:title>
  <dc:creator>Stranz-Nikitina, Veronika</dc:creator>
  <cp:lastModifiedBy>Stranz-Nikitina, Veronika</cp:lastModifiedBy>
  <cp:revision>1</cp:revision>
  <dcterms:created xsi:type="dcterms:W3CDTF">2022-06-22T07:20:10Z</dcterms:created>
  <dcterms:modified xsi:type="dcterms:W3CDTF">2022-06-24T07:53:19Z</dcterms:modified>
</cp:coreProperties>
</file>