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84" r:id="rId2"/>
    <p:sldMasterId id="2147483673" r:id="rId3"/>
  </p:sldMasterIdLst>
  <p:notesMasterIdLst>
    <p:notesMasterId r:id="rId7"/>
  </p:notesMasterIdLst>
  <p:handoutMasterIdLst>
    <p:handoutMasterId r:id="rId8"/>
  </p:handoutMasterIdLst>
  <p:sldIdLst>
    <p:sldId id="815" r:id="rId4"/>
    <p:sldId id="912" r:id="rId5"/>
    <p:sldId id="299" r:id="rId6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294D21B2-C7F9-49C8-B57D-10944195E5D4}">
          <p14:sldIdLst>
            <p14:sldId id="815"/>
          </p14:sldIdLst>
        </p14:section>
        <p14:section name="Výchozí oddíl" id="{E644DEE7-BE16-4C82-B835-EDF773FEE635}">
          <p14:sldIdLst>
            <p14:sldId id="912"/>
            <p14:sldId id="299"/>
          </p14:sldIdLst>
        </p14:section>
        <p14:section name="Oddíl bez názvu" id="{B5B460B4-A549-4A7F-B626-0BF9B589E2F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orient="horz" pos="2141">
          <p15:clr>
            <a:srgbClr val="A4A3A4"/>
          </p15:clr>
        </p15:guide>
        <p15:guide id="4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86" autoAdjust="0"/>
    <p:restoredTop sz="94518" autoAdjust="0"/>
  </p:normalViewPr>
  <p:slideViewPr>
    <p:cSldViewPr>
      <p:cViewPr varScale="1">
        <p:scale>
          <a:sx n="82" d="100"/>
          <a:sy n="82" d="100"/>
        </p:scale>
        <p:origin x="89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6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548" y="-108"/>
      </p:cViewPr>
      <p:guideLst>
        <p:guide orient="horz" pos="3024"/>
        <p:guide pos="2304"/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839" cy="339515"/>
          </a:xfrm>
          <a:prstGeom prst="rect">
            <a:avLst/>
          </a:prstGeom>
        </p:spPr>
        <p:txBody>
          <a:bodyPr vert="horz" lIns="99042" tIns="49521" rIns="99042" bIns="4952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Financial crisis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580" y="0"/>
            <a:ext cx="4301839" cy="339515"/>
          </a:xfrm>
          <a:prstGeom prst="rect">
            <a:avLst/>
          </a:prstGeom>
        </p:spPr>
        <p:txBody>
          <a:bodyPr vert="horz" lIns="99042" tIns="49521" rIns="99042" bIns="4952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CD9EFDC2-4174-4ECB-B7BE-1D6BB5B183D7}" type="datetimeFigureOut">
              <a:rPr lang="cs-CZ"/>
              <a:pPr>
                <a:defRPr/>
              </a:pPr>
              <a:t>11.05.2021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7107"/>
            <a:ext cx="4301839" cy="339515"/>
          </a:xfrm>
          <a:prstGeom prst="rect">
            <a:avLst/>
          </a:prstGeom>
        </p:spPr>
        <p:txBody>
          <a:bodyPr vert="horz" lIns="99042" tIns="49521" rIns="99042" bIns="4952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580" y="6457107"/>
            <a:ext cx="4301839" cy="339515"/>
          </a:xfrm>
          <a:prstGeom prst="rect">
            <a:avLst/>
          </a:prstGeom>
        </p:spPr>
        <p:txBody>
          <a:bodyPr vert="horz" wrap="square" lIns="99042" tIns="49521" rIns="99042" bIns="4952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C7639EFF-D025-476F-8C7A-48AA68B6CCB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2780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839" cy="339515"/>
          </a:xfrm>
          <a:prstGeom prst="rect">
            <a:avLst/>
          </a:prstGeom>
        </p:spPr>
        <p:txBody>
          <a:bodyPr vert="horz" lIns="99042" tIns="49521" rIns="99042" bIns="4952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Financial crisis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580" y="0"/>
            <a:ext cx="4301839" cy="339515"/>
          </a:xfrm>
          <a:prstGeom prst="rect">
            <a:avLst/>
          </a:prstGeom>
        </p:spPr>
        <p:txBody>
          <a:bodyPr vert="horz" lIns="99042" tIns="49521" rIns="99042" bIns="4952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26EA0EC-55CC-41AD-A746-6DD5C1631D87}" type="datetimeFigureOut">
              <a:rPr lang="cs-CZ"/>
              <a:pPr>
                <a:defRPr/>
              </a:pPr>
              <a:t>11.05.2021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11175"/>
            <a:ext cx="3395662" cy="254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2" tIns="49521" rIns="99042" bIns="4952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22" y="3228554"/>
            <a:ext cx="7942197" cy="3058796"/>
          </a:xfrm>
          <a:prstGeom prst="rect">
            <a:avLst/>
          </a:prstGeom>
        </p:spPr>
        <p:txBody>
          <a:bodyPr vert="horz" lIns="99042" tIns="49521" rIns="99042" bIns="4952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7107"/>
            <a:ext cx="4301839" cy="339515"/>
          </a:xfrm>
          <a:prstGeom prst="rect">
            <a:avLst/>
          </a:prstGeom>
        </p:spPr>
        <p:txBody>
          <a:bodyPr vert="horz" lIns="99042" tIns="49521" rIns="99042" bIns="4952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580" y="6457107"/>
            <a:ext cx="4301839" cy="339515"/>
          </a:xfrm>
          <a:prstGeom prst="rect">
            <a:avLst/>
          </a:prstGeom>
        </p:spPr>
        <p:txBody>
          <a:bodyPr vert="horz" wrap="square" lIns="99042" tIns="49521" rIns="99042" bIns="4952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421CCE7A-D64A-4512-8E81-39CE5674CB9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1318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7407A5-4263-46C1-90F9-BC1F3F081575}" type="slidenum">
              <a:rPr lang="cs-CZ">
                <a:latin typeface="Calibri" panose="020F0502020204030204" pitchFamily="34" charset="0"/>
              </a:rPr>
              <a:pPr eaLnBrk="1" hangingPunct="1"/>
              <a:t>1</a:t>
            </a:fld>
            <a:endParaRPr 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3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C4C3B-AEEA-4951-A953-420B8AE84915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475" y="4713114"/>
            <a:ext cx="4982732" cy="446829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4252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6BFAF-DE67-46AF-94D2-21FAED2B09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0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Vývojový diagram: postup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ývojový diagram: postup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D2CA7-9B77-4309-B2A3-EFE682A90B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3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BEF25-30E8-45C2-9186-039336D99F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87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A5A95-174B-42F5-923C-BE9773BDBA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50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C099A-5989-4772-A7A2-4F74345B8530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622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5889F9-4A2B-46BE-921F-222F10EC36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373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DEA45-F339-4D14-9166-47A4B0746C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697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18E39-6338-4622-ACE8-53EEE06528B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641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37550-778E-4663-ACDB-60995432034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4316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A644C-80A8-4D4A-8F88-720908A6C46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995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EB7A7-EB74-40A4-84EC-40AEDAA9FEA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21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CE54C-E507-4F6C-B28D-0472CB6ADFB6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272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87948-87BD-4516-B50E-45EC363AFA9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649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9142F-8603-45F4-A92F-B0E899898F0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77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1A63F-B0B7-4CB1-82D4-AFE4A8C051D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0307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15B4F-23F5-4577-923D-362F2FFEE1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6011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D4E8D-4FDE-4174-ACEE-DE067FDE3A0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9101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EBED4-1048-4A02-B95D-DC8B0FA0856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4177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8F07B-A0B7-4B94-A483-3D3B3D4EF5B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4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E9DA9-60EF-4380-B347-8CF2D1427EC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3315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4B883-5880-43ED-A274-8201A59557B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394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DF2B4-0219-4535-90A6-B13A44DF5A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90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2551113" y="52911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261DF-8E91-49EF-A6DB-F82147C204E4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5070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14187-14DD-4E75-A907-A7DFA93B25B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490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17E66-60A5-4A03-94A6-1F4148130F5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1568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223F9-E2DC-44FE-B7E9-F0DBA222EE0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8065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A380B-1633-4A3A-8E72-3F4B70946DA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3199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DDF18-36C7-406D-8E8A-49EB830E0B0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595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6BDF6-03B4-46B1-8E2E-B5A8A0650B9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35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E7184-DE88-4AD1-B4DF-48FDE52D7C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6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1B3FB-5191-4CB7-8967-A2804580D7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6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88DA5-4FC4-4513-BCE3-D3D82D9E61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2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F761F-65FA-4B79-9EAE-E3AE0EA41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5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bdélník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A1C7B-01E5-4DFA-A4DC-6965D544B9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4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26E6D-3EC1-4DEB-8D86-41C08AE37F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3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6 May 2021</a:t>
            </a:r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Governance</a:t>
            </a: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itchFamily="34" charset="-18"/>
              </a:defRPr>
            </a:lvl1pPr>
          </a:lstStyle>
          <a:p>
            <a:fld id="{0B702F10-F137-43F1-AF67-EA7AE1C41180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93" r:id="rId1"/>
    <p:sldLayoutId id="2147486894" r:id="rId2"/>
    <p:sldLayoutId id="2147486895" r:id="rId3"/>
    <p:sldLayoutId id="2147486896" r:id="rId4"/>
    <p:sldLayoutId id="2147486897" r:id="rId5"/>
    <p:sldLayoutId id="2147486898" r:id="rId6"/>
    <p:sldLayoutId id="2147486899" r:id="rId7"/>
    <p:sldLayoutId id="2147486900" r:id="rId8"/>
    <p:sldLayoutId id="2147486901" r:id="rId9"/>
    <p:sldLayoutId id="2147486902" r:id="rId10"/>
    <p:sldLayoutId id="2147486903" r:id="rId11"/>
    <p:sldLayoutId id="2147486904" r:id="rId12"/>
    <p:sldLayoutId id="2147486871" r:id="rId13"/>
    <p:sldLayoutId id="2147486905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9B8BF34-CFEB-4A3D-AB07-ABD62448A87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72" r:id="rId1"/>
    <p:sldLayoutId id="2147486873" r:id="rId2"/>
    <p:sldLayoutId id="2147486874" r:id="rId3"/>
    <p:sldLayoutId id="2147486875" r:id="rId4"/>
    <p:sldLayoutId id="2147486876" r:id="rId5"/>
    <p:sldLayoutId id="2147486877" r:id="rId6"/>
    <p:sldLayoutId id="2147486878" r:id="rId7"/>
    <p:sldLayoutId id="2147486879" r:id="rId8"/>
    <p:sldLayoutId id="2147486880" r:id="rId9"/>
    <p:sldLayoutId id="2147486881" r:id="rId10"/>
    <p:sldLayoutId id="21474868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6 May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Governance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4391FE6-EC30-4CE4-ADDF-10F830BDBBF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83" r:id="rId1"/>
    <p:sldLayoutId id="2147486884" r:id="rId2"/>
    <p:sldLayoutId id="2147486885" r:id="rId3"/>
    <p:sldLayoutId id="2147486886" r:id="rId4"/>
    <p:sldLayoutId id="2147486887" r:id="rId5"/>
    <p:sldLayoutId id="2147486888" r:id="rId6"/>
    <p:sldLayoutId id="2147486889" r:id="rId7"/>
    <p:sldLayoutId id="2147486890" r:id="rId8"/>
    <p:sldLayoutId id="2147486891" r:id="rId9"/>
    <p:sldLayoutId id="214748689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1419225" y="188640"/>
            <a:ext cx="7024687" cy="80645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000" b="1" cap="all" dirty="0" err="1">
                <a:solidFill>
                  <a:schemeClr val="accen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Introductory</a:t>
            </a:r>
            <a:r>
              <a:rPr lang="cs-CZ" sz="3000" b="1" cap="all" dirty="0">
                <a:solidFill>
                  <a:schemeClr val="accen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Bank</a:t>
            </a:r>
            <a:r>
              <a:rPr lang="en-GB" sz="3000" b="1" cap="all" dirty="0" err="1">
                <a:solidFill>
                  <a:schemeClr val="accen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ing</a:t>
            </a:r>
            <a:r>
              <a:rPr lang="cs-CZ" sz="3000" b="1" cap="all" dirty="0">
                <a:solidFill>
                  <a:schemeClr val="accen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8435" name="Rectangle 11"/>
          <p:cNvSpPr>
            <a:spLocks noChangeArrowheads="1"/>
          </p:cNvSpPr>
          <p:nvPr/>
        </p:nvSpPr>
        <p:spPr bwMode="auto">
          <a:xfrm>
            <a:off x="1092999" y="4313286"/>
            <a:ext cx="7777162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sz="2000" b="1" dirty="0" err="1">
                <a:latin typeface="Gill Sans MT" panose="020B0502020104020203" pitchFamily="34" charset="0"/>
              </a:rPr>
              <a:t>Tutorial</a:t>
            </a:r>
            <a:r>
              <a:rPr lang="cs-CZ" sz="2000" b="1" dirty="0">
                <a:latin typeface="Gill Sans MT" panose="020B0502020104020203" pitchFamily="34" charset="0"/>
              </a:rPr>
              <a:t> 13 – </a:t>
            </a:r>
            <a:r>
              <a:rPr lang="en-GB" sz="2000" b="1" dirty="0">
                <a:latin typeface="Gill Sans MT" panose="020B0502020104020203" pitchFamily="34" charset="0"/>
              </a:rPr>
              <a:t> </a:t>
            </a:r>
            <a:r>
              <a:rPr lang="cs-CZ" sz="2000" b="1" dirty="0" err="1">
                <a:latin typeface="Gill Sans MT" panose="020B0502020104020203" pitchFamily="34" charset="0"/>
              </a:rPr>
              <a:t>Recap</a:t>
            </a:r>
            <a:r>
              <a:rPr lang="cs-CZ" sz="2000" b="1" dirty="0">
                <a:latin typeface="Gill Sans MT" panose="020B0502020104020203" pitchFamily="34" charset="0"/>
              </a:rPr>
              <a:t> </a:t>
            </a:r>
            <a:r>
              <a:rPr lang="cs-CZ" sz="2000" b="1" dirty="0" err="1">
                <a:latin typeface="Gill Sans MT" panose="020B0502020104020203" pitchFamily="34" charset="0"/>
              </a:rPr>
              <a:t>example</a:t>
            </a:r>
            <a:endParaRPr lang="cs-CZ" sz="2000" b="1" dirty="0">
              <a:latin typeface="Gill Sans MT" panose="020B0502020104020203" pitchFamily="34" charset="0"/>
            </a:endParaRPr>
          </a:p>
          <a:p>
            <a:pPr algn="ctr"/>
            <a:endParaRPr lang="cs-CZ" sz="2000" b="1" dirty="0">
              <a:latin typeface="Gill Sans MT" panose="020B0502020104020203" pitchFamily="34" charset="0"/>
            </a:endParaRPr>
          </a:p>
          <a:p>
            <a:pPr algn="ctr"/>
            <a:r>
              <a:rPr lang="en-US" sz="2000" dirty="0">
                <a:latin typeface="Gill Sans MT" panose="020B0502020104020203" pitchFamily="34" charset="0"/>
              </a:rPr>
              <a:t>Institute of Economic Studies, Faculty of Social Science</a:t>
            </a:r>
            <a:r>
              <a:rPr lang="cs-CZ" sz="2000" dirty="0">
                <a:latin typeface="Gill Sans MT" panose="020B0502020104020203" pitchFamily="34" charset="0"/>
              </a:rPr>
              <a:t>s</a:t>
            </a:r>
            <a:r>
              <a:rPr lang="en-US" sz="2000" dirty="0">
                <a:latin typeface="Gill Sans MT" panose="020B0502020104020203" pitchFamily="34" charset="0"/>
              </a:rPr>
              <a:t>,         </a:t>
            </a:r>
            <a:endParaRPr lang="cs-CZ" sz="2000" dirty="0">
              <a:latin typeface="Gill Sans MT" panose="020B0502020104020203" pitchFamily="34" charset="0"/>
            </a:endParaRPr>
          </a:p>
          <a:p>
            <a:pPr algn="ctr"/>
            <a:r>
              <a:rPr lang="en-US" sz="2000" dirty="0">
                <a:latin typeface="Gill Sans MT" panose="020B0502020104020203" pitchFamily="34" charset="0"/>
              </a:rPr>
              <a:t>Charles University in Prague, Czech Republic</a:t>
            </a:r>
          </a:p>
          <a:p>
            <a:pPr algn="ctr"/>
            <a:endParaRPr lang="cs-CZ" sz="2000" b="1" dirty="0">
              <a:latin typeface="Gill Sans MT" panose="020B0502020104020203" pitchFamily="34" charset="0"/>
            </a:endParaRPr>
          </a:p>
          <a:p>
            <a:pPr algn="ctr"/>
            <a:endParaRPr lang="en-NZ" sz="1000" b="1" dirty="0">
              <a:latin typeface="Gill Sans MT" panose="020B0502020104020203" pitchFamily="34" charset="0"/>
            </a:endParaRPr>
          </a:p>
        </p:txBody>
      </p:sp>
      <p:sp>
        <p:nvSpPr>
          <p:cNvPr id="18436" name="Obdélník 12"/>
          <p:cNvSpPr>
            <a:spLocks noChangeArrowheads="1"/>
          </p:cNvSpPr>
          <p:nvPr/>
        </p:nvSpPr>
        <p:spPr bwMode="auto">
          <a:xfrm>
            <a:off x="4358752" y="6257925"/>
            <a:ext cx="12456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sz="1600" dirty="0">
                <a:latin typeface="Gill Sans MT" panose="020B0502020104020203" pitchFamily="34" charset="0"/>
              </a:rPr>
              <a:t>13 May 2021</a:t>
            </a:r>
            <a:endParaRPr lang="en-NZ" sz="1600" dirty="0">
              <a:latin typeface="Gill Sans MT" panose="020B0502020104020203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D05D0AC4-1229-4CA4-938E-286AE9468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6615"/>
          <a:stretch>
            <a:fillRect/>
          </a:stretch>
        </p:blipFill>
        <p:spPr bwMode="auto">
          <a:xfrm>
            <a:off x="2801330" y="916256"/>
            <a:ext cx="4360500" cy="3257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3">
            <a:extLst>
              <a:ext uri="{FF2B5EF4-FFF2-40B4-BE49-F238E27FC236}">
                <a16:creationId xmlns:a16="http://schemas.microsoft.com/office/drawing/2014/main" id="{78756F4C-BAF9-4025-BE6A-CF11ADBAA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1830" y="6053822"/>
            <a:ext cx="1455420" cy="74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03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/>
            <a:r>
              <a:rPr lang="en-GB" altLang="cs-CZ" sz="3000" dirty="0">
                <a:solidFill>
                  <a:schemeClr val="accent1"/>
                </a:solidFill>
              </a:rPr>
              <a:t>Key terms of Lecture 12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766888"/>
            <a:ext cx="7548562" cy="74771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endParaRPr lang="en-NZ" altLang="cs-CZ" sz="2400" dirty="0"/>
          </a:p>
          <a:p>
            <a:pPr marL="609600" indent="-609600">
              <a:lnSpc>
                <a:spcPct val="90000"/>
              </a:lnSpc>
            </a:pPr>
            <a:endParaRPr lang="en-NZ" altLang="cs-CZ" sz="2400" dirty="0"/>
          </a:p>
          <a:p>
            <a:pPr marL="609600" indent="-609600">
              <a:lnSpc>
                <a:spcPct val="90000"/>
              </a:lnSpc>
            </a:pPr>
            <a:endParaRPr lang="en-NZ" altLang="cs-CZ" sz="2800" dirty="0"/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4105275" y="2800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1066800" y="1628800"/>
            <a:ext cx="807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endParaRPr lang="cs-CZ" altLang="cs-CZ" sz="1800" dirty="0">
              <a:latin typeface="+mn-lt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en-GB" altLang="cs-CZ" sz="1800" dirty="0">
              <a:latin typeface="+mn-lt"/>
            </a:endParaRPr>
          </a:p>
        </p:txBody>
      </p:sp>
      <p:cxnSp>
        <p:nvCxnSpPr>
          <p:cNvPr id="7" name="Přímá spojovací čára 25"/>
          <p:cNvCxnSpPr/>
          <p:nvPr/>
        </p:nvCxnSpPr>
        <p:spPr>
          <a:xfrm>
            <a:off x="994086" y="1340768"/>
            <a:ext cx="8143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803EB-F185-48E1-A995-29BC73A239D8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321F184-7CB9-4690-9B2B-8CED3B42B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843" y="2677244"/>
            <a:ext cx="73494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+mn-lt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606332-139F-4F01-87D2-A1EA1DCB8195}"/>
              </a:ext>
            </a:extLst>
          </p:cNvPr>
          <p:cNvSpPr txBox="1"/>
          <p:nvPr/>
        </p:nvSpPr>
        <p:spPr>
          <a:xfrm>
            <a:off x="1653344" y="1704082"/>
            <a:ext cx="65527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>
                <a:latin typeface="+mj-lt"/>
              </a:rPr>
              <a:t>Governance issues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+mj-lt"/>
              </a:rPr>
              <a:t>Organizational structure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+mj-lt"/>
              </a:rPr>
              <a:t>Segregation of conflicting duties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+mj-lt"/>
              </a:rPr>
              <a:t>Bank regulation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+mj-lt"/>
              </a:rPr>
              <a:t>Bank supervision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58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39" y="145860"/>
            <a:ext cx="8128975" cy="11430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GB" altLang="cs-CZ" sz="30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Segoe UI" pitchFamily="34" charset="0"/>
              </a:rPr>
              <a:t>Example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40F340-141D-4B45-A9B6-693453A4287F}"/>
              </a:ext>
            </a:extLst>
          </p:cNvPr>
          <p:cNvCxnSpPr>
            <a:cxnSpLocks/>
          </p:cNvCxnSpPr>
          <p:nvPr/>
        </p:nvCxnSpPr>
        <p:spPr>
          <a:xfrm>
            <a:off x="1043608" y="1052736"/>
            <a:ext cx="8100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3DB09E1-1F3D-4034-974A-AC2444B04296}"/>
              </a:ext>
            </a:extLst>
          </p:cNvPr>
          <p:cNvSpPr txBox="1"/>
          <p:nvPr/>
        </p:nvSpPr>
        <p:spPr>
          <a:xfrm>
            <a:off x="1475656" y="1484784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>
                <a:effectLst/>
                <a:latin typeface="+mn-lt"/>
              </a:rPr>
              <a:t>The Bank has the following items in its balance sheet (sorry</a:t>
            </a:r>
            <a:r>
              <a:rPr lang="en-GB">
                <a:latin typeface="+mn-lt"/>
              </a:rPr>
              <a:t>, a bit messy)</a:t>
            </a:r>
            <a:r>
              <a:rPr lang="en-GB" sz="1800" b="0" i="0" u="none" strike="noStrike">
                <a:effectLst/>
                <a:latin typeface="+mn-lt"/>
              </a:rPr>
              <a:t>: shareholder equity of 12, retail deposits of 65, bond investment rated A of 30,  Loan A rated A of 60, Loan C rated C of 50, bonds issued rated B of 42, equity investment rated B of 17, guarantee issued of 30, undrawn commitments of 15 and corporate deposits of 40.</a:t>
            </a:r>
          </a:p>
          <a:p>
            <a:endParaRPr lang="en-GB">
              <a:latin typeface="+mn-lt"/>
            </a:endParaRPr>
          </a:p>
          <a:p>
            <a:r>
              <a:rPr lang="en-GB" sz="1800" b="0" i="0" u="none" strike="noStrike">
                <a:effectLst/>
                <a:latin typeface="+mn-lt"/>
              </a:rPr>
              <a:t>1. Show the balance sheet of the Bank, identify the amount of the missing item.</a:t>
            </a:r>
            <a:r>
              <a:rPr lang="en-GB">
                <a:latin typeface="+mn-lt"/>
              </a:rPr>
              <a:t> </a:t>
            </a:r>
          </a:p>
          <a:p>
            <a:endParaRPr lang="en-GB">
              <a:latin typeface="+mn-lt"/>
            </a:endParaRPr>
          </a:p>
          <a:p>
            <a:r>
              <a:rPr lang="en-GB">
                <a:latin typeface="+mn-lt"/>
              </a:rPr>
              <a:t>2. Given the following risk weights, calculate the risk weighted exposure and decide if the bank meets the minimum capital requirement of 8 %.</a:t>
            </a:r>
          </a:p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BE894C-084D-4D80-BF26-0F49071A6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4983264"/>
            <a:ext cx="4164476" cy="7799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13753</TotalTime>
  <Words>172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Gill Sans MT</vt:lpstr>
      <vt:lpstr>Verdana</vt:lpstr>
      <vt:lpstr>Wingdings 2</vt:lpstr>
      <vt:lpstr>Solstice</vt:lpstr>
      <vt:lpstr>1_Vlastní návrh</vt:lpstr>
      <vt:lpstr>Vlastní návrh</vt:lpstr>
      <vt:lpstr>PowerPoint Presentation</vt:lpstr>
      <vt:lpstr>Key terms of Lecture 12</vt:lpstr>
      <vt:lpstr>Example</vt:lpstr>
    </vt:vector>
  </TitlesOfParts>
  <Company>Workgroup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</dc:creator>
  <cp:lastModifiedBy>Vojtěch Pečený</cp:lastModifiedBy>
  <cp:revision>383</cp:revision>
  <cp:lastPrinted>2018-10-26T11:11:06Z</cp:lastPrinted>
  <dcterms:created xsi:type="dcterms:W3CDTF">2009-09-05T07:20:59Z</dcterms:created>
  <dcterms:modified xsi:type="dcterms:W3CDTF">2021-05-11T07:31:57Z</dcterms:modified>
</cp:coreProperties>
</file>