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323" r:id="rId3"/>
    <p:sldId id="324" r:id="rId4"/>
    <p:sldId id="325" r:id="rId5"/>
    <p:sldId id="332" r:id="rId6"/>
    <p:sldId id="326" r:id="rId7"/>
    <p:sldId id="327" r:id="rId8"/>
    <p:sldId id="329" r:id="rId9"/>
    <p:sldId id="328" r:id="rId10"/>
    <p:sldId id="340" r:id="rId11"/>
    <p:sldId id="330" r:id="rId12"/>
    <p:sldId id="331" r:id="rId13"/>
    <p:sldId id="333" r:id="rId14"/>
    <p:sldId id="334" r:id="rId15"/>
    <p:sldId id="335" r:id="rId16"/>
    <p:sldId id="336" r:id="rId17"/>
    <p:sldId id="337" r:id="rId18"/>
    <p:sldId id="338" r:id="rId19"/>
    <p:sldId id="33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20.05.2021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11.–12. přednáška</a:t>
            </a:r>
          </a:p>
          <a:p>
            <a:r>
              <a:rPr lang="cs-CZ" dirty="0"/>
              <a:t>Čas a vyprávění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3A919-3F24-42B8-83C3-CB6BA97E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Sémiotika textu × hermeneutika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63DE3-6858-45F2-979C-3B93216DD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Sémiotika textu:</a:t>
            </a:r>
          </a:p>
          <a:p>
            <a:pPr lvl="1"/>
            <a:r>
              <a:rPr lang="cs-CZ" dirty="0"/>
              <a:t>analyzuje jeho uspořádání, motivy, poetiku;</a:t>
            </a:r>
          </a:p>
          <a:p>
            <a:pPr lvl="1"/>
            <a:r>
              <a:rPr lang="cs-CZ" dirty="0"/>
              <a:t>zaměřuje se na imanentní výklad příslušného textu; metodicky se zbavuje toho, co se přísně textu netýká (autor, recepce ze strany čtenáře)</a:t>
            </a:r>
          </a:p>
          <a:p>
            <a:pPr lvl="1"/>
            <a:r>
              <a:rPr lang="cs-CZ" dirty="0"/>
              <a:t>jejím předmětem jsou vnitřní zákony literárního díla</a:t>
            </a:r>
          </a:p>
          <a:p>
            <a:r>
              <a:rPr lang="cs-CZ" dirty="0"/>
              <a:t>Hermeneutika textu:</a:t>
            </a:r>
          </a:p>
          <a:p>
            <a:pPr lvl="1"/>
            <a:r>
              <a:rPr lang="cs-CZ" dirty="0"/>
              <a:t>odmítnutí abstrakce, snaha zohlednit způsob, jak se setkání s textem má k žitému světu čtenáře;</a:t>
            </a:r>
          </a:p>
          <a:p>
            <a:pPr lvl="1"/>
            <a:r>
              <a:rPr lang="cs-CZ" dirty="0"/>
              <a:t>snaha zachytit celý proces, celý „oblouk výkonů“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91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E422B-2EFC-413D-AB4D-5CBB0545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 fáze </a:t>
            </a:r>
            <a:r>
              <a:rPr lang="cs-CZ" b="1" dirty="0" err="1"/>
              <a:t>mimésis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A0C5B-9DDD-48A7-A275-7C6B867C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Budeme sledovat </a:t>
            </a:r>
            <a:r>
              <a:rPr lang="cs-CZ" i="1" dirty="0"/>
              <a:t>osud </a:t>
            </a:r>
            <a:r>
              <a:rPr lang="cs-CZ" i="1" u="sng" dirty="0" err="1"/>
              <a:t>prefigurovaného</a:t>
            </a:r>
            <a:r>
              <a:rPr lang="cs-CZ" i="1" dirty="0"/>
              <a:t> času, který se prostředkováním </a:t>
            </a:r>
            <a:r>
              <a:rPr lang="cs-CZ" i="1" u="sng" dirty="0"/>
              <a:t>konfigurovaného</a:t>
            </a:r>
            <a:r>
              <a:rPr lang="cs-CZ" i="1" dirty="0"/>
              <a:t> času stává časem </a:t>
            </a:r>
            <a:r>
              <a:rPr lang="cs-CZ" i="1" u="sng" dirty="0" err="1"/>
              <a:t>refigurovaným</a:t>
            </a:r>
            <a:r>
              <a:rPr lang="cs-CZ" dirty="0"/>
              <a:t>. </a:t>
            </a:r>
          </a:p>
          <a:p>
            <a:r>
              <a:rPr lang="cs-CZ" dirty="0"/>
              <a:t>«Zatímco </a:t>
            </a:r>
            <a:r>
              <a:rPr lang="cs-CZ" u="sng" dirty="0"/>
              <a:t>konfigurace</a:t>
            </a:r>
            <a:r>
              <a:rPr lang="cs-CZ" dirty="0"/>
              <a:t> se týká utváření vyprávění, jeho časové strukturace spolu s konstrukcí zápletky, „okrajová“ </a:t>
            </a:r>
            <a:r>
              <a:rPr lang="cs-CZ" u="sng" dirty="0" err="1"/>
              <a:t>prefigurace</a:t>
            </a:r>
            <a:r>
              <a:rPr lang="cs-CZ" dirty="0"/>
              <a:t> a </a:t>
            </a:r>
            <a:r>
              <a:rPr lang="cs-CZ" u="sng" dirty="0" err="1"/>
              <a:t>refigurace</a:t>
            </a:r>
            <a:r>
              <a:rPr lang="cs-CZ" dirty="0"/>
              <a:t> zde přistupují k narativnímu textu a zásadním způsobem jej rozšiřují a obohacují.»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318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FA186-CDAC-45AD-B8B9-D121BA439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/>
              <a:t>Mimésis</a:t>
            </a:r>
            <a:r>
              <a:rPr lang="cs-CZ" b="1" i="1" dirty="0"/>
              <a:t> I – </a:t>
            </a:r>
            <a:r>
              <a:rPr lang="cs-CZ" b="1" i="1" dirty="0" err="1"/>
              <a:t>prefigurace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27DDF-7E28-4924-BFCB-C1138DF1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sz="3900" dirty="0"/>
              <a:t>Napodobovat či předvádět jednání znamená mít určité </a:t>
            </a:r>
            <a:r>
              <a:rPr lang="cs-CZ" sz="3900" b="1" dirty="0"/>
              <a:t>předporozumění</a:t>
            </a:r>
            <a:r>
              <a:rPr lang="cs-CZ" sz="3900" dirty="0"/>
              <a:t> (určité kompetence) pro to, jak se to má s lidským jednáním (praktické předporozumění).</a:t>
            </a:r>
          </a:p>
          <a:p>
            <a:r>
              <a:rPr lang="cs-CZ" sz="3900" dirty="0"/>
              <a:t>vyprávění by bylo nesrozumitelné, kdyby nebylo konfigurací toho, co je již určitou figurou v lidském jednání</a:t>
            </a:r>
          </a:p>
          <a:p>
            <a:r>
              <a:rPr lang="cs-CZ" sz="3900" dirty="0"/>
              <a:t>Kompetence předporozumění:</a:t>
            </a:r>
          </a:p>
          <a:p>
            <a:pPr lvl="1"/>
            <a:r>
              <a:rPr lang="cs-CZ" sz="3500" dirty="0"/>
              <a:t>1. sémantika jednání </a:t>
            </a:r>
          </a:p>
          <a:p>
            <a:pPr lvl="1"/>
            <a:r>
              <a:rPr lang="cs-CZ" sz="3500" dirty="0"/>
              <a:t>2. symbolika</a:t>
            </a:r>
          </a:p>
          <a:p>
            <a:pPr lvl="1"/>
            <a:r>
              <a:rPr lang="cs-CZ" sz="3500" dirty="0"/>
              <a:t>3. časovost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70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86EE4-3643-4E66-9426-EF94E0287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sémantika 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78931-AD5F-4BDD-B8D8-0B6078110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významy, které plodí zápletka, jsou zakotveny v naší schopnosti používat pojmy z oblasti jednání. </a:t>
            </a:r>
          </a:p>
          <a:p>
            <a:r>
              <a:rPr lang="cs-CZ" dirty="0"/>
              <a:t>To, že rozumíme nějakému ději (vyprávění), znamená, že rozumíme jak </a:t>
            </a:r>
            <a:r>
              <a:rPr lang="cs-CZ" i="1" dirty="0"/>
              <a:t>řeči „konání“</a:t>
            </a:r>
            <a:r>
              <a:rPr lang="cs-CZ" dirty="0"/>
              <a:t>, tak </a:t>
            </a:r>
            <a:r>
              <a:rPr lang="cs-CZ" i="1" dirty="0"/>
              <a:t>kulturní tradici</a:t>
            </a:r>
            <a:r>
              <a:rPr lang="cs-CZ" dirty="0"/>
              <a:t>, z níž vychází typologie zápletek.</a:t>
            </a:r>
          </a:p>
          <a:p>
            <a:r>
              <a:rPr lang="cs-CZ" dirty="0"/>
              <a:t>Ve vyprávění se výrazy vzaté ze sémantiky jednání aktualizují v rovině narativní skladby: paradigmatický a syntagmatický řád.</a:t>
            </a:r>
          </a:p>
        </p:txBody>
      </p:sp>
    </p:spTree>
    <p:extLst>
      <p:ext uri="{BB962C8B-B14F-4D97-AF65-F5344CB8AC3E}">
        <p14:creationId xmlns:p14="http://schemas.microsoft.com/office/powerpoint/2010/main" val="313098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AD27C-310E-460A-ACA0-7D6B0A76F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symbolika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A89B9-46CC-43DA-B5C8-1909A1E6F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Narativní skladba je ukotvena v praktickém rozumění a využívá symbolické základy praktické oblasti.</a:t>
            </a:r>
          </a:p>
          <a:p>
            <a:r>
              <a:rPr lang="cs-CZ" dirty="0"/>
              <a:t>Všechny společenské jevy (jazyk, normy, pravidla chování, móda, umění) jsou sdílené skrze významy. Společné sdílení těchto významů je prostředkováno znaky (=symboly).</a:t>
            </a:r>
          </a:p>
        </p:txBody>
      </p:sp>
    </p:spTree>
    <p:extLst>
      <p:ext uri="{BB962C8B-B14F-4D97-AF65-F5344CB8AC3E}">
        <p14:creationId xmlns:p14="http://schemas.microsoft.com/office/powerpoint/2010/main" val="1450463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93EB8-36C4-4F4B-A649-3C86B522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časovost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8246D9-629E-4345-BF15-48DA71C7C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Schopnost rozpoznávat v jednání časové struktury, které jsou základem vyprávění. </a:t>
            </a:r>
          </a:p>
          <a:p>
            <a:r>
              <a:rPr lang="cs-CZ" dirty="0"/>
              <a:t>Času rozumíme z obstarávání, je to sice neautentický způsob rozumění, ale na základě </a:t>
            </a:r>
            <a:r>
              <a:rPr lang="cs-CZ" dirty="0" err="1"/>
              <a:t>nitročasovosti</a:t>
            </a:r>
            <a:r>
              <a:rPr lang="cs-CZ" dirty="0"/>
              <a:t> se budují narativní konfigurace (vliv </a:t>
            </a:r>
            <a:r>
              <a:rPr lang="cs-CZ" dirty="0" err="1"/>
              <a:t>Heidegger</a:t>
            </a:r>
            <a:r>
              <a:rPr lang="cs-CZ" dirty="0"/>
              <a:t>)</a:t>
            </a:r>
          </a:p>
          <a:p>
            <a:r>
              <a:rPr lang="cs-CZ" i="1" dirty="0" err="1"/>
              <a:t>Zeitlichkeit</a:t>
            </a:r>
            <a:r>
              <a:rPr lang="cs-CZ" dirty="0"/>
              <a:t> × </a:t>
            </a:r>
            <a:r>
              <a:rPr lang="cs-CZ" i="1" dirty="0" err="1"/>
              <a:t>Innerzeitlichkeit</a:t>
            </a:r>
            <a:endParaRPr lang="cs-CZ" i="1" dirty="0"/>
          </a:p>
          <a:p>
            <a:r>
              <a:rPr lang="cs-CZ" dirty="0"/>
              <a:t>teprve ve vyprávění se čas stává uspořádaným a lidským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07905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50CA4-F866-4252-AA10-9FCB97390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Mimésis</a:t>
            </a:r>
            <a:r>
              <a:rPr lang="cs-CZ" b="1" i="1" dirty="0"/>
              <a:t> II – konfigurace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0F84B-FF39-41E0-B824-D019D781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Vlastní konfigurující výkon</a:t>
            </a:r>
            <a:r>
              <a:rPr lang="cs-CZ" dirty="0"/>
              <a:t> = spočívá ve shrnutí rozmanitých jednání (příhody příběhu) v jednotný časový celek. Mění/shrnuje soubor událostí v příběh. </a:t>
            </a:r>
          </a:p>
          <a:p>
            <a:r>
              <a:rPr lang="cs-CZ" b="1" dirty="0"/>
              <a:t>1.</a:t>
            </a:r>
            <a:r>
              <a:rPr lang="cs-CZ" dirty="0"/>
              <a:t> zápletka </a:t>
            </a:r>
            <a:r>
              <a:rPr lang="cs-CZ" i="1" dirty="0"/>
              <a:t>organizuje do pochopitelného celku</a:t>
            </a:r>
          </a:p>
          <a:p>
            <a:r>
              <a:rPr lang="cs-CZ" b="1" dirty="0"/>
              <a:t>2. </a:t>
            </a:r>
            <a:r>
              <a:rPr lang="cs-CZ" dirty="0"/>
              <a:t>skládání dohromady heterogenních </a:t>
            </a:r>
            <a:r>
              <a:rPr lang="cs-CZ" u="sng" dirty="0"/>
              <a:t>faktorů</a:t>
            </a:r>
          </a:p>
          <a:p>
            <a:r>
              <a:rPr lang="cs-CZ" b="1" dirty="0"/>
              <a:t>3.</a:t>
            </a:r>
            <a:r>
              <a:rPr lang="cs-CZ" dirty="0"/>
              <a:t> zápletka prostředkuje s ohledem na vlastní časové momenty</a:t>
            </a:r>
          </a:p>
        </p:txBody>
      </p:sp>
    </p:spTree>
    <p:extLst>
      <p:ext uri="{BB962C8B-B14F-4D97-AF65-F5344CB8AC3E}">
        <p14:creationId xmlns:p14="http://schemas.microsoft.com/office/powerpoint/2010/main" val="2031861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B0B35-3132-4412-A38C-EC8A0CAF2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Schematizace a tradičnost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F81D2-ED42-4A7F-BBE3-D1623F2F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u="sng" dirty="0"/>
              <a:t>Schematizace</a:t>
            </a:r>
            <a:r>
              <a:rPr lang="cs-CZ" dirty="0"/>
              <a:t> – plodí smíšenou racionalitu mezi „myšlenkou“ vyprávěného příběhu a názornou prezentací okolností, jednajících postav apod. – ze schematizace se vyvozují </a:t>
            </a:r>
            <a:r>
              <a:rPr lang="cs-CZ" b="1" dirty="0"/>
              <a:t>paradigmata</a:t>
            </a:r>
            <a:r>
              <a:rPr lang="cs-CZ" dirty="0"/>
              <a:t> (formy, žánry aj.)</a:t>
            </a:r>
          </a:p>
          <a:p>
            <a:r>
              <a:rPr lang="cs-CZ" i="1" u="sng" dirty="0"/>
              <a:t>Tradice</a:t>
            </a:r>
            <a:r>
              <a:rPr lang="cs-CZ" dirty="0"/>
              <a:t> = souhra </a:t>
            </a:r>
            <a:r>
              <a:rPr lang="cs-CZ" i="1" dirty="0"/>
              <a:t>inovací</a:t>
            </a:r>
            <a:r>
              <a:rPr lang="cs-CZ" dirty="0"/>
              <a:t> a </a:t>
            </a:r>
            <a:r>
              <a:rPr lang="cs-CZ" i="1" dirty="0"/>
              <a:t>sedimentací</a:t>
            </a:r>
            <a:r>
              <a:rPr lang="cs-CZ" dirty="0"/>
              <a:t> paradigmat.</a:t>
            </a:r>
          </a:p>
          <a:p>
            <a:pPr lvl="1"/>
            <a:r>
              <a:rPr lang="cs-CZ" u="sng" dirty="0"/>
              <a:t>otrocká aplikace</a:t>
            </a:r>
            <a:r>
              <a:rPr lang="cs-CZ" dirty="0"/>
              <a:t> ÷ </a:t>
            </a:r>
            <a:r>
              <a:rPr lang="cs-CZ" u="sng" dirty="0"/>
              <a:t>záměrné odchýlení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356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E7237-A25A-4BC3-8CC7-BA50F1D1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/>
              <a:t>Mimésis</a:t>
            </a:r>
            <a:r>
              <a:rPr lang="cs-CZ" b="1" i="1" dirty="0"/>
              <a:t> III – </a:t>
            </a:r>
            <a:r>
              <a:rPr lang="cs-CZ" b="1" i="1" dirty="0" err="1"/>
              <a:t>refigurace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F8FCB-6148-4D19-8C8E-F048F0930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Mimésis</a:t>
            </a:r>
            <a:r>
              <a:rPr lang="cs-CZ" dirty="0"/>
              <a:t> III = průsečík světa textu a světa čtenáře; zahrnuje jak konstrukci světa rozvrhnutého v konfiguraci, tak jeho aktivní konfrontaci se světem čtenáře; dovršuje akt konfigurace v četbě.</a:t>
            </a:r>
          </a:p>
          <a:p>
            <a:r>
              <a:rPr lang="cs-CZ" dirty="0"/>
              <a:t>Při četbě fikce je tak má přítomnost (žitá, veřejná, kulturní, politická, dějinná), můj projekt života konfrontován s jinými projekty, nabízenými textem.</a:t>
            </a:r>
          </a:p>
          <a:p>
            <a:r>
              <a:rPr lang="cs-CZ" dirty="0"/>
              <a:t>Konstrukce zápletky je společným dílem textu a čtenáře – teprve aktualizace v četbě konstituuje dílo.</a:t>
            </a:r>
          </a:p>
        </p:txBody>
      </p:sp>
    </p:spTree>
    <p:extLst>
      <p:ext uri="{BB962C8B-B14F-4D97-AF65-F5344CB8AC3E}">
        <p14:creationId xmlns:p14="http://schemas.microsoft.com/office/powerpoint/2010/main" val="3829366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0E443-335A-4E69-810D-32110A2D7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Problém reference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B987E-4098-4CEC-8BBD-1609ED50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«co je komunikováno, je vposled a za smyslem díla </a:t>
            </a:r>
            <a:r>
              <a:rPr lang="cs-CZ" u="sng" dirty="0"/>
              <a:t>svět</a:t>
            </a:r>
            <a:r>
              <a:rPr lang="cs-CZ" dirty="0"/>
              <a:t>, jak jej dílo </a:t>
            </a:r>
            <a:r>
              <a:rPr lang="cs-CZ" u="sng" dirty="0"/>
              <a:t>projektuje</a:t>
            </a:r>
            <a:r>
              <a:rPr lang="cs-CZ" dirty="0"/>
              <a:t> a jako </a:t>
            </a:r>
            <a:r>
              <a:rPr lang="cs-CZ" u="sng" dirty="0"/>
              <a:t>horizont</a:t>
            </a:r>
            <a:r>
              <a:rPr lang="cs-CZ" dirty="0"/>
              <a:t> tohoto díla» </a:t>
            </a:r>
          </a:p>
          <a:p>
            <a:r>
              <a:rPr lang="cs-CZ" dirty="0"/>
              <a:t>«čtenář přijímá dílo tak, jak to odpovídá jeho vlastní </a:t>
            </a:r>
            <a:r>
              <a:rPr lang="cs-CZ" u="sng" dirty="0"/>
              <a:t>receptivitě</a:t>
            </a:r>
            <a:r>
              <a:rPr lang="cs-CZ" dirty="0"/>
              <a:t>, jež sama je definována </a:t>
            </a:r>
            <a:r>
              <a:rPr lang="cs-CZ" u="sng" dirty="0"/>
              <a:t>situací</a:t>
            </a:r>
            <a:r>
              <a:rPr lang="cs-CZ" dirty="0"/>
              <a:t>, která je </a:t>
            </a:r>
            <a:r>
              <a:rPr lang="cs-CZ" u="sng" dirty="0"/>
              <a:t>horizontem světa</a:t>
            </a:r>
            <a:r>
              <a:rPr lang="cs-CZ" dirty="0"/>
              <a:t> vymezena a současně i rozevřena»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5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F7FF0-0577-4B88-8915-C6E6CAAB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a vyprávění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0FFA5-7C2D-4601-90A6-C5E5DBB40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Sv. Augustin: </a:t>
            </a:r>
            <a:r>
              <a:rPr lang="cs-CZ" i="1" dirty="0"/>
              <a:t>„Co je tedy čas? Vím to, když se mne naň nikdo netáže; mám-li to však někomu vysvětlit, nevím.“</a:t>
            </a:r>
          </a:p>
          <a:p>
            <a:r>
              <a:rPr lang="cs-CZ" dirty="0"/>
              <a:t>Čas se stává lidským časem, jen pokud je artikulován narativním způsobem, a vyprávění nabývá svého plného významu tehdy, když se stává podmínkou časové existence.</a:t>
            </a:r>
          </a:p>
          <a:p>
            <a:r>
              <a:rPr lang="cs-CZ" dirty="0"/>
              <a:t>Teprve ve vyprávění, jež lidstvo vynalézá, spočívá nenahraditelný nástroj lidstva, jímž re-figurujeme onu jinak nejasnou časovou zkušenost, jež je sama o sobě vydána napospas aporiím filosofické spekulace.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83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80AC7B-0533-4729-86CB-1F8F9D9A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3600" dirty="0"/>
              <a:t>„Mám-li vyřešit problém vztahu mezi časem a vyprávěním, musím napřed určit zápletku jako to, co má prostředkovat mezi praktickou zkušeností, jež jí předchází, a tím, co následuje“ (s. 90).</a:t>
            </a:r>
          </a:p>
          <a:p>
            <a:r>
              <a:rPr lang="cs-CZ" sz="3600" dirty="0"/>
              <a:t>Prostředkování mezi časem a vyprávěním </a:t>
            </a:r>
            <a:r>
              <a:rPr lang="cs-CZ" sz="3600" dirty="0" err="1"/>
              <a:t>Ricoeur</a:t>
            </a:r>
            <a:r>
              <a:rPr lang="cs-CZ" sz="3600" dirty="0"/>
              <a:t> ukazuje na vypracování třech mimetických kroků – </a:t>
            </a:r>
            <a:r>
              <a:rPr lang="cs-CZ" sz="3600" i="1" dirty="0" err="1"/>
              <a:t>mimésis</a:t>
            </a:r>
            <a:r>
              <a:rPr lang="cs-CZ" sz="3600" i="1" dirty="0"/>
              <a:t> I-III</a:t>
            </a:r>
            <a:r>
              <a:rPr lang="cs-CZ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013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15D51-4EDA-4714-972A-323CE5A1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historii pojmu „</a:t>
            </a:r>
            <a:r>
              <a:rPr lang="cs-CZ" dirty="0" err="1"/>
              <a:t>mimésis</a:t>
            </a:r>
            <a:r>
              <a:rPr lang="cs-CZ" dirty="0"/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A2006-D6D1-4A65-A8EE-ABB30FFF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Reprodukce × tvůrčí zobrazení</a:t>
            </a:r>
          </a:p>
          <a:p>
            <a:r>
              <a:rPr lang="cs-CZ" dirty="0"/>
              <a:t>Platónova koncepce z X. knihy </a:t>
            </a:r>
            <a:r>
              <a:rPr lang="cs-CZ" i="1" dirty="0"/>
              <a:t>Ústavy</a:t>
            </a:r>
            <a:r>
              <a:rPr lang="cs-CZ" dirty="0"/>
              <a:t>: umění jako nápodoba nápodoby</a:t>
            </a:r>
          </a:p>
          <a:p>
            <a:r>
              <a:rPr lang="cs-CZ" dirty="0"/>
              <a:t>Aristotelova koncepce: umění nenapodobuje skutečnost jako pouhou reprodukci, ale je spíše tvůrčím zobrazením té části skutečnosti, která má trvalejší hodnotu (usiluje o obecné)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44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6864D-0923-4290-A7B0-DDA6634E8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r>
              <a:rPr lang="cs-CZ" i="1" dirty="0"/>
              <a:t>	</a:t>
            </a:r>
            <a:r>
              <a:rPr lang="cs-CZ" sz="3200" i="1" dirty="0"/>
              <a:t>„Úkolem básníka není podávat, co se skutečně stalo, nýbrž to, co by se stát mohlo a co je možné podle pravděpodobnosti“</a:t>
            </a:r>
            <a:r>
              <a:rPr lang="cs-CZ" sz="3200" dirty="0"/>
              <a:t>, </a:t>
            </a:r>
            <a:r>
              <a:rPr lang="cs-CZ" sz="3200" dirty="0" err="1"/>
              <a:t>Aristotelés</a:t>
            </a:r>
            <a:r>
              <a:rPr lang="cs-CZ" sz="3200" dirty="0"/>
              <a:t>, </a:t>
            </a:r>
            <a:r>
              <a:rPr lang="cs-CZ" sz="3200" i="1" dirty="0"/>
              <a:t>Poetika</a:t>
            </a:r>
            <a:r>
              <a:rPr lang="cs-CZ" sz="3200" dirty="0"/>
              <a:t>, Praha: Orbis, 1962, s. 45.</a:t>
            </a:r>
          </a:p>
          <a:p>
            <a:r>
              <a:rPr lang="cs-CZ" sz="3600" dirty="0"/>
              <a:t>Kategorie modality: </a:t>
            </a:r>
          </a:p>
          <a:p>
            <a:pPr lvl="1"/>
            <a:r>
              <a:rPr lang="cs-CZ" sz="3200" dirty="0"/>
              <a:t>Nutnost – věda, přírodní zákony</a:t>
            </a:r>
          </a:p>
          <a:p>
            <a:pPr lvl="1"/>
            <a:r>
              <a:rPr lang="cs-CZ" sz="3200" dirty="0"/>
              <a:t>Skutečnost – nahodilé pravdy běžné reality, příp. historie</a:t>
            </a:r>
          </a:p>
          <a:p>
            <a:pPr lvl="1"/>
            <a:r>
              <a:rPr lang="cs-CZ" sz="3200" dirty="0"/>
              <a:t>Možnost </a:t>
            </a:r>
          </a:p>
          <a:p>
            <a:pPr lvl="2"/>
            <a:r>
              <a:rPr lang="cs-CZ" sz="2800" dirty="0"/>
              <a:t>nahodilá fantasie, sny, halucinace aj.</a:t>
            </a:r>
            <a:r>
              <a:rPr lang="en-GB" sz="2800" dirty="0"/>
              <a:t> </a:t>
            </a:r>
            <a:endParaRPr lang="cs-CZ" sz="2800" dirty="0"/>
          </a:p>
          <a:p>
            <a:pPr lvl="2"/>
            <a:r>
              <a:rPr lang="cs-CZ" sz="2800" dirty="0"/>
              <a:t>pravděpodobnost - to, co se nemusí reálně stát, ale je to pravdivější než pravda sama</a:t>
            </a:r>
            <a:r>
              <a:rPr lang="en-GB" sz="2800" dirty="0"/>
              <a:t>. – </a:t>
            </a:r>
            <a:r>
              <a:rPr lang="cs-CZ" sz="2800" b="1" dirty="0"/>
              <a:t>Umění</a:t>
            </a:r>
            <a:r>
              <a:rPr lang="en-GB" sz="2800" b="1" dirty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9521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D7FE6-A929-4D9C-B140-75557666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Aristotelovo pojetí „</a:t>
            </a:r>
            <a:r>
              <a:rPr lang="cs-CZ" dirty="0" err="1"/>
              <a:t>mythos</a:t>
            </a:r>
            <a:r>
              <a:rPr lang="cs-CZ" dirty="0"/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F20C2D-654A-436E-8E7E-77317D73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Mythos</a:t>
            </a:r>
            <a:r>
              <a:rPr lang="cs-CZ" dirty="0"/>
              <a:t> = děj, zápletka</a:t>
            </a:r>
          </a:p>
          <a:p>
            <a:pPr lvl="1"/>
            <a:r>
              <a:rPr lang="cs-CZ" dirty="0"/>
              <a:t>6 složek tragédie podle Aristotela: 1. děj, 2. charaktery, 3. myšlenka, 4. vyjádření, 5. podívaná, 6. tanec. </a:t>
            </a:r>
          </a:p>
          <a:p>
            <a:r>
              <a:rPr lang="cs-CZ" dirty="0"/>
              <a:t>Dle </a:t>
            </a:r>
            <a:r>
              <a:rPr lang="cs-CZ" dirty="0" err="1"/>
              <a:t>Ricoeura</a:t>
            </a:r>
            <a:r>
              <a:rPr lang="cs-CZ" dirty="0"/>
              <a:t> je „</a:t>
            </a:r>
            <a:r>
              <a:rPr lang="cs-CZ" dirty="0" err="1"/>
              <a:t>mythos</a:t>
            </a:r>
            <a:r>
              <a:rPr lang="cs-CZ" dirty="0"/>
              <a:t>“ stěžejní pro veškeré vyprávění.</a:t>
            </a:r>
          </a:p>
          <a:p>
            <a:pPr lvl="1"/>
            <a:r>
              <a:rPr lang="cs-CZ" dirty="0"/>
              <a:t>uspořádání událostí, jednání: cílů, příčin, náhod; syntéza nestejnorodého</a:t>
            </a:r>
          </a:p>
        </p:txBody>
      </p:sp>
    </p:spTree>
    <p:extLst>
      <p:ext uri="{BB962C8B-B14F-4D97-AF65-F5344CB8AC3E}">
        <p14:creationId xmlns:p14="http://schemas.microsoft.com/office/powerpoint/2010/main" val="150904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80107-A3A4-4FBA-AE56-02B37FE2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Sémantická inovace a produktivní obrazotvornost</a:t>
            </a:r>
            <a:r>
              <a:rPr lang="cs-CZ" dirty="0"/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B9C23-D64C-4581-890C-1A6739B1B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/>
          </a:bodyPr>
          <a:lstStyle/>
          <a:p>
            <a:r>
              <a:rPr lang="cs-CZ" dirty="0"/>
              <a:t>Inspirace Kantem: </a:t>
            </a:r>
          </a:p>
          <a:p>
            <a:pPr lvl="1"/>
            <a:r>
              <a:rPr lang="cs-CZ" dirty="0"/>
              <a:t>Teoretické poznání (= běžné pojmové poznání)</a:t>
            </a:r>
          </a:p>
          <a:p>
            <a:pPr lvl="1"/>
            <a:r>
              <a:rPr lang="cs-CZ" dirty="0"/>
              <a:t>Estetické poznání (= nové metafory, invenční vyprávění)</a:t>
            </a:r>
          </a:p>
          <a:p>
            <a:pPr lvl="2"/>
            <a:r>
              <a:rPr lang="cs-CZ" dirty="0"/>
              <a:t>3 momenty: uchopení v názoru – uspořádání v imaginaci – rekognice v rozvažování </a:t>
            </a:r>
          </a:p>
          <a:p>
            <a:pPr lvl="2"/>
            <a:r>
              <a:rPr lang="cs-CZ" dirty="0"/>
              <a:t>Určující × reflektující soudnost</a:t>
            </a:r>
          </a:p>
          <a:p>
            <a:pPr lvl="1"/>
            <a:r>
              <a:rPr lang="cs-CZ" dirty="0"/>
              <a:t>Určující soudnost - podřazuje představu pod pojem</a:t>
            </a:r>
          </a:p>
          <a:p>
            <a:pPr lvl="1"/>
            <a:r>
              <a:rPr lang="cs-CZ" dirty="0"/>
              <a:t>Reflektující soudnost – danou představu nelze podřadit pod pravidlo daného pojmu, je bez pravidla, je matricí, která pravidla plodí</a:t>
            </a:r>
          </a:p>
        </p:txBody>
      </p:sp>
    </p:spTree>
    <p:extLst>
      <p:ext uri="{BB962C8B-B14F-4D97-AF65-F5344CB8AC3E}">
        <p14:creationId xmlns:p14="http://schemas.microsoft.com/office/powerpoint/2010/main" val="118291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34EB1-3C93-447D-883E-EB4DAAA8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Schematizace provedená produktivní imaginací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0568C-0E11-4ED7-8365-C25335EE7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Porozumění metafoře</a:t>
            </a:r>
            <a:r>
              <a:rPr lang="cs-CZ" dirty="0"/>
              <a:t>: „chápat dynamiku, díky níž se metaforická výpověď, nová sémantická patřičnost vynořuje z trosek té sémantické patřičnosti, jež se ukazuje při doslovném čtení dané věty.“ </a:t>
            </a:r>
          </a:p>
          <a:p>
            <a:r>
              <a:rPr lang="cs-CZ" u="sng" dirty="0"/>
              <a:t>Porozumění vyprávění</a:t>
            </a:r>
            <a:r>
              <a:rPr lang="cs-CZ" dirty="0"/>
              <a:t>: „znovu uchopit onen výkon, kterým se v úplném a celém jednání sjednocuje rozmanitost, jak ji tvoří různé okolnosti, cíle a prostředky, snahy a vzájemná působení…“</a:t>
            </a:r>
          </a:p>
        </p:txBody>
      </p:sp>
    </p:spTree>
    <p:extLst>
      <p:ext uri="{BB962C8B-B14F-4D97-AF65-F5344CB8AC3E}">
        <p14:creationId xmlns:p14="http://schemas.microsoft.com/office/powerpoint/2010/main" val="47583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A5974-0071-4A24-8B32-3F0DF88E7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Popis tří </a:t>
            </a:r>
            <a:r>
              <a:rPr lang="cs-CZ" b="1" u="sng" dirty="0" err="1"/>
              <a:t>mimésis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3CD449-4A4F-4074-A311-A8AA1A32A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Mimesis I-III – představují prostředkující články mezi časem a vyprávěním: </a:t>
            </a:r>
            <a:r>
              <a:rPr lang="cs-CZ" i="1" dirty="0" err="1"/>
              <a:t>prefigurace</a:t>
            </a:r>
            <a:r>
              <a:rPr lang="cs-CZ" i="1" dirty="0"/>
              <a:t> – konfigurace – </a:t>
            </a:r>
            <a:r>
              <a:rPr lang="cs-CZ" i="1" dirty="0" err="1"/>
              <a:t>refigurace</a:t>
            </a:r>
            <a:r>
              <a:rPr lang="cs-CZ" i="1" dirty="0"/>
              <a:t>.</a:t>
            </a:r>
            <a:endParaRPr lang="cs-CZ" dirty="0"/>
          </a:p>
          <a:p>
            <a:r>
              <a:rPr lang="cs-CZ" u="sng" dirty="0" err="1"/>
              <a:t>mimésis</a:t>
            </a:r>
            <a:r>
              <a:rPr lang="cs-CZ" u="sng" dirty="0"/>
              <a:t> II</a:t>
            </a:r>
            <a:r>
              <a:rPr lang="cs-CZ" dirty="0"/>
              <a:t> – kloub mezi ostatními </a:t>
            </a:r>
            <a:r>
              <a:rPr lang="cs-CZ" dirty="0" err="1"/>
              <a:t>mimésis</a:t>
            </a:r>
            <a:r>
              <a:rPr lang="cs-CZ" dirty="0"/>
              <a:t>, vede do světa básnické kompozice a zakládá literárnost díla. Má prostředkující funkci, jejímž úkolem je převést nás na základě své schopnosti konfigurace z jedné strany textu na druhou</a:t>
            </a:r>
          </a:p>
        </p:txBody>
      </p:sp>
    </p:spTree>
    <p:extLst>
      <p:ext uri="{BB962C8B-B14F-4D97-AF65-F5344CB8AC3E}">
        <p14:creationId xmlns:p14="http://schemas.microsoft.com/office/powerpoint/2010/main" val="4144504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7681</TotalTime>
  <Words>1159</Words>
  <Application>Microsoft Office PowerPoint</Application>
  <PresentationFormat>Předvádění na obrazovce (4:3)</PresentationFormat>
  <Paragraphs>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Hermeneutika Paula Ricœura</vt:lpstr>
      <vt:lpstr>Čas a vyprávění</vt:lpstr>
      <vt:lpstr>Prezentace aplikace PowerPoint</vt:lpstr>
      <vt:lpstr>K historii pojmu „mimésis“</vt:lpstr>
      <vt:lpstr>Prezentace aplikace PowerPoint</vt:lpstr>
      <vt:lpstr>Aristotelovo pojetí „mythos“</vt:lpstr>
      <vt:lpstr>Sémantická inovace a produktivní obrazotvornost </vt:lpstr>
      <vt:lpstr>Schematizace provedená produktivní imaginací </vt:lpstr>
      <vt:lpstr>Popis tří mimésis</vt:lpstr>
      <vt:lpstr>Sémiotika textu × hermeneutika textu</vt:lpstr>
      <vt:lpstr>3 fáze mimésis</vt:lpstr>
      <vt:lpstr>Mimésis I – prefigurace</vt:lpstr>
      <vt:lpstr>1. sémantika jednání</vt:lpstr>
      <vt:lpstr>2. symbolika </vt:lpstr>
      <vt:lpstr>3. časovost </vt:lpstr>
      <vt:lpstr>Mimésis II – konfigurace</vt:lpstr>
      <vt:lpstr>Schematizace a tradičnost</vt:lpstr>
      <vt:lpstr>Mimésis III – refigurace</vt:lpstr>
      <vt:lpstr>Problém 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291</cp:revision>
  <dcterms:created xsi:type="dcterms:W3CDTF">2015-10-21T17:05:15Z</dcterms:created>
  <dcterms:modified xsi:type="dcterms:W3CDTF">2021-05-20T08:57:58Z</dcterms:modified>
</cp:coreProperties>
</file>