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60" r:id="rId13"/>
    <p:sldId id="269" r:id="rId14"/>
    <p:sldId id="270" r:id="rId15"/>
    <p:sldId id="261" r:id="rId16"/>
    <p:sldId id="273" r:id="rId17"/>
    <p:sldId id="277" r:id="rId18"/>
    <p:sldId id="274" r:id="rId19"/>
    <p:sldId id="275" r:id="rId20"/>
    <p:sldId id="278" r:id="rId21"/>
    <p:sldId id="263" r:id="rId22"/>
    <p:sldId id="271" r:id="rId23"/>
    <p:sldId id="287" r:id="rId24"/>
    <p:sldId id="288" r:id="rId25"/>
    <p:sldId id="27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1/2/2023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1/2/2023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brownfieldy.cz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Krajina českých zemí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Jitka Močičková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46" y="601350"/>
            <a:ext cx="5811716" cy="435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9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poustevna sv Václa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141663"/>
            <a:ext cx="4392612" cy="329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5" descr="Náletová zeleń Lys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836614"/>
            <a:ext cx="3992563" cy="299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Anděl první foto ES 17062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04814"/>
            <a:ext cx="205105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9" name="Picture 7" descr="Anděl druhý foto ES 170620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213100"/>
            <a:ext cx="2249488" cy="299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3863975" y="188913"/>
            <a:ext cx="65296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/>
              <a:t>Krajinné relikty eremitáže sv. Václava, foto Eva </a:t>
            </a:r>
            <a:r>
              <a:rPr lang="cs-CZ" altLang="cs-CZ" b="1" dirty="0" err="1"/>
              <a:t>Semotanová</a:t>
            </a:r>
            <a:r>
              <a:rPr lang="cs-CZ" altLang="cs-CZ" b="1" dirty="0"/>
              <a:t> 2006</a:t>
            </a:r>
          </a:p>
        </p:txBody>
      </p:sp>
    </p:spTree>
    <p:extLst>
      <p:ext uri="{BB962C8B-B14F-4D97-AF65-F5344CB8AC3E}">
        <p14:creationId xmlns:p14="http://schemas.microsoft.com/office/powerpoint/2010/main" val="356596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effectLst/>
              </a:rPr>
              <a:t>Chronologické členění proměn krajiny a kulturní krajiny Českých zemí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cs-CZ" u="sng" cap="all" dirty="0" smtClean="0">
              <a:effectLst/>
            </a:endParaRPr>
          </a:p>
          <a:p>
            <a:pPr algn="ctr"/>
            <a:r>
              <a:rPr lang="cs-CZ" u="sng" cap="all" dirty="0" smtClean="0">
                <a:effectLst/>
              </a:rPr>
              <a:t>7+8+9 </a:t>
            </a:r>
            <a:r>
              <a:rPr lang="cs-CZ" u="sng" cap="all" dirty="0">
                <a:effectLst/>
              </a:rPr>
              <a:t>industrializovaná kulturní krajina</a:t>
            </a:r>
            <a:endParaRPr lang="cs-CZ" dirty="0">
              <a:effectLst/>
            </a:endParaRPr>
          </a:p>
          <a:p>
            <a:pPr algn="ctr"/>
            <a:r>
              <a:rPr lang="cs-CZ" dirty="0">
                <a:effectLst/>
              </a:rPr>
              <a:t>7. 19. století (2. polovina 19. století </a:t>
            </a:r>
            <a:r>
              <a:rPr lang="cs-CZ" dirty="0"/>
              <a:t>– </a:t>
            </a:r>
            <a:r>
              <a:rPr lang="cs-CZ" dirty="0">
                <a:effectLst/>
              </a:rPr>
              <a:t>revoluce v krajině)</a:t>
            </a:r>
          </a:p>
          <a:p>
            <a:pPr algn="ctr"/>
            <a:r>
              <a:rPr lang="cs-CZ" dirty="0">
                <a:effectLst/>
              </a:rPr>
              <a:t>8. 1. polovina 20. století</a:t>
            </a:r>
          </a:p>
          <a:p>
            <a:pPr algn="ctr"/>
            <a:r>
              <a:rPr lang="cs-CZ" dirty="0">
                <a:effectLst/>
              </a:rPr>
              <a:t>9. 2. polovina 20. století + současnost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7137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„Revoluce v krajině“ - hlavní „revoluční zvraty“ a významné krajinné fenomény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13. století </a:t>
            </a:r>
            <a:r>
              <a:rPr lang="cs-CZ" dirty="0"/>
              <a:t>–</a:t>
            </a:r>
            <a:r>
              <a:rPr lang="cs-CZ" dirty="0" smtClean="0"/>
              <a:t> </a:t>
            </a:r>
            <a:r>
              <a:rPr lang="cs-CZ" dirty="0"/>
              <a:t>vnější kolonizace, městská kolonizace,  hornická kolonizace </a:t>
            </a:r>
          </a:p>
          <a:p>
            <a:pPr marL="0" indent="0">
              <a:buNone/>
            </a:pPr>
            <a:r>
              <a:rPr lang="cs-CZ" b="1" dirty="0"/>
              <a:t>16. století </a:t>
            </a:r>
            <a:r>
              <a:rPr lang="cs-CZ" dirty="0"/>
              <a:t>–</a:t>
            </a:r>
            <a:r>
              <a:rPr lang="cs-CZ" dirty="0" smtClean="0"/>
              <a:t> </a:t>
            </a:r>
            <a:r>
              <a:rPr lang="cs-CZ" dirty="0"/>
              <a:t>rybníkářství</a:t>
            </a:r>
          </a:p>
          <a:p>
            <a:pPr marL="0" indent="0">
              <a:buNone/>
            </a:pPr>
            <a:r>
              <a:rPr lang="cs-CZ" b="1" dirty="0"/>
              <a:t>17. a 18. století </a:t>
            </a:r>
            <a:r>
              <a:rPr lang="cs-CZ" dirty="0"/>
              <a:t>–</a:t>
            </a:r>
            <a:r>
              <a:rPr lang="cs-CZ" dirty="0" smtClean="0"/>
              <a:t> </a:t>
            </a:r>
            <a:r>
              <a:rPr lang="cs-CZ" dirty="0"/>
              <a:t>česká barokní </a:t>
            </a:r>
            <a:r>
              <a:rPr lang="cs-CZ" dirty="0" smtClean="0"/>
              <a:t>krajina; </a:t>
            </a:r>
            <a:r>
              <a:rPr lang="cs-CZ" dirty="0"/>
              <a:t>18. stol. – vysoušení rybničních soustav</a:t>
            </a:r>
          </a:p>
          <a:p>
            <a:pPr marL="0" indent="0">
              <a:buNone/>
            </a:pPr>
            <a:r>
              <a:rPr lang="cs-CZ" b="1" dirty="0"/>
              <a:t>2. polovina 19. století </a:t>
            </a:r>
            <a:r>
              <a:rPr lang="cs-CZ" dirty="0"/>
              <a:t>– industrializace, urbanizace, doprava, hospodářská obnova lesa</a:t>
            </a:r>
          </a:p>
          <a:p>
            <a:pPr marL="0" indent="0">
              <a:buNone/>
            </a:pPr>
            <a:r>
              <a:rPr lang="cs-CZ" b="1" dirty="0"/>
              <a:t>2. polovina 20. století </a:t>
            </a:r>
            <a:r>
              <a:rPr lang="cs-CZ" dirty="0"/>
              <a:t>– proměny pohraničí po roce 1945, kolektivizace, industrializace, urbanizace, vodní díla, dálniční síť</a:t>
            </a:r>
          </a:p>
          <a:p>
            <a:pPr marL="0" indent="0">
              <a:buNone/>
            </a:pPr>
            <a:r>
              <a:rPr lang="cs-CZ" b="1" dirty="0"/>
              <a:t>počátek 21. století </a:t>
            </a:r>
            <a:r>
              <a:rPr lang="cs-CZ" dirty="0"/>
              <a:t>– suburbanizace, </a:t>
            </a:r>
            <a:r>
              <a:rPr lang="cs-CZ" dirty="0" err="1"/>
              <a:t>industriál</a:t>
            </a:r>
            <a:r>
              <a:rPr lang="cs-CZ" dirty="0"/>
              <a:t> (průmyslové dědictví), industriální stopy, </a:t>
            </a:r>
            <a:r>
              <a:rPr lang="cs-CZ" dirty="0" err="1"/>
              <a:t>brownfields</a:t>
            </a:r>
            <a:r>
              <a:rPr lang="cs-CZ" dirty="0"/>
              <a:t>, konverze průmyslového dědictví, komunikační síť, rekultivace a revitalizace, regiony a Euroregiony, street art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6141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Vize proměny kulturní krajiny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Myšlenka organizované krajiny, ekonomicky účelné a estetické je produktem renesance s rozmachem v baroku.</a:t>
            </a:r>
          </a:p>
          <a:p>
            <a:endParaRPr lang="cs-CZ" b="1" dirty="0"/>
          </a:p>
          <a:p>
            <a:r>
              <a:rPr lang="cs-CZ" b="1" dirty="0"/>
              <a:t>Struktura současné kulturní krajiny</a:t>
            </a:r>
            <a:r>
              <a:rPr lang="cs-CZ" dirty="0"/>
              <a:t>:</a:t>
            </a:r>
          </a:p>
          <a:p>
            <a:r>
              <a:rPr lang="cs-CZ" dirty="0"/>
              <a:t>MĚSTA</a:t>
            </a:r>
          </a:p>
          <a:p>
            <a:r>
              <a:rPr lang="cs-CZ" dirty="0"/>
              <a:t>PŘÍMĚSTSKÁ KRAJINA</a:t>
            </a:r>
          </a:p>
          <a:p>
            <a:r>
              <a:rPr lang="cs-CZ" dirty="0"/>
              <a:t>VZDÁLENĚJŠÍ VENKOV</a:t>
            </a:r>
          </a:p>
        </p:txBody>
      </p:sp>
    </p:spTree>
    <p:extLst>
      <p:ext uri="{BB962C8B-B14F-4D97-AF65-F5344CB8AC3E}">
        <p14:creationId xmlns:p14="http://schemas.microsoft.com/office/powerpoint/2010/main" val="3845759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Vize proměny kulturní krajiny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Nová možná struktura kulturní </a:t>
            </a:r>
            <a:r>
              <a:rPr lang="cs-CZ" b="1" dirty="0" smtClean="0"/>
              <a:t>krajiny:</a:t>
            </a:r>
            <a:endParaRPr lang="cs-CZ" dirty="0"/>
          </a:p>
          <a:p>
            <a:r>
              <a:rPr lang="cs-CZ" dirty="0"/>
              <a:t>MEGALOPOLIS (velkoměsta nad 10 milionů obyvatel)</a:t>
            </a:r>
          </a:p>
          <a:p>
            <a:r>
              <a:rPr lang="cs-CZ" dirty="0"/>
              <a:t>PŘÍMĚSTSKÁ KRAJINA</a:t>
            </a:r>
          </a:p>
          <a:p>
            <a:r>
              <a:rPr lang="cs-CZ" dirty="0"/>
              <a:t>PÁSY OBDĚLÁVANÉ KRAJINY INTENZÍVNÍM ZEMĚDĚLSTVÍM</a:t>
            </a:r>
          </a:p>
          <a:p>
            <a:r>
              <a:rPr lang="cs-CZ" dirty="0"/>
              <a:t>ZEMĚ NIKOHO (</a:t>
            </a:r>
            <a:r>
              <a:rPr lang="cs-CZ" dirty="0" err="1"/>
              <a:t>lada</a:t>
            </a:r>
            <a:r>
              <a:rPr lang="cs-CZ" dirty="0"/>
              <a:t>, keře, les, rumiště)</a:t>
            </a:r>
          </a:p>
          <a:p>
            <a:endParaRPr lang="cs-CZ" dirty="0"/>
          </a:p>
          <a:p>
            <a:r>
              <a:rPr lang="cs-CZ" dirty="0" err="1"/>
              <a:t>visual</a:t>
            </a:r>
            <a:r>
              <a:rPr lang="cs-CZ" dirty="0"/>
              <a:t> </a:t>
            </a:r>
            <a:r>
              <a:rPr lang="cs-CZ" dirty="0" err="1"/>
              <a:t>pollution</a:t>
            </a:r>
            <a:r>
              <a:rPr lang="cs-CZ" dirty="0"/>
              <a:t> = </a:t>
            </a:r>
            <a:r>
              <a:rPr lang="cs-CZ" dirty="0" smtClean="0"/>
              <a:t>vzhledové </a:t>
            </a:r>
            <a:r>
              <a:rPr lang="cs-CZ" dirty="0"/>
              <a:t>znehodnocení </a:t>
            </a:r>
            <a:r>
              <a:rPr lang="cs-CZ" dirty="0" smtClean="0"/>
              <a:t>krajiny</a:t>
            </a:r>
          </a:p>
          <a:p>
            <a:r>
              <a:rPr lang="cs-CZ" b="1" dirty="0" smtClean="0"/>
              <a:t>Nebo ne? Co myslíte?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874818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růhonice II vo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066800"/>
            <a:ext cx="37115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1965325" y="346075"/>
            <a:ext cx="3792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b="1" dirty="0"/>
              <a:t>Sídelní kaše – </a:t>
            </a:r>
            <a:r>
              <a:rPr lang="cs-CZ" altLang="cs-CZ" b="1" dirty="0" err="1"/>
              <a:t>urban</a:t>
            </a:r>
            <a:r>
              <a:rPr lang="cs-CZ" altLang="cs-CZ" b="1" dirty="0"/>
              <a:t> </a:t>
            </a:r>
            <a:r>
              <a:rPr lang="cs-CZ" altLang="cs-CZ" b="1" dirty="0" err="1"/>
              <a:t>sprawl</a:t>
            </a:r>
            <a:endParaRPr lang="cs-CZ" altLang="cs-CZ" b="1" dirty="0"/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2209801" y="5867401"/>
            <a:ext cx="76787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cs-CZ" altLang="cs-CZ" sz="2000" b="1" dirty="0"/>
              <a:t>Průhonice u Prahy 1873 a </a:t>
            </a:r>
            <a:r>
              <a:rPr lang="cs-CZ" altLang="cs-CZ" sz="2000" b="1" dirty="0" smtClean="0"/>
              <a:t>2020</a:t>
            </a:r>
            <a:endParaRPr lang="cs-CZ" altLang="cs-CZ" sz="2000" b="1" dirty="0"/>
          </a:p>
          <a:p>
            <a:pPr algn="ctr" eaLnBrk="1" hangingPunct="1"/>
            <a:r>
              <a:rPr lang="cs-CZ" sz="2000" dirty="0"/>
              <a:t>S urbanistickým pojmem </a:t>
            </a:r>
            <a:r>
              <a:rPr lang="cs-CZ" sz="2000" i="1" dirty="0"/>
              <a:t>sídelní kaše</a:t>
            </a:r>
            <a:r>
              <a:rPr lang="cs-CZ" sz="2000" dirty="0"/>
              <a:t> je ve středoevropském prostoru spojován architektonický styl podnikatelské baroko.</a:t>
            </a:r>
            <a:endParaRPr lang="cs-CZ" altLang="cs-CZ" sz="20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042" y="1066801"/>
            <a:ext cx="4607060" cy="449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44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1"/>
            <a:ext cx="7200899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Brownfieldy a možnosti jejich opětovného využití</a:t>
            </a:r>
          </a:p>
          <a:p>
            <a:endParaRPr lang="cs-CZ" dirty="0"/>
          </a:p>
          <a:p>
            <a:r>
              <a:rPr lang="cs-CZ" sz="2000" dirty="0"/>
              <a:t>muzea, galerie</a:t>
            </a:r>
          </a:p>
          <a:p>
            <a:r>
              <a:rPr lang="cs-CZ" sz="2000" dirty="0"/>
              <a:t>kulturní centra</a:t>
            </a:r>
          </a:p>
          <a:p>
            <a:r>
              <a:rPr lang="cs-CZ" sz="2000" dirty="0" err="1"/>
              <a:t>lofty</a:t>
            </a:r>
            <a:endParaRPr lang="cs-CZ" sz="2000" dirty="0"/>
          </a:p>
          <a:p>
            <a:r>
              <a:rPr lang="cs-CZ" sz="2000" dirty="0"/>
              <a:t>obchodní centra</a:t>
            </a:r>
          </a:p>
          <a:p>
            <a:r>
              <a:rPr lang="cs-CZ" sz="2000" dirty="0"/>
              <a:t>aj.</a:t>
            </a:r>
          </a:p>
          <a:p>
            <a:endParaRPr lang="cs-CZ" sz="2000" dirty="0"/>
          </a:p>
          <a:p>
            <a:r>
              <a:rPr lang="cs-CZ" sz="2000" dirty="0">
                <a:hlinkClick r:id="rId2"/>
              </a:rPr>
              <a:t>www.brownfieldy.cz</a:t>
            </a:r>
            <a:r>
              <a:rPr lang="cs-CZ" sz="2000" dirty="0"/>
              <a:t> </a:t>
            </a:r>
          </a:p>
          <a:p>
            <a:r>
              <a:rPr lang="cs-CZ" sz="2000" dirty="0"/>
              <a:t>– národní databáze brownfieldů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479324" y="3184368"/>
            <a:ext cx="4712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/>
              <a:t>Vaňkovka</a:t>
            </a:r>
            <a:r>
              <a:rPr lang="cs-CZ" sz="2000" dirty="0"/>
              <a:t>, Brno</a:t>
            </a:r>
          </a:p>
        </p:txBody>
      </p:sp>
      <p:pic>
        <p:nvPicPr>
          <p:cNvPr id="1028" name="Picture 4" descr="Vaňkovka před rekonstrukc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448" y="469726"/>
            <a:ext cx="4026876" cy="302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aňkovka po rekonstrukc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777" y="0"/>
            <a:ext cx="4774223" cy="318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meetfactory.cz/media/promo-foto/thumbs/MeetFactory1_HR-800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11905"/>
            <a:ext cx="4571999" cy="304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" y="3314700"/>
            <a:ext cx="339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MeetFactory</a:t>
            </a:r>
            <a:r>
              <a:rPr lang="cs-CZ" dirty="0"/>
              <a:t>, </a:t>
            </a:r>
            <a:r>
              <a:rPr lang="cs-CZ" sz="2000" dirty="0"/>
              <a:t>Praha-Smíchov</a:t>
            </a:r>
          </a:p>
        </p:txBody>
      </p:sp>
      <p:pic>
        <p:nvPicPr>
          <p:cNvPr id="1034" name="Picture 10" descr="http://inhaus.cz/getfoto.php?id=28299&amp;size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339" y="3685370"/>
            <a:ext cx="4788876" cy="317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9812215" y="5328138"/>
            <a:ext cx="2379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/>
              <a:t>loftové</a:t>
            </a:r>
            <a:r>
              <a:rPr lang="cs-CZ" sz="2000" dirty="0"/>
              <a:t> bydlení</a:t>
            </a:r>
          </a:p>
        </p:txBody>
      </p:sp>
    </p:spTree>
    <p:extLst>
      <p:ext uri="{BB962C8B-B14F-4D97-AF65-F5344CB8AC3E}">
        <p14:creationId xmlns:p14="http://schemas.microsoft.com/office/powerpoint/2010/main" val="1800800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44145" cy="389914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" y="4037161"/>
            <a:ext cx="2147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Kunsthalle</a:t>
            </a:r>
            <a:r>
              <a:rPr lang="cs-CZ" dirty="0" smtClean="0"/>
              <a:t> Praha – bývalá </a:t>
            </a:r>
            <a:r>
              <a:rPr lang="cs-CZ" dirty="0" err="1" smtClean="0"/>
              <a:t>Zengerova</a:t>
            </a:r>
            <a:r>
              <a:rPr lang="cs-CZ" dirty="0" smtClean="0"/>
              <a:t> transformační stanice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828" y="0"/>
            <a:ext cx="5850172" cy="389914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584610" y="4040673"/>
            <a:ext cx="160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Kasárna Karlín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332" y="4005026"/>
            <a:ext cx="4360278" cy="290503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386" y="3459729"/>
            <a:ext cx="3945147" cy="262845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433313" y="6271404"/>
            <a:ext cx="2691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Pragovka, Vysočany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2017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37393" y="246184"/>
            <a:ext cx="5627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Street art jako typ </a:t>
            </a:r>
            <a:r>
              <a:rPr lang="cs-CZ" sz="2800" b="1" dirty="0" smtClean="0"/>
              <a:t>městské krajiny (</a:t>
            </a:r>
            <a:r>
              <a:rPr lang="cs-CZ" sz="2800" b="1" dirty="0" err="1" smtClean="0"/>
              <a:t>townscape</a:t>
            </a:r>
            <a:r>
              <a:rPr lang="cs-CZ" sz="2800" b="1" dirty="0" smtClean="0"/>
              <a:t>)</a:t>
            </a:r>
          </a:p>
        </p:txBody>
      </p:sp>
      <p:pic>
        <p:nvPicPr>
          <p:cNvPr id="3" name="Picture 7" descr="Krajina_leden_2012 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" y="1283971"/>
            <a:ext cx="5399087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79386" y="5332096"/>
            <a:ext cx="5399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Lennonova zeď, Praha, Kampa</a:t>
            </a:r>
          </a:p>
        </p:txBody>
      </p:sp>
      <p:pic>
        <p:nvPicPr>
          <p:cNvPr id="5" name="Picture 6" descr="Hosté z IH PAN březen 2010 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084" y="0"/>
            <a:ext cx="5149362" cy="686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529862" y="6330462"/>
            <a:ext cx="4677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Žižkovský </a:t>
            </a:r>
            <a:r>
              <a:rPr lang="cs-CZ" sz="2000" b="1" dirty="0"/>
              <a:t>vysílač</a:t>
            </a:r>
            <a:r>
              <a:rPr lang="cs-CZ" b="1" dirty="0"/>
              <a:t>, </a:t>
            </a:r>
            <a:r>
              <a:rPr lang="cs-CZ" b="1" dirty="0" smtClean="0"/>
              <a:t>1985–1992 </a:t>
            </a:r>
            <a:r>
              <a:rPr lang="cs-CZ" b="1" dirty="0"/>
              <a:t>+ David Černý  </a:t>
            </a:r>
          </a:p>
        </p:txBody>
      </p:sp>
    </p:spTree>
    <p:extLst>
      <p:ext uri="{BB962C8B-B14F-4D97-AF65-F5344CB8AC3E}">
        <p14:creationId xmlns:p14="http://schemas.microsoft.com/office/powerpoint/2010/main" val="3950782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ubor:Praha, Hergetova cihelna, čůrající fontána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0385" y="5076826"/>
            <a:ext cx="7487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„Proudy“, </a:t>
            </a:r>
            <a:r>
              <a:rPr lang="cs-CZ" b="1" dirty="0" err="1" smtClean="0"/>
              <a:t>Hergetova</a:t>
            </a:r>
            <a:r>
              <a:rPr lang="cs-CZ" b="1" dirty="0" smtClean="0"/>
              <a:t> cihelna, </a:t>
            </a:r>
            <a:r>
              <a:rPr lang="cs-CZ" b="1" dirty="0"/>
              <a:t>David </a:t>
            </a:r>
            <a:r>
              <a:rPr lang="cs-CZ" b="1" dirty="0" smtClean="0"/>
              <a:t>Černý</a:t>
            </a:r>
            <a:endParaRPr lang="cs-CZ" b="1" dirty="0"/>
          </a:p>
        </p:txBody>
      </p:sp>
      <p:pic>
        <p:nvPicPr>
          <p:cNvPr id="1028" name="Picture 4" descr="Kafka statue Prag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071" y="-27352"/>
            <a:ext cx="3841929" cy="688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459192" y="6098875"/>
            <a:ext cx="4813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dirty="0" smtClean="0"/>
              <a:t>Socha Franze Kafky u Španělské synagogy, Jaroslav </a:t>
            </a:r>
            <a:r>
              <a:rPr lang="cs-CZ" b="1" dirty="0" err="1" smtClean="0"/>
              <a:t>Róna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64519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effectLst/>
              </a:rPr>
              <a:t>Chronologické členění proměn krajiny a kulturní krajiny Českých zemí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cs-CZ" dirty="0">
                <a:effectLst/>
              </a:rPr>
              <a:t>1. pravěk – paleolit, mezolit</a:t>
            </a:r>
          </a:p>
          <a:p>
            <a:pPr marL="0" indent="0" algn="ctr">
              <a:buNone/>
            </a:pPr>
            <a:endParaRPr lang="cs-CZ" dirty="0">
              <a:effectLst/>
            </a:endParaRPr>
          </a:p>
          <a:p>
            <a:pPr algn="ctr"/>
            <a:r>
              <a:rPr lang="cs-CZ" u="sng" dirty="0">
                <a:effectLst/>
              </a:rPr>
              <a:t>2+3 STARÁ ZEMĚDĚLSKÁ KULTURNÍ KRAJINA</a:t>
            </a:r>
            <a:endParaRPr lang="cs-CZ" dirty="0">
              <a:effectLst/>
            </a:endParaRPr>
          </a:p>
          <a:p>
            <a:pPr algn="ctr"/>
            <a:r>
              <a:rPr lang="cs-CZ" dirty="0">
                <a:effectLst/>
              </a:rPr>
              <a:t>2. pravěk – neolit </a:t>
            </a:r>
            <a:r>
              <a:rPr lang="cs-CZ" dirty="0"/>
              <a:t>– </a:t>
            </a:r>
            <a:r>
              <a:rPr lang="cs-CZ" dirty="0">
                <a:effectLst/>
              </a:rPr>
              <a:t>stěhování národů</a:t>
            </a:r>
          </a:p>
          <a:p>
            <a:pPr algn="ctr"/>
            <a:r>
              <a:rPr lang="cs-CZ" dirty="0">
                <a:effectLst/>
              </a:rPr>
              <a:t>3. 6. století – polovina 12. století</a:t>
            </a:r>
          </a:p>
          <a:p>
            <a:pPr marL="0" indent="0" algn="ctr">
              <a:buNone/>
            </a:pPr>
            <a:endParaRPr lang="cs-CZ" dirty="0">
              <a:effectLst/>
            </a:endParaRPr>
          </a:p>
          <a:p>
            <a:pPr algn="ctr"/>
            <a:r>
              <a:rPr lang="cs-CZ" u="sng" cap="all" dirty="0">
                <a:effectLst/>
              </a:rPr>
              <a:t>4+5 venkovská kulturní krajina</a:t>
            </a:r>
            <a:endParaRPr lang="cs-CZ" dirty="0">
              <a:effectLst/>
            </a:endParaRPr>
          </a:p>
          <a:p>
            <a:pPr algn="ctr"/>
            <a:r>
              <a:rPr lang="cs-CZ" dirty="0">
                <a:effectLst/>
              </a:rPr>
              <a:t>4. 2. polovina 12. století, 13. století (revoluce v krajině)</a:t>
            </a:r>
          </a:p>
          <a:p>
            <a:pPr algn="ctr"/>
            <a:r>
              <a:rPr lang="cs-CZ" dirty="0">
                <a:effectLst/>
              </a:rPr>
              <a:t>5. 14., 15. století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2325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" y="155274"/>
            <a:ext cx="7142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Street art jako politikum</a:t>
            </a:r>
            <a:endParaRPr lang="cs-CZ" sz="24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13" y="616939"/>
            <a:ext cx="5308121" cy="31848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991" y="3879595"/>
            <a:ext cx="3904891" cy="292866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70293" y="3801812"/>
            <a:ext cx="4271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Londýn – Praha</a:t>
            </a:r>
            <a:endParaRPr lang="cs-CZ" b="1" dirty="0"/>
          </a:p>
        </p:txBody>
      </p:sp>
      <p:sp>
        <p:nvSpPr>
          <p:cNvPr id="7" name="AutoShape 2" descr="Posprejovaná socha Churchilla"/>
          <p:cNvSpPr>
            <a:spLocks noChangeAspect="1" noChangeArrowheads="1"/>
          </p:cNvSpPr>
          <p:nvPr/>
        </p:nvSpPr>
        <p:spPr bwMode="auto">
          <a:xfrm>
            <a:off x="155575" y="-144463"/>
            <a:ext cx="2007762" cy="200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912" y="616939"/>
            <a:ext cx="3605079" cy="480677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93" y="4284994"/>
            <a:ext cx="4482862" cy="252326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934309" y="6185140"/>
            <a:ext cx="3053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New York – Praha </a:t>
            </a:r>
            <a:endParaRPr lang="cs-CZ" b="1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672" y="0"/>
            <a:ext cx="5049328" cy="378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41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PaměŤ</a:t>
            </a:r>
            <a:r>
              <a:rPr lang="cs-CZ" dirty="0"/>
              <a:t> krajiny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000" dirty="0"/>
              <a:t>- </a:t>
            </a:r>
            <a:r>
              <a:rPr lang="cs-CZ" sz="1800" dirty="0"/>
              <a:t>souvisí s jejím trvale udržitelným rozvojem a s ekologickou stabilitou</a:t>
            </a:r>
          </a:p>
          <a:p>
            <a:r>
              <a:rPr lang="cs-CZ" sz="1800" dirty="0"/>
              <a:t>- hlavní prvky paměti krajiny:</a:t>
            </a:r>
          </a:p>
          <a:p>
            <a:pPr lvl="1"/>
            <a:r>
              <a:rPr lang="cs-CZ" dirty="0"/>
              <a:t>1) reliéf</a:t>
            </a:r>
          </a:p>
          <a:p>
            <a:pPr lvl="1"/>
            <a:r>
              <a:rPr lang="cs-CZ" dirty="0"/>
              <a:t>2) podnebí (klima a mikroklima)</a:t>
            </a:r>
          </a:p>
          <a:p>
            <a:pPr lvl="1"/>
            <a:r>
              <a:rPr lang="cs-CZ" dirty="0"/>
              <a:t>3) půda (substrát), ovlivňuje druhové bohatství fauny a flóry</a:t>
            </a:r>
          </a:p>
          <a:p>
            <a:pPr lvl="1"/>
            <a:r>
              <a:rPr lang="cs-CZ" dirty="0"/>
              <a:t>4) </a:t>
            </a:r>
            <a:r>
              <a:rPr lang="cs-CZ" b="1" dirty="0"/>
              <a:t>člověk</a:t>
            </a:r>
            <a:r>
              <a:rPr lang="cs-CZ" dirty="0"/>
              <a:t> = lidský vklad do přírodních procesů – využití krajiny a péče o </a:t>
            </a:r>
            <a:r>
              <a:rPr lang="cs-CZ" dirty="0" smtClean="0"/>
              <a:t>ni x destrukce, exploatace</a:t>
            </a:r>
            <a:endParaRPr lang="cs-CZ" dirty="0"/>
          </a:p>
          <a:p>
            <a:pPr lvl="1">
              <a:buFontTx/>
              <a:buChar char="-"/>
            </a:pPr>
            <a:r>
              <a:rPr lang="cs-CZ" dirty="0"/>
              <a:t>vznik sídel a jejich opakovaný výskyt na stejných místech</a:t>
            </a:r>
          </a:p>
          <a:p>
            <a:pPr lvl="1">
              <a:buFontTx/>
              <a:buChar char="-"/>
            </a:pPr>
            <a:r>
              <a:rPr lang="cs-CZ" dirty="0"/>
              <a:t>trvalé rozdělení krajiny na zemědělskou a lesní</a:t>
            </a:r>
          </a:p>
          <a:p>
            <a:pPr lvl="1">
              <a:buFontTx/>
              <a:buChar char="-"/>
            </a:pPr>
            <a:r>
              <a:rPr lang="cs-CZ" dirty="0"/>
              <a:t>trvalé udržování komunikací</a:t>
            </a:r>
          </a:p>
          <a:p>
            <a:pPr lvl="1">
              <a:buFontTx/>
              <a:buChar char="-"/>
            </a:pPr>
            <a:r>
              <a:rPr lang="cs-CZ" dirty="0"/>
              <a:t>+ citová hodnota krajiny, </a:t>
            </a:r>
            <a:r>
              <a:rPr lang="cs-CZ" b="1" dirty="0"/>
              <a:t>„duše“ krajiny </a:t>
            </a:r>
            <a:r>
              <a:rPr lang="cs-CZ" dirty="0"/>
              <a:t>– pomístní názvy, lokální příběhy (pověsti, mýty, legendy), drobné krajinné prvky (kapličky, smírčí kříže, památné prameny, památné stromy, studánky a prameny)</a:t>
            </a:r>
          </a:p>
          <a:p>
            <a:pPr lvl="1">
              <a:buFontTx/>
              <a:buChar char="-"/>
            </a:pPr>
            <a:r>
              <a:rPr lang="cs-CZ" b="1" dirty="0"/>
              <a:t>Mizí-li ekologická stabilita krajiny, zaniká také její paměť a nastává trvalá ztráta identity kulturní krajiny!!!</a:t>
            </a:r>
          </a:p>
          <a:p>
            <a:pPr marL="128016" lvl="1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57596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358" y="573698"/>
            <a:ext cx="8285285" cy="621396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953358" y="105343"/>
            <a:ext cx="8285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Sudoměř s památníkem bitvy (1420) v pozadí, 2017</a:t>
            </a:r>
          </a:p>
        </p:txBody>
      </p:sp>
    </p:spTree>
    <p:extLst>
      <p:ext uri="{BB962C8B-B14F-4D97-AF65-F5344CB8AC3E}">
        <p14:creationId xmlns:p14="http://schemas.microsoft.com/office/powerpoint/2010/main" val="2006732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770" y="748341"/>
            <a:ext cx="7860461" cy="589534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165770" y="172528"/>
            <a:ext cx="7860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Památník bitvy u Tachova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462053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695" y="0"/>
            <a:ext cx="514461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3517" y="163902"/>
            <a:ext cx="32349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Kříž smíření, 2020, Praha 6</a:t>
            </a:r>
          </a:p>
          <a:p>
            <a:endParaRPr lang="cs-CZ" sz="2400" dirty="0"/>
          </a:p>
          <a:p>
            <a:r>
              <a:rPr lang="cs-CZ" sz="2400" dirty="0"/>
              <a:t>k</a:t>
            </a:r>
            <a:r>
              <a:rPr lang="cs-CZ" sz="2400" dirty="0" smtClean="0"/>
              <a:t> příležitosti 400. výročí bitvy na Bílé hoře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337124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635245"/>
            <a:ext cx="8093807" cy="607035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057401" y="105508"/>
            <a:ext cx="8093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Český les, hřbitov zaniklé obce Pleš, 2012</a:t>
            </a:r>
          </a:p>
        </p:txBody>
      </p:sp>
    </p:spTree>
    <p:extLst>
      <p:ext uri="{BB962C8B-B14F-4D97-AF65-F5344CB8AC3E}">
        <p14:creationId xmlns:p14="http://schemas.microsoft.com/office/powerpoint/2010/main" val="3094022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effectLst/>
              </a:rPr>
              <a:t>Chronologické členění proměn krajiny a kulturní krajiny Českých zemí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cs-CZ" u="sng" cap="all" dirty="0" smtClean="0">
              <a:effectLst/>
            </a:endParaRPr>
          </a:p>
          <a:p>
            <a:pPr algn="ctr"/>
            <a:endParaRPr lang="cs-CZ" u="sng" cap="all" dirty="0"/>
          </a:p>
          <a:p>
            <a:pPr algn="ctr"/>
            <a:r>
              <a:rPr lang="cs-CZ" u="sng" cap="all" dirty="0" smtClean="0">
                <a:effectLst/>
              </a:rPr>
              <a:t>6 </a:t>
            </a:r>
            <a:r>
              <a:rPr lang="cs-CZ" u="sng" cap="all" dirty="0">
                <a:effectLst/>
              </a:rPr>
              <a:t>Mladá kulturní krajina (specifikum: barokní krajina)</a:t>
            </a:r>
            <a:endParaRPr lang="cs-CZ" dirty="0">
              <a:effectLst/>
            </a:endParaRPr>
          </a:p>
          <a:p>
            <a:pPr algn="ctr"/>
            <a:r>
              <a:rPr lang="cs-CZ" dirty="0">
                <a:effectLst/>
              </a:rPr>
              <a:t>6. </a:t>
            </a:r>
            <a:r>
              <a:rPr lang="cs-CZ" dirty="0" smtClean="0">
                <a:effectLst/>
              </a:rPr>
              <a:t>16.–18</a:t>
            </a:r>
            <a:r>
              <a:rPr lang="cs-CZ" dirty="0">
                <a:effectLst/>
              </a:rPr>
              <a:t>. století (fenomén: barokní krajina 2. poloviny 17. a 1. poloviny 18. století se stopami raně barokní krajiny po roce 1620)</a:t>
            </a:r>
          </a:p>
          <a:p>
            <a:pPr marL="0" indent="0" algn="ctr">
              <a:buNone/>
            </a:pPr>
            <a:r>
              <a:rPr lang="cs-CZ" dirty="0">
                <a:effectLst/>
              </a:rPr>
              <a:t>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58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Fenomén tzv. „barokní krajiny“ – krajina jako památka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- 17. stol. </a:t>
            </a:r>
            <a:r>
              <a:rPr lang="cs-CZ" dirty="0" smtClean="0"/>
              <a:t>– </a:t>
            </a:r>
            <a:r>
              <a:rPr lang="cs-CZ" dirty="0"/>
              <a:t>18. stol. – krajinářské úpravy, vznikají komponované barokní krajiny</a:t>
            </a:r>
          </a:p>
          <a:p>
            <a:r>
              <a:rPr lang="cs-CZ" dirty="0"/>
              <a:t>- velké zahradní a parkové kompozice se záměrně budovanými dominantami a prostorovými průhledy</a:t>
            </a:r>
          </a:p>
          <a:p>
            <a:r>
              <a:rPr lang="cs-CZ" dirty="0"/>
              <a:t>- využívání vodních ploch, zahrady </a:t>
            </a:r>
            <a:r>
              <a:rPr lang="cs-CZ" dirty="0" smtClean="0"/>
              <a:t>doplňovány </a:t>
            </a:r>
            <a:r>
              <a:rPr lang="cs-CZ" dirty="0"/>
              <a:t>sochami, plastikami, umělými jeskyněmi, voliérami, letohrádky, skleníky, atd.</a:t>
            </a:r>
          </a:p>
          <a:p>
            <a:r>
              <a:rPr lang="cs-CZ" dirty="0"/>
              <a:t>- do volné krajiny vstupovaly barokní zahrady dlouhými alejemi</a:t>
            </a:r>
          </a:p>
          <a:p>
            <a:r>
              <a:rPr lang="cs-CZ" dirty="0"/>
              <a:t>- baroko prostoupilo krajinu ČZ -&gt; v krajině dodnes přetrvává – barokní kostely, boží muka </a:t>
            </a:r>
          </a:p>
          <a:p>
            <a:r>
              <a:rPr lang="cs-CZ" dirty="0"/>
              <a:t>- např. Jičínsko (Albrecht z Valdštejna), Kuks, Lysá nad Labem (František Antonín Špork), Svatováclavská cesta z Prahy do Staré Boleslavi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2180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Lipová alej zmenše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993" y="140272"/>
            <a:ext cx="8212014" cy="615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989993" y="6383216"/>
            <a:ext cx="82120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cs-CZ" sz="2400" b="1" dirty="0"/>
              <a:t>Lipová alej Albrechta z Valdštejna z Jičína do Valdic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8239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2351089" y="620713"/>
            <a:ext cx="74882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sz="2800" b="1" dirty="0"/>
              <a:t>Šporkova barokní krajina v Kuksu</a:t>
            </a:r>
          </a:p>
        </p:txBody>
      </p:sp>
      <p:pic>
        <p:nvPicPr>
          <p:cNvPr id="57349" name="Picture 5" descr="1 Kuks 17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341439"/>
            <a:ext cx="7488237" cy="530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139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spitál Ku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506"/>
            <a:ext cx="6858000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spitál Kuks - Podkrkonoš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48768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spitál Kuks - lapidár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383840"/>
            <a:ext cx="5334000" cy="347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ospitál Ku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25" y="3802733"/>
            <a:ext cx="4485736" cy="305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659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Lysá rek m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4"/>
            <a:ext cx="9144000" cy="580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524000" y="26035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b="1" dirty="0"/>
              <a:t>Rekonstrukce Šporkovy barokní krajiny v okolí Lysé nad Labem</a:t>
            </a:r>
          </a:p>
        </p:txBody>
      </p:sp>
    </p:spTree>
    <p:extLst>
      <p:ext uri="{BB962C8B-B14F-4D97-AF65-F5344CB8AC3E}">
        <p14:creationId xmlns:p14="http://schemas.microsoft.com/office/powerpoint/2010/main" val="910575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070097"/>
            <a:ext cx="8064500" cy="536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208213" y="404813"/>
            <a:ext cx="80645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b="1" dirty="0" err="1"/>
              <a:t>Eremitáž</a:t>
            </a:r>
            <a:r>
              <a:rPr lang="cs-CZ" altLang="cs-CZ" b="1" dirty="0"/>
              <a:t> sv. Václava na vedutě z 18. století</a:t>
            </a:r>
          </a:p>
        </p:txBody>
      </p:sp>
    </p:spTree>
    <p:extLst>
      <p:ext uri="{BB962C8B-B14F-4D97-AF65-F5344CB8AC3E}">
        <p14:creationId xmlns:p14="http://schemas.microsoft.com/office/powerpoint/2010/main" val="15841612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280</TotalTime>
  <Words>818</Words>
  <Application>Microsoft Office PowerPoint</Application>
  <PresentationFormat>Širokoúhlá obrazovka</PresentationFormat>
  <Paragraphs>104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1" baseType="lpstr">
      <vt:lpstr>Arial</vt:lpstr>
      <vt:lpstr>Times New Roman</vt:lpstr>
      <vt:lpstr>Tw Cen MT</vt:lpstr>
      <vt:lpstr>Tw Cen MT Condensed</vt:lpstr>
      <vt:lpstr>Wingdings 3</vt:lpstr>
      <vt:lpstr>Integrál</vt:lpstr>
      <vt:lpstr>Krajina českých zemí</vt:lpstr>
      <vt:lpstr>Chronologické členění proměn krajiny a kulturní krajiny Českých zemí</vt:lpstr>
      <vt:lpstr>Chronologické členění proměn krajiny a kulturní krajiny Českých zemí</vt:lpstr>
      <vt:lpstr>Fenomén tzv. „barokní krajiny“ – krajina jako památka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Chronologické členění proměn krajiny a kulturní krajiny Českých zemí</vt:lpstr>
      <vt:lpstr>„Revoluce v krajině“ - hlavní „revoluční zvraty“ a významné krajinné fenomény</vt:lpstr>
      <vt:lpstr>Vize proměny kulturní krajiny</vt:lpstr>
      <vt:lpstr>Vize proměny kulturní krajiny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PaměŤ krajiny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Krajina českých zemí</dc:title>
  <dc:creator>Močičková, Jitka</dc:creator>
  <cp:lastModifiedBy>Účet Microsoft</cp:lastModifiedBy>
  <cp:revision>35</cp:revision>
  <dcterms:created xsi:type="dcterms:W3CDTF">2017-04-22T21:53:04Z</dcterms:created>
  <dcterms:modified xsi:type="dcterms:W3CDTF">2023-01-02T15:23:52Z</dcterms:modified>
</cp:coreProperties>
</file>