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4"/>
  </p:sldMasterIdLst>
  <p:notesMasterIdLst>
    <p:notesMasterId r:id="rId63"/>
  </p:notesMasterIdLst>
  <p:handoutMasterIdLst>
    <p:handoutMasterId r:id="rId64"/>
  </p:handoutMasterIdLst>
  <p:sldIdLst>
    <p:sldId id="285" r:id="rId5"/>
    <p:sldId id="433" r:id="rId6"/>
    <p:sldId id="377" r:id="rId7"/>
    <p:sldId id="296" r:id="rId8"/>
    <p:sldId id="484" r:id="rId9"/>
    <p:sldId id="499" r:id="rId10"/>
    <p:sldId id="483" r:id="rId11"/>
    <p:sldId id="340" r:id="rId12"/>
    <p:sldId id="485" r:id="rId13"/>
    <p:sldId id="492" r:id="rId14"/>
    <p:sldId id="486" r:id="rId15"/>
    <p:sldId id="489" r:id="rId16"/>
    <p:sldId id="490" r:id="rId17"/>
    <p:sldId id="491" r:id="rId18"/>
    <p:sldId id="488" r:id="rId19"/>
    <p:sldId id="493" r:id="rId20"/>
    <p:sldId id="487" r:id="rId21"/>
    <p:sldId id="435" r:id="rId22"/>
    <p:sldId id="437" r:id="rId23"/>
    <p:sldId id="494" r:id="rId24"/>
    <p:sldId id="444" r:id="rId25"/>
    <p:sldId id="445" r:id="rId26"/>
    <p:sldId id="446" r:id="rId27"/>
    <p:sldId id="447" r:id="rId28"/>
    <p:sldId id="441" r:id="rId29"/>
    <p:sldId id="442" r:id="rId30"/>
    <p:sldId id="332" r:id="rId31"/>
    <p:sldId id="495" r:id="rId32"/>
    <p:sldId id="385" r:id="rId33"/>
    <p:sldId id="477" r:id="rId34"/>
    <p:sldId id="478" r:id="rId35"/>
    <p:sldId id="339" r:id="rId36"/>
    <p:sldId id="479" r:id="rId37"/>
    <p:sldId id="480" r:id="rId38"/>
    <p:sldId id="438" r:id="rId39"/>
    <p:sldId id="439" r:id="rId40"/>
    <p:sldId id="496" r:id="rId41"/>
    <p:sldId id="456" r:id="rId42"/>
    <p:sldId id="457" r:id="rId43"/>
    <p:sldId id="450" r:id="rId44"/>
    <p:sldId id="451" r:id="rId45"/>
    <p:sldId id="449" r:id="rId46"/>
    <p:sldId id="452" r:id="rId47"/>
    <p:sldId id="443" r:id="rId48"/>
    <p:sldId id="460" r:id="rId49"/>
    <p:sldId id="461" r:id="rId50"/>
    <p:sldId id="462" r:id="rId51"/>
    <p:sldId id="463" r:id="rId52"/>
    <p:sldId id="466" r:id="rId53"/>
    <p:sldId id="464" r:id="rId54"/>
    <p:sldId id="468" r:id="rId55"/>
    <p:sldId id="467" r:id="rId56"/>
    <p:sldId id="470" r:id="rId57"/>
    <p:sldId id="469" r:id="rId58"/>
    <p:sldId id="497" r:id="rId59"/>
    <p:sldId id="471" r:id="rId60"/>
    <p:sldId id="498" r:id="rId61"/>
    <p:sldId id="425" r:id="rId62"/>
  </p:sldIdLst>
  <p:sldSz cx="12192000" cy="6858000"/>
  <p:notesSz cx="6858000" cy="9144000"/>
  <p:defaultTextStyle>
    <a:defPPr rtl="0">
      <a:defRPr lang="cs-cz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34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67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E9FB360-F315-4E02-BF13-1853F0AD88EF}" type="datetime1">
              <a:rPr lang="cs-CZ" smtClean="0"/>
              <a:t>01.12.2024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8FBD93F-F02D-450A-B770-AD465E68CA9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69923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ECA90-5ED5-47AE-B3A3-036B8FD1A688}" type="datetime1">
              <a:rPr lang="cs-CZ" smtClean="0"/>
              <a:pPr/>
              <a:t>01.12.2024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EB040C8-62D2-4EA7-B200-D3B8C06AAFD8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483067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EB040C8-62D2-4EA7-B200-D3B8C06AAFD8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9883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FDE73-2BBF-E669-283A-92F870ED5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5BD8F9D8-02DE-F681-2EE7-3EFB0E4E39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D8F8BF1-8BA4-DDDE-BF26-B310C5AFB5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5D4BC1A-1EEE-AB18-EBA0-5BC04E9610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51319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ED6C9-E74D-2A50-1036-1F5CA0357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94AE7D69-071B-4566-8210-39A8E4458B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9077E2A-8788-B6EA-5874-5FD47387E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2C872F-2016-069F-B7B8-CDC0BA4344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9285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CFF4C-1F8A-10FA-B95D-A1CBE68F2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0E85A9CB-9B36-E42D-78CB-D1753AD38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E797711-45E8-190C-9AD6-429487588B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0C91158-989C-7B5E-5C2B-7A054BDDA5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40614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2A947-805B-8B37-9946-31EE7F59D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A9B9251F-C714-0206-84BE-BFAC281131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C5DE3A8-F30E-A343-1EB1-20CF65716C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70205A-0FAE-7EF3-722E-CDCBB28FD2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35883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B1176-E69B-E215-491B-2886E4E08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F32E1433-3F90-A7F5-5995-0C5633B0B1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8566697-CF77-3FA1-6BFD-6622285D17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04EFDBF-A66D-3AAA-5AF0-8DDDD63A23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2648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DEC88-4335-72C0-4921-E2F5D0EAA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F9DE8AB3-B559-F851-C8D2-ECD6039BAD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3D45319-62B2-3FF0-D1E2-44318EC405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30D5F2-BA1A-D4BC-CCD1-7B12D29997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04625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0CBD0-5315-FB66-4CC4-00A002A20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71F9CE28-76C1-D08B-81F4-046CC97F43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1E7BD4F-B14D-576C-2BF3-1F89C7B62C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EE31A10-6A95-26FC-55CF-3D5FD903B0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63442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DC03F-34C0-331B-6B54-1D7085E6E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534C3C4B-F739-69C2-3A71-46A7B2A5DA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8CC3113-5C6C-E03D-17FA-B3D20A865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06331E-FB24-B334-F15E-EEA7A332F1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4704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59998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3455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EB040C8-62D2-4EA7-B200-D3B8C06AAFD8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98831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99226-09D3-98B9-4DFE-E5B1B5D2D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1E1B38F7-591A-DCE6-DFB6-261AAF3122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BA4F689-E52A-D5F1-142D-B71CE5162F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FC22C5-9553-F3DE-C06F-B49B6D1B63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55137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64489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8864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2547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29123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91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06951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53845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10745-1572-A564-E75E-8956376A5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1FB31F37-DF44-C302-90AF-F2A30ED20B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2E719DB-9A7C-E41A-1F66-C3A1FAA73D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8DDD8F-ACF3-EAED-3A8E-93A9CA0384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11194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69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0512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13917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297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7739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86081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549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2291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2170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C6CFB-94DB-8EAC-7EB5-9D87BF8F7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2F4E9E15-08F1-07F0-2F22-62DBA72488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F38B63A-D0D0-A105-106C-B67681F00C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DFC4992-E294-F47C-002B-3449DBB329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4755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36965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8296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39206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718142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553741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93403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608217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24296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25755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23747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440213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08163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986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A2BE2-E2E9-0648-BEA5-7F55877DF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C316D222-5C41-470F-5523-3FC035C30B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63871DB-679B-E514-3047-1DCF145245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2FAF05F-35C5-0850-82D2-9F0EF48981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081956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50548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266027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768466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938611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55416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703AB-0CA6-EC05-5C32-62E066D87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BB63FF6E-EF87-16AF-F295-90F68EE992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DEA10FA-5333-2B93-96D2-C4ADA7A548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6A53BB9-2E2F-C6B2-F209-1C3EEB91B6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75395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10162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66693-5228-4455-A422-A753DF2A7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9273BF17-2BA3-AB55-24AA-3047B450CD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BDA7578-B991-1E51-20EE-10DE07477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CA74868-90BF-E073-517F-E178137FD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281627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563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3BC8B-B4B1-1A45-7CA6-0B3E9A305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63EFC604-4FEF-1460-B76D-9A97524CE8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EB7BFD2-E00E-CC4E-3034-6396EC3C60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D336FF9-947F-6BBC-82DF-FDC96CDBA6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929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BDF45-5388-C82E-BF6F-FF7E7627E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CEF0C60D-93BA-0722-A285-D81FA37144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A00112B-09FF-AC97-AD73-C5C10E2B65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5E5F6F3-9E36-8F6C-488B-2D5BF5509D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9471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9741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FC959-BDED-D04E-BA79-13A1FECD9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>
            <a:extLst>
              <a:ext uri="{FF2B5EF4-FFF2-40B4-BE49-F238E27FC236}">
                <a16:creationId xmlns:a16="http://schemas.microsoft.com/office/drawing/2014/main" id="{7F590C0B-7647-1FAF-B06C-00BB87560D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56FFFC1-8DEF-099E-5236-283D868D4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BC6A257-7E3E-2458-9376-4A88E1FC2D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1984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rtlCol="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 noProof="0"/>
              <a:t>Kliknutím můžete upravit styl předlohy.</a:t>
            </a:r>
            <a:endParaRPr lang="cs-CZ" noProof="0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6032C3-97BC-4400-9AFD-32F2308A4E61}" type="datetime1">
              <a:rPr lang="cs-CZ" noProof="0" smtClean="0"/>
              <a:t>01.12.2024</a:t>
            </a:fld>
            <a:endParaRPr lang="cs-CZ" noProof="0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B520A6-2D34-40E8-B6CB-EC0DC8E2FF35}" type="datetime1">
              <a:rPr lang="cs-CZ" noProof="0" smtClean="0"/>
              <a:t>01.12.2024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1777D2C-C879-4DD3-849D-1795EA1BA0B7}" type="datetime1">
              <a:rPr lang="cs-CZ" noProof="0" smtClean="0"/>
              <a:t>01.12.2024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C9DDF0-E978-45D3-9999-0682E0AF0893}" type="datetime1">
              <a:rPr lang="cs-CZ" noProof="0" smtClean="0"/>
              <a:t>01.12.2024</a:t>
            </a:fld>
            <a:endParaRPr lang="cs-CZ" noProof="0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rtlCol="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rtlCol="0"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C37F7B-9435-449C-857D-A1E3A91B1EFD}" type="datetime1">
              <a:rPr lang="cs-CZ" noProof="0" smtClean="0"/>
              <a:t>01.12.2024</a:t>
            </a:fld>
            <a:endParaRPr lang="cs-CZ" noProof="0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8198531-2EBE-494B-B13D-F2A3472092C6}" type="datetime1">
              <a:rPr lang="cs-CZ" noProof="0" smtClean="0"/>
              <a:t>01.12.2024</a:t>
            </a:fld>
            <a:endParaRPr lang="cs-CZ" noProof="0" dirty="0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rtlCol="0"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 rtlCol="0"/>
          <a:lstStyle>
            <a:lvl5pPr>
              <a:defRPr/>
            </a:lvl5pPr>
          </a:lstStyle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11" name="Zástupný symbol pro text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rtlCol="0"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0E931E-002D-448F-804F-37D6B4E9F6EC}" type="datetime1">
              <a:rPr lang="cs-CZ" noProof="0" smtClean="0"/>
              <a:t>01.12.2024</a:t>
            </a:fld>
            <a:endParaRPr lang="cs-CZ" noProof="0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cs-CZ" noProof="0" smtClean="0"/>
              <a:t>‹#›</a:t>
            </a:fld>
            <a:endParaRPr lang="cs-CZ" noProof="0" dirty="0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36DC1A-1667-477E-8801-6BFD58229119}" type="datetime1">
              <a:rPr lang="cs-CZ" noProof="0" smtClean="0"/>
              <a:t>01.12.2024</a:t>
            </a:fld>
            <a:endParaRPr lang="cs-CZ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6B2510-D225-4896-9211-2C70D9FF76CD}" type="datetime1">
              <a:rPr lang="cs-CZ" noProof="0" smtClean="0"/>
              <a:t>01.12.2024</a:t>
            </a:fld>
            <a:endParaRPr lang="cs-CZ" noProof="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délník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rtlCol="0"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 rtlCol="0"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rtlCol="0"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AE7E33-6635-4572-844E-F0F27C1BE646}" type="datetime1">
              <a:rPr lang="cs-CZ" noProof="0" smtClean="0"/>
              <a:t>01.12.2024</a:t>
            </a:fld>
            <a:endParaRPr lang="cs-CZ" noProof="0" dirty="0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 rtlCol="0"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rtlCol="0"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rtlCol="0"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rtlCol="0"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 rtl="0"/>
            <a:fld id="{87C7D9A6-06F2-47A6-8516-FC2BE186FA50}" type="datetime1">
              <a:rPr lang="cs-CZ" noProof="0" smtClean="0"/>
              <a:t>01.12.2024</a:t>
            </a:fld>
            <a:endParaRPr lang="cs-CZ" noProof="0" dirty="0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 rtlCol="0"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pPr rtl="0"/>
            <a:r>
              <a:rPr lang="cs-CZ" noProof="0" dirty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fld id="{A905977E-4366-4EB8-AB21-78E751379A6A}" type="datetime1">
              <a:rPr lang="cs-CZ" noProof="0" smtClean="0"/>
              <a:t>01.12.2024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pPr rtl="0"/>
            <a:fld id="{8A7A6979-0714-4377-B894-6BE4C2D6E202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g"/><Relationship Id="rId4" Type="http://schemas.openxmlformats.org/officeDocument/2006/relationships/image" Target="../media/image32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1" y="331259"/>
            <a:ext cx="3185787" cy="3827382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dirty="0">
                <a:solidFill>
                  <a:srgbClr val="00B0F0"/>
                </a:solidFill>
              </a:rPr>
              <a:t>VIZUÁLNÍ KULTURA</a:t>
            </a:r>
            <a:br>
              <a:rPr lang="cs-CZ" dirty="0">
                <a:solidFill>
                  <a:srgbClr val="00B0F0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část FILM/AUDIOVIZE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" y="4347350"/>
            <a:ext cx="5573486" cy="1439675"/>
          </a:xfrm>
        </p:spPr>
        <p:txBody>
          <a:bodyPr rtlCol="0">
            <a:noAutofit/>
          </a:bodyPr>
          <a:lstStyle/>
          <a:p>
            <a:pPr algn="l" rtl="0"/>
            <a:r>
              <a:rPr lang="cs-CZ" sz="2500" dirty="0">
                <a:solidFill>
                  <a:srgbClr val="FFFFFF"/>
                </a:solidFill>
              </a:rPr>
              <a:t>IKSŽ FSV UK</a:t>
            </a:r>
          </a:p>
          <a:p>
            <a:pPr algn="l" rtl="0"/>
            <a:r>
              <a:rPr lang="cs-CZ" sz="2500" dirty="0">
                <a:solidFill>
                  <a:srgbClr val="FFFFFF"/>
                </a:solidFill>
              </a:rPr>
              <a:t>katedra mediálních studií</a:t>
            </a:r>
          </a:p>
          <a:p>
            <a:pPr algn="l" rtl="0"/>
            <a:endParaRPr lang="cs-CZ" sz="2500" dirty="0">
              <a:solidFill>
                <a:srgbClr val="FFFFFF"/>
              </a:solidFill>
            </a:endParaRPr>
          </a:p>
          <a:p>
            <a:pPr algn="l"/>
            <a:r>
              <a:rPr lang="cs-CZ" sz="3000" b="1" dirty="0">
                <a:solidFill>
                  <a:srgbClr val="FFFF00"/>
                </a:solidFill>
              </a:rPr>
              <a:t>prof. MgA. Martin </a:t>
            </a:r>
            <a:r>
              <a:rPr lang="cs-CZ" sz="3000" b="1" dirty="0" err="1">
                <a:solidFill>
                  <a:srgbClr val="FFFF00"/>
                </a:solidFill>
              </a:rPr>
              <a:t>Štoll</a:t>
            </a:r>
            <a:r>
              <a:rPr lang="cs-CZ" sz="3000" b="1" dirty="0">
                <a:solidFill>
                  <a:srgbClr val="FFFF00"/>
                </a:solidFill>
              </a:rPr>
              <a:t>, Ph.D.</a:t>
            </a:r>
          </a:p>
          <a:p>
            <a:pPr algn="l" rtl="0"/>
            <a:endParaRPr lang="cs-CZ" sz="2500" dirty="0">
              <a:solidFill>
                <a:srgbClr val="FFFFFF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46BC8F9-37C2-488D-9963-27DEA4356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699" y="331259"/>
            <a:ext cx="6998351" cy="524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068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90AF9E-04EC-C8D8-12FE-2CE6794A0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oblečení, obloha, osoba, venku&#10;&#10;Popis byl vytvořen automaticky">
            <a:extLst>
              <a:ext uri="{FF2B5EF4-FFF2-40B4-BE49-F238E27FC236}">
                <a16:creationId xmlns:a16="http://schemas.microsoft.com/office/drawing/2014/main" id="{1CA7A93D-598B-3BFD-14D3-0EA67D727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49" y="382505"/>
            <a:ext cx="10136221" cy="612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064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4B6B39-93DB-90AF-4A37-E5F5872B2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schody, snímek obrazovky, budova, interiér&#10;&#10;Popis byl vytvořen automaticky">
            <a:extLst>
              <a:ext uri="{FF2B5EF4-FFF2-40B4-BE49-F238E27FC236}">
                <a16:creationId xmlns:a16="http://schemas.microsoft.com/office/drawing/2014/main" id="{9110FFDC-486C-1AF5-AE72-873060247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2880" y="476043"/>
            <a:ext cx="8991600" cy="610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019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853989-3303-7565-4CEE-63048A985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osoba, Lidská tvář, oblečení, zbraň&#10;&#10;Popis byl vytvořen automaticky">
            <a:extLst>
              <a:ext uri="{FF2B5EF4-FFF2-40B4-BE49-F238E27FC236}">
                <a16:creationId xmlns:a16="http://schemas.microsoft.com/office/drawing/2014/main" id="{55396282-EF67-DC84-FC00-75A473C63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25" y="445029"/>
            <a:ext cx="10442984" cy="612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26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D73B8E-9D08-F18B-9506-91D3FB2CC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osoba, oblečení, vánoční stromeček, interiér&#10;&#10;Popis byl vytvořen automaticky">
            <a:extLst>
              <a:ext uri="{FF2B5EF4-FFF2-40B4-BE49-F238E27FC236}">
                <a16:creationId xmlns:a16="http://schemas.microsoft.com/office/drawing/2014/main" id="{89F198EB-7D23-BF2C-3411-B55B72326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162" y="253651"/>
            <a:ext cx="8949447" cy="635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725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75D7FB-FAF5-5A3B-2E53-16646D001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kolo, venku, pneumatika, motorka&#10;&#10;Popis byl vytvořen automaticky">
            <a:extLst>
              <a:ext uri="{FF2B5EF4-FFF2-40B4-BE49-F238E27FC236}">
                <a16:creationId xmlns:a16="http://schemas.microsoft.com/office/drawing/2014/main" id="{23689E31-DB98-A995-367C-CB88ADB12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785" y="172205"/>
            <a:ext cx="9640111" cy="651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522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E07CCB-8033-0E52-E7A5-D2442948C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savec, vozidlo, Pozemní vozidlo, kolo&#10;&#10;Popis byl vytvořen automaticky">
            <a:extLst>
              <a:ext uri="{FF2B5EF4-FFF2-40B4-BE49-F238E27FC236}">
                <a16:creationId xmlns:a16="http://schemas.microsoft.com/office/drawing/2014/main" id="{F7CBA0D2-2208-68D2-0343-EB8DE80A7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70" y="623570"/>
            <a:ext cx="11008659" cy="58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747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67B9A0-051F-44B4-D57E-C3099FB2A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levizní program, video, televize, média&#10;&#10;Popis byl vytvořen automaticky">
            <a:extLst>
              <a:ext uri="{FF2B5EF4-FFF2-40B4-BE49-F238E27FC236}">
                <a16:creationId xmlns:a16="http://schemas.microsoft.com/office/drawing/2014/main" id="{ABB6284F-EADB-F064-6F7D-EB7C733AD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81" y="529023"/>
            <a:ext cx="4450080" cy="2453640"/>
          </a:xfrm>
          <a:prstGeom prst="rect">
            <a:avLst/>
          </a:prstGeom>
        </p:spPr>
      </p:pic>
      <p:pic>
        <p:nvPicPr>
          <p:cNvPr id="6" name="Obrázek 5" descr="Obsah obrázku osoba, Televizní program, oblečení, Newscaster&#10;&#10;Popis byl vytvořen automaticky">
            <a:extLst>
              <a:ext uri="{FF2B5EF4-FFF2-40B4-BE49-F238E27FC236}">
                <a16:creationId xmlns:a16="http://schemas.microsoft.com/office/drawing/2014/main" id="{559F1C93-A705-8590-3696-712E22F9E5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9900" y="1945532"/>
            <a:ext cx="4566597" cy="2550917"/>
          </a:xfrm>
          <a:prstGeom prst="rect">
            <a:avLst/>
          </a:prstGeom>
        </p:spPr>
      </p:pic>
      <p:pic>
        <p:nvPicPr>
          <p:cNvPr id="8" name="Obrázek 7" descr="Obsah obrázku text, televize, snímek obrazovky, Televizní program&#10;&#10;Popis byl vytvořen automaticky">
            <a:extLst>
              <a:ext uri="{FF2B5EF4-FFF2-40B4-BE49-F238E27FC236}">
                <a16:creationId xmlns:a16="http://schemas.microsoft.com/office/drawing/2014/main" id="{2CF65670-5299-FE30-36D9-F028384632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8822" y="3799543"/>
            <a:ext cx="4701540" cy="264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355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459C74-83E4-71EE-C101-0B6608140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osoba, oblečení, Lidská tvář, muž&#10;&#10;Popis byl vytvořen automaticky">
            <a:extLst>
              <a:ext uri="{FF2B5EF4-FFF2-40B4-BE49-F238E27FC236}">
                <a16:creationId xmlns:a16="http://schemas.microsoft.com/office/drawing/2014/main" id="{1BC57222-3F7D-188F-4972-3431E132C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150" y="1319186"/>
            <a:ext cx="9508490" cy="445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754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2" y="331259"/>
            <a:ext cx="4392523" cy="5292927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cs-CZ" sz="3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0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jean</a:t>
            </a:r>
            <a:r>
              <a:rPr lang="cs-CZ" sz="3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-Claude </a:t>
            </a:r>
            <a:r>
              <a:rPr lang="cs-CZ" sz="30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CarriEre</a:t>
            </a:r>
            <a:endParaRPr lang="cs-CZ" sz="3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 descr="Obsah obrázku osoba, oblečení, Lidská tvář, muž&#10;&#10;Popis byl vytvořen automaticky">
            <a:extLst>
              <a:ext uri="{FF2B5EF4-FFF2-40B4-BE49-F238E27FC236}">
                <a16:creationId xmlns:a16="http://schemas.microsoft.com/office/drawing/2014/main" id="{260474D9-FDA4-DEF3-978F-94AACF353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513" y="746679"/>
            <a:ext cx="3589020" cy="371094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61317" y="425885"/>
            <a:ext cx="6483922" cy="5198301"/>
          </a:xfrm>
        </p:spPr>
        <p:txBody>
          <a:bodyPr rtlCol="0">
            <a:noAutofit/>
          </a:bodyPr>
          <a:lstStyle/>
          <a:p>
            <a:pPr rtl="0"/>
            <a:endParaRPr lang="cs-CZ" sz="3500" b="1" dirty="0">
              <a:solidFill>
                <a:srgbClr val="FFFFFF"/>
              </a:solidFill>
            </a:endParaRPr>
          </a:p>
          <a:p>
            <a:pPr rtl="0"/>
            <a:endParaRPr lang="cs-CZ" sz="3500" b="1" dirty="0">
              <a:solidFill>
                <a:srgbClr val="FFFFFF"/>
              </a:solidFill>
            </a:endParaRPr>
          </a:p>
          <a:p>
            <a:pPr rtl="0"/>
            <a:endParaRPr lang="cs-CZ" sz="3500" b="1" dirty="0">
              <a:solidFill>
                <a:srgbClr val="FFFFFF"/>
              </a:solidFill>
            </a:endParaRPr>
          </a:p>
          <a:p>
            <a:pPr rtl="0"/>
            <a:endParaRPr lang="cs-CZ" sz="3500" b="1" dirty="0">
              <a:solidFill>
                <a:srgbClr val="FFFFFF"/>
              </a:solidFill>
            </a:endParaRPr>
          </a:p>
          <a:p>
            <a:pPr rtl="0"/>
            <a:endParaRPr lang="cs-CZ" sz="3500" b="1" dirty="0">
              <a:solidFill>
                <a:srgbClr val="FFFFFF"/>
              </a:solidFill>
            </a:endParaRPr>
          </a:p>
          <a:p>
            <a:pPr rtl="0"/>
            <a:endParaRPr lang="cs-CZ" sz="3500" b="1" dirty="0">
              <a:solidFill>
                <a:srgbClr val="FFFFFF"/>
              </a:solidFill>
            </a:endParaRPr>
          </a:p>
          <a:p>
            <a:pPr rtl="0"/>
            <a:endParaRPr lang="cs-CZ" sz="3500" b="1" dirty="0">
              <a:solidFill>
                <a:srgbClr val="FFFFFF"/>
              </a:solidFill>
            </a:endParaRPr>
          </a:p>
          <a:p>
            <a:pPr rtl="0"/>
            <a:endParaRPr lang="cs-CZ" sz="3500" b="1" dirty="0">
              <a:solidFill>
                <a:srgbClr val="FFFFFF"/>
              </a:solidFill>
            </a:endParaRPr>
          </a:p>
          <a:p>
            <a:pPr rtl="0"/>
            <a:r>
              <a:rPr lang="cs-CZ" sz="3500" b="1" dirty="0">
                <a:solidFill>
                  <a:srgbClr val="FFFFFF"/>
                </a:solidFill>
              </a:rPr>
              <a:t>DRAMATURGY</a:t>
            </a:r>
          </a:p>
          <a:p>
            <a:pPr rtl="0"/>
            <a:endParaRPr lang="cs-CZ" sz="3500" b="1" dirty="0">
              <a:solidFill>
                <a:srgbClr val="FFFFFF"/>
              </a:solidFill>
            </a:endParaRPr>
          </a:p>
          <a:p>
            <a:pPr rtl="0"/>
            <a:endParaRPr lang="cs-CZ" sz="3500" b="1" dirty="0">
              <a:solidFill>
                <a:srgbClr val="FFFFFF"/>
              </a:solidFill>
            </a:endParaRPr>
          </a:p>
        </p:txBody>
      </p:sp>
      <p:pic>
        <p:nvPicPr>
          <p:cNvPr id="9" name="Obrázek 8" descr="Obsah obrázku text, Písmo, snímek obrazovky, Fotografický film&#10;&#10;Popis byl vytvořen automaticky">
            <a:extLst>
              <a:ext uri="{FF2B5EF4-FFF2-40B4-BE49-F238E27FC236}">
                <a16:creationId xmlns:a16="http://schemas.microsoft.com/office/drawing/2014/main" id="{317BE557-8E59-660B-1FBC-C8A9899549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6312" y="370680"/>
            <a:ext cx="3518819" cy="521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513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61317" y="425885"/>
            <a:ext cx="6483922" cy="5198301"/>
          </a:xfrm>
        </p:spPr>
        <p:txBody>
          <a:bodyPr rtlCol="0">
            <a:noAutofit/>
          </a:bodyPr>
          <a:lstStyle/>
          <a:p>
            <a:pPr rtl="0"/>
            <a:endParaRPr lang="cs-CZ" sz="3500" b="1" dirty="0">
              <a:solidFill>
                <a:srgbClr val="FFFFFF"/>
              </a:solidFill>
            </a:endParaRPr>
          </a:p>
          <a:p>
            <a:pPr rtl="0"/>
            <a:r>
              <a:rPr lang="cs-CZ" sz="5000" b="1" dirty="0">
                <a:solidFill>
                  <a:srgbClr val="FFFF00"/>
                </a:solidFill>
              </a:rPr>
              <a:t>WHAT</a:t>
            </a:r>
          </a:p>
          <a:p>
            <a:pPr rtl="0"/>
            <a:r>
              <a:rPr lang="cs-CZ" sz="5000" b="1" dirty="0">
                <a:solidFill>
                  <a:srgbClr val="FFFF00"/>
                </a:solidFill>
              </a:rPr>
              <a:t>WHY</a:t>
            </a:r>
          </a:p>
          <a:p>
            <a:pPr rtl="0"/>
            <a:r>
              <a:rPr lang="cs-CZ" sz="5000" b="1" dirty="0">
                <a:solidFill>
                  <a:srgbClr val="FFFF00"/>
                </a:solidFill>
              </a:rPr>
              <a:t>HOW</a:t>
            </a:r>
          </a:p>
          <a:p>
            <a:pPr rtl="0"/>
            <a:r>
              <a:rPr lang="cs-CZ" sz="5000" b="1" dirty="0">
                <a:solidFill>
                  <a:srgbClr val="FFFF00"/>
                </a:solidFill>
              </a:rPr>
              <a:t>FOR WHOM</a:t>
            </a:r>
          </a:p>
          <a:p>
            <a:pPr rtl="0"/>
            <a:endParaRPr lang="cs-CZ" sz="3500" b="1" dirty="0">
              <a:solidFill>
                <a:srgbClr val="FFFFFF"/>
              </a:solidFill>
            </a:endParaRPr>
          </a:p>
          <a:p>
            <a:pPr rtl="0"/>
            <a:r>
              <a:rPr lang="cs-CZ" sz="3500" b="1" dirty="0">
                <a:solidFill>
                  <a:srgbClr val="FFFFFF"/>
                </a:solidFill>
              </a:rPr>
              <a:t>TELL…</a:t>
            </a:r>
          </a:p>
          <a:p>
            <a:pPr rtl="0"/>
            <a:endParaRPr lang="cs-CZ" sz="3500" b="1" dirty="0">
              <a:solidFill>
                <a:srgbClr val="FFFFFF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8060A77A-2A3B-3998-210F-2058855E3AD1}"/>
              </a:ext>
            </a:extLst>
          </p:cNvPr>
          <p:cNvSpPr txBox="1">
            <a:spLocks/>
          </p:cNvSpPr>
          <p:nvPr/>
        </p:nvSpPr>
        <p:spPr bwMode="blackWhite">
          <a:xfrm>
            <a:off x="446762" y="331259"/>
            <a:ext cx="5195281" cy="5292927"/>
          </a:xfrm>
          <a:prstGeom prst="rect">
            <a:avLst/>
          </a:prstGeo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55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composition of the work</a:t>
            </a:r>
            <a:endParaRPr lang="cs-CZ" sz="55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773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1" y="331259"/>
            <a:ext cx="4718626" cy="3827382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dirty="0" err="1">
                <a:solidFill>
                  <a:srgbClr val="FFC000"/>
                </a:solidFill>
              </a:rPr>
              <a:t>Audiovisual</a:t>
            </a:r>
            <a:r>
              <a:rPr lang="cs-CZ" dirty="0">
                <a:solidFill>
                  <a:srgbClr val="FFC000"/>
                </a:solidFill>
              </a:rPr>
              <a:t> </a:t>
            </a:r>
            <a:r>
              <a:rPr lang="cs-CZ" dirty="0" err="1">
                <a:solidFill>
                  <a:srgbClr val="FFC000"/>
                </a:solidFill>
              </a:rPr>
              <a:t>Interpretation</a:t>
            </a:r>
            <a:r>
              <a:rPr lang="cs-CZ" dirty="0">
                <a:solidFill>
                  <a:srgbClr val="FFC000"/>
                </a:solidFill>
              </a:rPr>
              <a:t> </a:t>
            </a:r>
            <a:r>
              <a:rPr lang="cs-CZ" dirty="0" err="1">
                <a:solidFill>
                  <a:srgbClr val="FFC000"/>
                </a:solidFill>
              </a:rPr>
              <a:t>of</a:t>
            </a:r>
            <a:r>
              <a:rPr lang="cs-CZ" dirty="0">
                <a:solidFill>
                  <a:srgbClr val="FFC000"/>
                </a:solidFill>
              </a:rPr>
              <a:t> Reality</a:t>
            </a:r>
            <a:endParaRPr lang="cs-CZ" sz="2000" dirty="0">
              <a:solidFill>
                <a:srgbClr val="FFC000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" y="4347350"/>
            <a:ext cx="5573486" cy="1439675"/>
          </a:xfrm>
        </p:spPr>
        <p:txBody>
          <a:bodyPr rtlCol="0">
            <a:noAutofit/>
          </a:bodyPr>
          <a:lstStyle/>
          <a:p>
            <a:pPr algn="l"/>
            <a:r>
              <a:rPr lang="cs-CZ" altLang="cs-CZ" sz="2400" dirty="0"/>
              <a:t>Department </a:t>
            </a:r>
            <a:r>
              <a:rPr lang="cs-CZ" altLang="cs-CZ" sz="2400" dirty="0" err="1"/>
              <a:t>of</a:t>
            </a:r>
            <a:r>
              <a:rPr lang="cs-CZ" altLang="cs-CZ" sz="2400" dirty="0"/>
              <a:t> Media </a:t>
            </a:r>
            <a:r>
              <a:rPr lang="cs-CZ" altLang="cs-CZ" sz="2400" dirty="0" err="1"/>
              <a:t>Studies</a:t>
            </a:r>
            <a:endParaRPr lang="cs-CZ" altLang="cs-CZ" sz="2400" dirty="0"/>
          </a:p>
          <a:p>
            <a:pPr algn="l"/>
            <a:r>
              <a:rPr lang="cs-CZ" altLang="cs-CZ" sz="2400" dirty="0"/>
              <a:t>Charles University Prague</a:t>
            </a:r>
          </a:p>
          <a:p>
            <a:pPr algn="l" rtl="0"/>
            <a:endParaRPr lang="cs-CZ" sz="2500" dirty="0">
              <a:solidFill>
                <a:srgbClr val="FFFFFF"/>
              </a:solidFill>
            </a:endParaRPr>
          </a:p>
          <a:p>
            <a:pPr algn="l"/>
            <a:r>
              <a:rPr lang="cs-CZ" sz="3000" b="1" dirty="0">
                <a:solidFill>
                  <a:srgbClr val="FFFF00"/>
                </a:solidFill>
              </a:rPr>
              <a:t>Prof. Martin Štoll, M.A., Ph.D.</a:t>
            </a:r>
          </a:p>
          <a:p>
            <a:pPr algn="l" rtl="0"/>
            <a:endParaRPr lang="cs-CZ" sz="2500" dirty="0">
              <a:solidFill>
                <a:srgbClr val="FFFFFF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CDF55E1-8507-BD6C-B839-EA0795F32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428" y="331260"/>
            <a:ext cx="6375622" cy="477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79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3007AE-C5D9-BAC2-6A7A-048E1B033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B8E6E96-0FE2-B0CA-DAF6-B458E9928544}"/>
              </a:ext>
            </a:extLst>
          </p:cNvPr>
          <p:cNvSpPr txBox="1">
            <a:spLocks/>
          </p:cNvSpPr>
          <p:nvPr/>
        </p:nvSpPr>
        <p:spPr bwMode="blackWhite">
          <a:xfrm>
            <a:off x="446762" y="331259"/>
            <a:ext cx="5195281" cy="5292927"/>
          </a:xfrm>
          <a:prstGeom prst="rect">
            <a:avLst/>
          </a:prstGeo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5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composition</a:t>
            </a:r>
            <a:r>
              <a:rPr lang="cs-CZ" sz="5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5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5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endParaRPr lang="cs-CZ" sz="55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2AA35BFF-4A5D-2996-AA58-B87737D18A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 txBox="1">
            <a:spLocks/>
          </p:cNvSpPr>
          <p:nvPr/>
        </p:nvSpPr>
        <p:spPr>
          <a:xfrm>
            <a:off x="5924145" y="425885"/>
            <a:ext cx="5821094" cy="519830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5000" b="1" dirty="0">
                <a:solidFill>
                  <a:srgbClr val="92D050"/>
                </a:solidFill>
              </a:rPr>
              <a:t>FEATURE FILM</a:t>
            </a:r>
          </a:p>
          <a:p>
            <a:r>
              <a:rPr lang="cs-CZ" sz="3500" b="1" dirty="0" err="1">
                <a:solidFill>
                  <a:srgbClr val="FFFFFF"/>
                </a:solidFill>
              </a:rPr>
              <a:t>Bound</a:t>
            </a:r>
            <a:r>
              <a:rPr lang="cs-CZ" sz="3500" b="1" dirty="0">
                <a:solidFill>
                  <a:srgbClr val="FFFFFF"/>
                </a:solidFill>
              </a:rPr>
              <a:t> by plot line and </a:t>
            </a:r>
            <a:r>
              <a:rPr lang="cs-CZ" sz="3500" b="1" dirty="0" err="1">
                <a:solidFill>
                  <a:srgbClr val="FFFFFF"/>
                </a:solidFill>
              </a:rPr>
              <a:t>sequels</a:t>
            </a:r>
            <a:endParaRPr lang="cs-CZ" sz="3500" b="1" dirty="0">
              <a:solidFill>
                <a:srgbClr val="FFFFFF"/>
              </a:solidFill>
            </a:endParaRPr>
          </a:p>
          <a:p>
            <a:r>
              <a:rPr lang="cs-CZ" sz="3500" b="1" dirty="0">
                <a:solidFill>
                  <a:srgbClr val="FFFFFF"/>
                </a:solidFill>
              </a:rPr>
              <a:t>It </a:t>
            </a:r>
            <a:r>
              <a:rPr lang="cs-CZ" sz="3500" b="1" dirty="0" err="1">
                <a:solidFill>
                  <a:srgbClr val="FFFFFF"/>
                </a:solidFill>
              </a:rPr>
              <a:t>cannot</a:t>
            </a:r>
            <a:r>
              <a:rPr lang="cs-CZ" sz="3500" b="1" dirty="0">
                <a:solidFill>
                  <a:srgbClr val="FFFFFF"/>
                </a:solidFill>
              </a:rPr>
              <a:t> (</a:t>
            </a:r>
            <a:r>
              <a:rPr lang="cs-CZ" sz="3500" b="1" dirty="0" err="1">
                <a:solidFill>
                  <a:srgbClr val="FFFFFF"/>
                </a:solidFill>
              </a:rPr>
              <a:t>it</a:t>
            </a:r>
            <a:r>
              <a:rPr lang="cs-CZ" sz="3500" b="1" dirty="0">
                <a:solidFill>
                  <a:srgbClr val="FFFFFF"/>
                </a:solidFill>
              </a:rPr>
              <a:t> </a:t>
            </a:r>
            <a:r>
              <a:rPr lang="cs-CZ" sz="3500" b="1" dirty="0" err="1">
                <a:solidFill>
                  <a:srgbClr val="FFFFFF"/>
                </a:solidFill>
              </a:rPr>
              <a:t>is</a:t>
            </a:r>
            <a:r>
              <a:rPr lang="cs-CZ" sz="3500" b="1" dirty="0">
                <a:solidFill>
                  <a:srgbClr val="FFFFFF"/>
                </a:solidFill>
              </a:rPr>
              <a:t> </a:t>
            </a:r>
            <a:r>
              <a:rPr lang="cs-CZ" sz="3500" b="1" dirty="0" err="1">
                <a:solidFill>
                  <a:srgbClr val="FFFFFF"/>
                </a:solidFill>
              </a:rPr>
              <a:t>taff</a:t>
            </a:r>
            <a:r>
              <a:rPr lang="cs-CZ" sz="3500" b="1" dirty="0">
                <a:solidFill>
                  <a:srgbClr val="FFFFFF"/>
                </a:solidFill>
              </a:rPr>
              <a:t>) </a:t>
            </a:r>
            <a:r>
              <a:rPr lang="cs-CZ" sz="3500" b="1" dirty="0" err="1">
                <a:solidFill>
                  <a:srgbClr val="FFFFFF"/>
                </a:solidFill>
              </a:rPr>
              <a:t>be</a:t>
            </a:r>
            <a:r>
              <a:rPr lang="cs-CZ" sz="3500" b="1" dirty="0">
                <a:solidFill>
                  <a:srgbClr val="FFFFFF"/>
                </a:solidFill>
              </a:rPr>
              <a:t> </a:t>
            </a:r>
            <a:r>
              <a:rPr lang="cs-CZ" sz="3500" b="1" dirty="0" err="1">
                <a:solidFill>
                  <a:srgbClr val="FFFFFF"/>
                </a:solidFill>
              </a:rPr>
              <a:t>given</a:t>
            </a:r>
            <a:r>
              <a:rPr lang="cs-CZ" sz="3500" b="1" dirty="0">
                <a:solidFill>
                  <a:srgbClr val="FFFFFF"/>
                </a:solidFill>
              </a:rPr>
              <a:t> </a:t>
            </a:r>
            <a:r>
              <a:rPr lang="cs-CZ" sz="3500" b="1" dirty="0" err="1">
                <a:solidFill>
                  <a:srgbClr val="FFFFFF"/>
                </a:solidFill>
              </a:rPr>
              <a:t>structure</a:t>
            </a:r>
            <a:r>
              <a:rPr lang="cs-CZ" sz="3500" b="1" dirty="0">
                <a:solidFill>
                  <a:srgbClr val="FFFFFF"/>
                </a:solidFill>
              </a:rPr>
              <a:t> </a:t>
            </a:r>
            <a:r>
              <a:rPr lang="cs-CZ" sz="3500" b="1" dirty="0" err="1">
                <a:solidFill>
                  <a:srgbClr val="FFFFFF"/>
                </a:solidFill>
              </a:rPr>
              <a:t>regardless</a:t>
            </a:r>
            <a:r>
              <a:rPr lang="cs-CZ" sz="3500" b="1" dirty="0">
                <a:solidFill>
                  <a:srgbClr val="FFFFFF"/>
                </a:solidFill>
              </a:rPr>
              <a:t> </a:t>
            </a:r>
            <a:r>
              <a:rPr lang="cs-CZ" sz="3500" b="1" dirty="0" err="1">
                <a:solidFill>
                  <a:srgbClr val="FFFFFF"/>
                </a:solidFill>
              </a:rPr>
              <a:t>of</a:t>
            </a:r>
            <a:r>
              <a:rPr lang="cs-CZ" sz="3500" b="1" dirty="0">
                <a:solidFill>
                  <a:srgbClr val="FFFFFF"/>
                </a:solidFill>
              </a:rPr>
              <a:t> </a:t>
            </a:r>
            <a:r>
              <a:rPr lang="cs-CZ" sz="3500" b="1" dirty="0" err="1">
                <a:solidFill>
                  <a:srgbClr val="FFFFFF"/>
                </a:solidFill>
              </a:rPr>
              <a:t>how</a:t>
            </a:r>
            <a:r>
              <a:rPr lang="cs-CZ" sz="3500" b="1" dirty="0">
                <a:solidFill>
                  <a:srgbClr val="FFFFFF"/>
                </a:solidFill>
              </a:rPr>
              <a:t> </a:t>
            </a:r>
            <a:r>
              <a:rPr lang="cs-CZ" sz="3500" b="1" dirty="0" err="1">
                <a:solidFill>
                  <a:srgbClr val="FFFFFF"/>
                </a:solidFill>
              </a:rPr>
              <a:t>it</a:t>
            </a:r>
            <a:r>
              <a:rPr lang="cs-CZ" sz="3500" b="1" dirty="0">
                <a:solidFill>
                  <a:srgbClr val="FFFFFF"/>
                </a:solidFill>
              </a:rPr>
              <a:t> </a:t>
            </a:r>
            <a:r>
              <a:rPr lang="cs-CZ" sz="3500" b="1" dirty="0" err="1">
                <a:solidFill>
                  <a:srgbClr val="FFFFFF"/>
                </a:solidFill>
              </a:rPr>
              <a:t>was</a:t>
            </a:r>
            <a:r>
              <a:rPr lang="cs-CZ" sz="3500" b="1" dirty="0">
                <a:solidFill>
                  <a:srgbClr val="FFFFFF"/>
                </a:solidFill>
              </a:rPr>
              <a:t> shot.</a:t>
            </a:r>
          </a:p>
          <a:p>
            <a:r>
              <a:rPr lang="cs-CZ" sz="5000" b="1" dirty="0">
                <a:solidFill>
                  <a:srgbClr val="0070C0"/>
                </a:solidFill>
              </a:rPr>
              <a:t>DOCUMENTARY</a:t>
            </a:r>
          </a:p>
          <a:p>
            <a:r>
              <a:rPr lang="cs-CZ" sz="3500" b="1" dirty="0">
                <a:solidFill>
                  <a:srgbClr val="FFFFFF"/>
                </a:solidFill>
              </a:rPr>
              <a:t>Much more </a:t>
            </a:r>
            <a:r>
              <a:rPr lang="cs-CZ" sz="3500" b="1" dirty="0" err="1">
                <a:solidFill>
                  <a:srgbClr val="FFFFFF"/>
                </a:solidFill>
              </a:rPr>
              <a:t>freedom</a:t>
            </a:r>
            <a:endParaRPr lang="cs-CZ" sz="3500" b="1" dirty="0">
              <a:solidFill>
                <a:srgbClr val="FFFFFF"/>
              </a:solidFill>
            </a:endParaRPr>
          </a:p>
          <a:p>
            <a:endParaRPr lang="cs-CZ" sz="3500" b="1" dirty="0">
              <a:solidFill>
                <a:srgbClr val="FFFFFF"/>
              </a:solidFill>
            </a:endParaRPr>
          </a:p>
          <a:p>
            <a:endParaRPr lang="cs-CZ" sz="35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050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43599" y="425885"/>
            <a:ext cx="5801639" cy="5198301"/>
          </a:xfrm>
        </p:spPr>
        <p:txBody>
          <a:bodyPr rtlCol="0">
            <a:noAutofit/>
          </a:bodyPr>
          <a:lstStyle/>
          <a:p>
            <a:pPr rtl="0"/>
            <a:r>
              <a:rPr lang="cs-CZ" sz="3500" b="1" dirty="0">
                <a:solidFill>
                  <a:srgbClr val="FFFF00"/>
                </a:solidFill>
              </a:rPr>
              <a:t>KEY PROFESSION</a:t>
            </a:r>
          </a:p>
          <a:p>
            <a:pPr rtl="0"/>
            <a:r>
              <a:rPr lang="cs-CZ" sz="3500" b="1" dirty="0" err="1">
                <a:solidFill>
                  <a:srgbClr val="FFFF00"/>
                </a:solidFill>
              </a:rPr>
              <a:t>Cutter</a:t>
            </a:r>
            <a:r>
              <a:rPr lang="cs-CZ" sz="3500" b="1" dirty="0">
                <a:solidFill>
                  <a:srgbClr val="FFFF00"/>
                </a:solidFill>
              </a:rPr>
              <a:t>/editor</a:t>
            </a:r>
          </a:p>
          <a:p>
            <a:pPr rtl="0"/>
            <a:endParaRPr lang="cs-CZ" sz="3500" b="1" dirty="0">
              <a:solidFill>
                <a:srgbClr val="FFFF00"/>
              </a:solidFill>
            </a:endParaRPr>
          </a:p>
          <a:p>
            <a:pPr rtl="0"/>
            <a:r>
              <a:rPr lang="cs-CZ" sz="3500" b="1" dirty="0" err="1">
                <a:solidFill>
                  <a:srgbClr val="FFFF00"/>
                </a:solidFill>
              </a:rPr>
              <a:t>The</a:t>
            </a:r>
            <a:r>
              <a:rPr lang="cs-CZ" sz="3500" b="1" dirty="0">
                <a:solidFill>
                  <a:srgbClr val="FFFF00"/>
                </a:solidFill>
              </a:rPr>
              <a:t> </a:t>
            </a:r>
            <a:r>
              <a:rPr lang="cs-CZ" sz="3500" b="1" dirty="0" err="1">
                <a:solidFill>
                  <a:srgbClr val="FFFF00"/>
                </a:solidFill>
              </a:rPr>
              <a:t>difference</a:t>
            </a:r>
            <a:r>
              <a:rPr lang="cs-CZ" sz="3500" b="1" dirty="0">
                <a:solidFill>
                  <a:srgbClr val="FFFF00"/>
                </a:solidFill>
              </a:rPr>
              <a:t> </a:t>
            </a:r>
            <a:r>
              <a:rPr lang="cs-CZ" sz="3500" b="1" dirty="0" err="1">
                <a:solidFill>
                  <a:srgbClr val="FFFF00"/>
                </a:solidFill>
              </a:rPr>
              <a:t>between</a:t>
            </a:r>
            <a:r>
              <a:rPr lang="cs-CZ" sz="3500" b="1" dirty="0">
                <a:solidFill>
                  <a:srgbClr val="FFFF00"/>
                </a:solidFill>
              </a:rPr>
              <a:t> film </a:t>
            </a:r>
            <a:r>
              <a:rPr lang="cs-CZ" sz="3500" b="1" dirty="0" err="1">
                <a:solidFill>
                  <a:srgbClr val="FFFF00"/>
                </a:solidFill>
              </a:rPr>
              <a:t>editing</a:t>
            </a:r>
            <a:r>
              <a:rPr lang="cs-CZ" sz="3500" b="1" dirty="0">
                <a:solidFill>
                  <a:srgbClr val="FFFF00"/>
                </a:solidFill>
              </a:rPr>
              <a:t> and TV </a:t>
            </a:r>
            <a:r>
              <a:rPr lang="cs-CZ" sz="3500" b="1" dirty="0" err="1">
                <a:solidFill>
                  <a:srgbClr val="FFFF00"/>
                </a:solidFill>
              </a:rPr>
              <a:t>editing</a:t>
            </a:r>
            <a:r>
              <a:rPr lang="cs-CZ" sz="3500" b="1" dirty="0">
                <a:solidFill>
                  <a:srgbClr val="FFFF00"/>
                </a:solidFill>
              </a:rPr>
              <a:t>.</a:t>
            </a:r>
          </a:p>
          <a:p>
            <a:pPr rtl="0"/>
            <a:endParaRPr lang="cs-CZ" sz="3500" b="1" dirty="0">
              <a:solidFill>
                <a:srgbClr val="FFFF00"/>
              </a:solidFill>
            </a:endParaRPr>
          </a:p>
          <a:p>
            <a:pPr rtl="0"/>
            <a:r>
              <a:rPr lang="cs-CZ" sz="3500" dirty="0">
                <a:solidFill>
                  <a:schemeClr val="tx1"/>
                </a:solidFill>
              </a:rPr>
              <a:t>TV editor </a:t>
            </a:r>
            <a:r>
              <a:rPr lang="cs-CZ" sz="3500" dirty="0" err="1">
                <a:solidFill>
                  <a:schemeClr val="tx1"/>
                </a:solidFill>
              </a:rPr>
              <a:t>slightly</a:t>
            </a:r>
            <a:r>
              <a:rPr lang="cs-CZ" sz="3500" dirty="0">
                <a:solidFill>
                  <a:schemeClr val="tx1"/>
                </a:solidFill>
              </a:rPr>
              <a:t> </a:t>
            </a:r>
            <a:r>
              <a:rPr lang="cs-CZ" sz="3500" dirty="0" err="1">
                <a:solidFill>
                  <a:schemeClr val="tx1"/>
                </a:solidFill>
              </a:rPr>
              <a:t>different</a:t>
            </a:r>
            <a:r>
              <a:rPr lang="cs-CZ" sz="3500" dirty="0">
                <a:solidFill>
                  <a:schemeClr val="tx1"/>
                </a:solidFill>
              </a:rPr>
              <a:t> </a:t>
            </a:r>
            <a:r>
              <a:rPr lang="cs-CZ" sz="3500" dirty="0" err="1">
                <a:solidFill>
                  <a:schemeClr val="tx1"/>
                </a:solidFill>
              </a:rPr>
              <a:t>skills</a:t>
            </a:r>
            <a:r>
              <a:rPr lang="cs-CZ" sz="3500" dirty="0">
                <a:solidFill>
                  <a:schemeClr val="tx1"/>
                </a:solidFill>
              </a:rPr>
              <a:t> </a:t>
            </a:r>
            <a:r>
              <a:rPr lang="cs-CZ" sz="3500" dirty="0" err="1">
                <a:solidFill>
                  <a:schemeClr val="tx1"/>
                </a:solidFill>
              </a:rPr>
              <a:t>than</a:t>
            </a:r>
            <a:r>
              <a:rPr lang="cs-CZ" sz="3500" dirty="0">
                <a:solidFill>
                  <a:schemeClr val="tx1"/>
                </a:solidFill>
              </a:rPr>
              <a:t> film editor (</a:t>
            </a:r>
            <a:r>
              <a:rPr lang="cs-CZ" sz="3500" dirty="0" err="1">
                <a:solidFill>
                  <a:schemeClr val="tx1"/>
                </a:solidFill>
              </a:rPr>
              <a:t>e.g</a:t>
            </a:r>
            <a:r>
              <a:rPr lang="cs-CZ" sz="3500" dirty="0">
                <a:solidFill>
                  <a:schemeClr val="tx1"/>
                </a:solidFill>
              </a:rPr>
              <a:t>. </a:t>
            </a:r>
            <a:r>
              <a:rPr lang="cs-CZ" sz="3500" dirty="0" err="1">
                <a:solidFill>
                  <a:schemeClr val="tx1"/>
                </a:solidFill>
              </a:rPr>
              <a:t>promptness</a:t>
            </a:r>
            <a:r>
              <a:rPr lang="cs-CZ" sz="3500" dirty="0">
                <a:solidFill>
                  <a:schemeClr val="tx1"/>
                </a:solidFill>
              </a:rPr>
              <a:t>)</a:t>
            </a:r>
          </a:p>
          <a:p>
            <a:pPr rtl="0"/>
            <a:endParaRPr lang="cs-CZ" sz="3500" b="1" dirty="0">
              <a:solidFill>
                <a:srgbClr val="FFFFFF"/>
              </a:solidFill>
            </a:endParaRPr>
          </a:p>
          <a:p>
            <a:pPr rtl="0"/>
            <a:endParaRPr lang="cs-CZ" sz="3500" b="1" dirty="0">
              <a:solidFill>
                <a:srgbClr val="FFFFFF"/>
              </a:solidFill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E0CB726E-EDA0-61EA-9D9A-DBF0909D5294}"/>
              </a:ext>
            </a:extLst>
          </p:cNvPr>
          <p:cNvSpPr txBox="1">
            <a:spLocks/>
          </p:cNvSpPr>
          <p:nvPr/>
        </p:nvSpPr>
        <p:spPr bwMode="blackWhite">
          <a:xfrm>
            <a:off x="446762" y="331259"/>
            <a:ext cx="5195281" cy="5292927"/>
          </a:xfrm>
          <a:prstGeom prst="rect">
            <a:avLst/>
          </a:prstGeo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5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composition</a:t>
            </a:r>
            <a:r>
              <a:rPr lang="cs-CZ" sz="5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5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5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endParaRPr lang="cs-CZ" sz="55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044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DA93A6A-FAB7-4550-ABFD-FC025B278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472" y="1345063"/>
            <a:ext cx="6192158" cy="447993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67F306C-CB14-45ED-BA68-32AD607DFE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7751" y="3585029"/>
            <a:ext cx="4908777" cy="294526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1157FB7-F2AA-45BE-8E0E-021CBDBE04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7751" y="483734"/>
            <a:ext cx="4908776" cy="294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17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E5164BC9-10A7-46E5-8ABB-BCC2A6A2B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12" y="1919967"/>
            <a:ext cx="6759939" cy="452301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D3EEAAA-6934-4581-8A41-58A72E161B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3763" y="255361"/>
            <a:ext cx="5450725" cy="362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002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E52FFBF-7A56-465A-980C-BE37EF20C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984" y="1060647"/>
            <a:ext cx="8971416" cy="504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2389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8FE7F21A-5630-4E77-A07A-35615FA89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213" y="296715"/>
            <a:ext cx="5796099" cy="2834853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9267C6C2-1881-4B5B-9BA5-6B099F2184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2841" y="1320436"/>
            <a:ext cx="5326946" cy="3990068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55C492F1-0F47-43A0-8363-01041F0BD1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213" y="3315470"/>
            <a:ext cx="5796098" cy="324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0512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07B6AED-5D9A-4317-806B-74DED0993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427" y="363950"/>
            <a:ext cx="5849031" cy="438112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8CEBEEB-6215-40B6-90AA-BA7814743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939" y="2754376"/>
            <a:ext cx="6761747" cy="378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907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2991" y="478779"/>
            <a:ext cx="3734104" cy="5292927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7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editing</a:t>
            </a:r>
            <a:endParaRPr lang="cs-CZ" sz="7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301" y="526093"/>
            <a:ext cx="7167201" cy="5691827"/>
          </a:xfrm>
        </p:spPr>
        <p:txBody>
          <a:bodyPr rtlCol="0">
            <a:normAutofit fontScale="92500"/>
          </a:bodyPr>
          <a:lstStyle/>
          <a:p>
            <a:pPr algn="l" rtl="0"/>
            <a:r>
              <a:rPr lang="cs-CZ" sz="4000" dirty="0">
                <a:solidFill>
                  <a:srgbClr val="FFFFFF"/>
                </a:solidFill>
              </a:rPr>
              <a:t>- It </a:t>
            </a:r>
            <a:r>
              <a:rPr lang="cs-CZ" sz="4000" dirty="0" err="1">
                <a:solidFill>
                  <a:srgbClr val="FFFFFF"/>
                </a:solidFill>
              </a:rPr>
              <a:t>can</a:t>
            </a:r>
            <a:r>
              <a:rPr lang="cs-CZ" sz="4000" dirty="0">
                <a:solidFill>
                  <a:srgbClr val="FFFFFF"/>
                </a:solidFill>
              </a:rPr>
              <a:t> </a:t>
            </a:r>
            <a:r>
              <a:rPr lang="cs-CZ" sz="4000" dirty="0" err="1">
                <a:solidFill>
                  <a:srgbClr val="FFFFFF"/>
                </a:solidFill>
              </a:rPr>
              <a:t>be</a:t>
            </a:r>
            <a:r>
              <a:rPr lang="cs-CZ" sz="4000" dirty="0">
                <a:solidFill>
                  <a:srgbClr val="FFFFFF"/>
                </a:solidFill>
              </a:rPr>
              <a:t> </a:t>
            </a:r>
            <a:r>
              <a:rPr lang="cs-CZ" sz="4000" dirty="0" err="1">
                <a:solidFill>
                  <a:srgbClr val="FFFFFF"/>
                </a:solidFill>
              </a:rPr>
              <a:t>only</a:t>
            </a:r>
            <a:r>
              <a:rPr lang="cs-CZ" sz="4000" dirty="0">
                <a:solidFill>
                  <a:srgbClr val="FFFFFF"/>
                </a:solidFill>
              </a:rPr>
              <a:t> </a:t>
            </a:r>
            <a:r>
              <a:rPr lang="cs-CZ" sz="4000" b="1" dirty="0">
                <a:solidFill>
                  <a:srgbClr val="FFFF00"/>
                </a:solidFill>
              </a:rPr>
              <a:t>a </a:t>
            </a:r>
            <a:r>
              <a:rPr lang="cs-CZ" sz="4000" b="1" dirty="0" err="1">
                <a:solidFill>
                  <a:srgbClr val="FFFF00"/>
                </a:solidFill>
              </a:rPr>
              <a:t>mechanical</a:t>
            </a:r>
            <a:r>
              <a:rPr lang="cs-CZ" sz="4000" b="1" dirty="0">
                <a:solidFill>
                  <a:srgbClr val="FFFF00"/>
                </a:solidFill>
              </a:rPr>
              <a:t> </a:t>
            </a:r>
            <a:r>
              <a:rPr lang="cs-CZ" sz="4000" b="1" dirty="0" err="1">
                <a:solidFill>
                  <a:srgbClr val="FFFF00"/>
                </a:solidFill>
              </a:rPr>
              <a:t>shortening</a:t>
            </a:r>
            <a:endParaRPr lang="cs-CZ" sz="4000" b="1" dirty="0">
              <a:solidFill>
                <a:srgbClr val="FFFF00"/>
              </a:solidFill>
            </a:endParaRPr>
          </a:p>
          <a:p>
            <a:pPr algn="l" rtl="0"/>
            <a:r>
              <a:rPr lang="cs-CZ" sz="3000" dirty="0">
                <a:solidFill>
                  <a:srgbClr val="FFFFFF"/>
                </a:solidFill>
              </a:rPr>
              <a:t>(I </a:t>
            </a:r>
            <a:r>
              <a:rPr lang="cs-CZ" sz="3000" dirty="0" err="1">
                <a:solidFill>
                  <a:srgbClr val="FFFFFF"/>
                </a:solidFill>
              </a:rPr>
              <a:t>recommend</a:t>
            </a:r>
            <a:r>
              <a:rPr lang="cs-CZ" sz="3000" dirty="0">
                <a:solidFill>
                  <a:srgbClr val="FFFFFF"/>
                </a:solidFill>
              </a:rPr>
              <a:t> </a:t>
            </a:r>
            <a:r>
              <a:rPr lang="cs-CZ" sz="3000" dirty="0" err="1">
                <a:solidFill>
                  <a:srgbClr val="FFFFFF"/>
                </a:solidFill>
              </a:rPr>
              <a:t>if</a:t>
            </a:r>
            <a:r>
              <a:rPr lang="cs-CZ" sz="3000" dirty="0">
                <a:solidFill>
                  <a:srgbClr val="FFFFFF"/>
                </a:solidFill>
              </a:rPr>
              <a:t> </a:t>
            </a:r>
            <a:r>
              <a:rPr lang="cs-CZ" sz="3000" dirty="0" err="1">
                <a:solidFill>
                  <a:srgbClr val="FFFFFF"/>
                </a:solidFill>
              </a:rPr>
              <a:t>for</a:t>
            </a:r>
            <a:r>
              <a:rPr lang="cs-CZ" sz="3000" dirty="0">
                <a:solidFill>
                  <a:srgbClr val="FFFFFF"/>
                </a:solidFill>
              </a:rPr>
              <a:t> </a:t>
            </a:r>
            <a:r>
              <a:rPr lang="cs-CZ" sz="3000" dirty="0" err="1">
                <a:solidFill>
                  <a:srgbClr val="FFFFFF"/>
                </a:solidFill>
              </a:rPr>
              <a:t>home</a:t>
            </a:r>
            <a:r>
              <a:rPr lang="cs-CZ" sz="3000" dirty="0">
                <a:solidFill>
                  <a:srgbClr val="FFFFFF"/>
                </a:solidFill>
              </a:rPr>
              <a:t> </a:t>
            </a:r>
            <a:r>
              <a:rPr lang="cs-CZ" sz="3000" dirty="0" err="1">
                <a:solidFill>
                  <a:srgbClr val="FFFFFF"/>
                </a:solidFill>
              </a:rPr>
              <a:t>videos</a:t>
            </a:r>
            <a:r>
              <a:rPr lang="cs-CZ" sz="3000" dirty="0">
                <a:solidFill>
                  <a:srgbClr val="FFFFFF"/>
                </a:solidFill>
              </a:rPr>
              <a:t>)</a:t>
            </a:r>
          </a:p>
          <a:p>
            <a:pPr algn="l" rtl="0"/>
            <a:r>
              <a:rPr lang="cs-CZ" sz="4000" dirty="0">
                <a:solidFill>
                  <a:srgbClr val="FFFFFF"/>
                </a:solidFill>
              </a:rPr>
              <a:t>- It </a:t>
            </a:r>
            <a:r>
              <a:rPr lang="cs-CZ" sz="4000" dirty="0" err="1">
                <a:solidFill>
                  <a:srgbClr val="FFFFFF"/>
                </a:solidFill>
              </a:rPr>
              <a:t>can</a:t>
            </a:r>
            <a:r>
              <a:rPr lang="cs-CZ" sz="4000" dirty="0">
                <a:solidFill>
                  <a:srgbClr val="FFFFFF"/>
                </a:solidFill>
              </a:rPr>
              <a:t> </a:t>
            </a:r>
            <a:r>
              <a:rPr lang="cs-CZ" sz="4000" dirty="0" err="1">
                <a:solidFill>
                  <a:srgbClr val="FFFFFF"/>
                </a:solidFill>
              </a:rPr>
              <a:t>be</a:t>
            </a:r>
            <a:r>
              <a:rPr lang="cs-CZ" sz="4000" dirty="0">
                <a:solidFill>
                  <a:srgbClr val="FFFFFF"/>
                </a:solidFill>
              </a:rPr>
              <a:t> </a:t>
            </a:r>
            <a:r>
              <a:rPr lang="cs-CZ" sz="4000" b="1" dirty="0">
                <a:solidFill>
                  <a:srgbClr val="FFFF00"/>
                </a:solidFill>
              </a:rPr>
              <a:t>a </a:t>
            </a:r>
            <a:r>
              <a:rPr lang="cs-CZ" sz="4000" b="1" dirty="0" err="1">
                <a:solidFill>
                  <a:srgbClr val="FFFF00"/>
                </a:solidFill>
              </a:rPr>
              <a:t>technical</a:t>
            </a:r>
            <a:r>
              <a:rPr lang="cs-CZ" sz="4000" b="1" dirty="0">
                <a:solidFill>
                  <a:srgbClr val="FFFF00"/>
                </a:solidFill>
              </a:rPr>
              <a:t> </a:t>
            </a:r>
            <a:r>
              <a:rPr lang="cs-CZ" sz="4000" b="1" dirty="0" err="1">
                <a:solidFill>
                  <a:srgbClr val="FFFF00"/>
                </a:solidFill>
              </a:rPr>
              <a:t>composition</a:t>
            </a:r>
            <a:r>
              <a:rPr lang="cs-CZ" sz="4000" b="1" dirty="0">
                <a:solidFill>
                  <a:srgbClr val="FFFF00"/>
                </a:solidFill>
              </a:rPr>
              <a:t> </a:t>
            </a:r>
            <a:r>
              <a:rPr lang="cs-CZ" sz="4000" b="1" dirty="0" err="1">
                <a:solidFill>
                  <a:srgbClr val="FFFF00"/>
                </a:solidFill>
              </a:rPr>
              <a:t>of</a:t>
            </a:r>
            <a:r>
              <a:rPr lang="cs-CZ" sz="4000" b="1" dirty="0">
                <a:solidFill>
                  <a:srgbClr val="FFFF00"/>
                </a:solidFill>
              </a:rPr>
              <a:t> </a:t>
            </a:r>
            <a:r>
              <a:rPr lang="cs-CZ" sz="4000" b="1" dirty="0" err="1">
                <a:solidFill>
                  <a:srgbClr val="FFFF00"/>
                </a:solidFill>
              </a:rPr>
              <a:t>the</a:t>
            </a:r>
            <a:r>
              <a:rPr lang="cs-CZ" sz="4000" b="1" dirty="0">
                <a:solidFill>
                  <a:srgbClr val="FFFF00"/>
                </a:solidFill>
              </a:rPr>
              <a:t> </a:t>
            </a:r>
            <a:r>
              <a:rPr lang="cs-CZ" sz="4000" b="1" dirty="0" err="1">
                <a:solidFill>
                  <a:srgbClr val="FFFF00"/>
                </a:solidFill>
              </a:rPr>
              <a:t>filmed</a:t>
            </a:r>
            <a:r>
              <a:rPr lang="cs-CZ" sz="4000" b="1" dirty="0">
                <a:solidFill>
                  <a:srgbClr val="FFFF00"/>
                </a:solidFill>
              </a:rPr>
              <a:t> plot</a:t>
            </a:r>
          </a:p>
          <a:p>
            <a:pPr algn="l" rtl="0"/>
            <a:r>
              <a:rPr lang="cs-CZ" sz="3200" dirty="0">
                <a:solidFill>
                  <a:srgbClr val="FFFFFF"/>
                </a:solidFill>
              </a:rPr>
              <a:t>(</a:t>
            </a:r>
            <a:r>
              <a:rPr lang="cs-CZ" sz="3200" dirty="0" err="1">
                <a:solidFill>
                  <a:srgbClr val="FFFFFF"/>
                </a:solidFill>
              </a:rPr>
              <a:t>the</a:t>
            </a:r>
            <a:r>
              <a:rPr lang="cs-CZ" sz="3200" dirty="0">
                <a:solidFill>
                  <a:srgbClr val="FFFFFF"/>
                </a:solidFill>
              </a:rPr>
              <a:t> </a:t>
            </a:r>
            <a:r>
              <a:rPr lang="cs-CZ" sz="3200" dirty="0" err="1">
                <a:solidFill>
                  <a:srgbClr val="FFFFFF"/>
                </a:solidFill>
              </a:rPr>
              <a:t>first</a:t>
            </a:r>
            <a:r>
              <a:rPr lang="cs-CZ" sz="3200" dirty="0">
                <a:solidFill>
                  <a:srgbClr val="FFFFFF"/>
                </a:solidFill>
              </a:rPr>
              <a:t> </a:t>
            </a:r>
            <a:r>
              <a:rPr lang="cs-CZ" sz="3200" dirty="0" err="1">
                <a:solidFill>
                  <a:srgbClr val="FFFFFF"/>
                </a:solidFill>
              </a:rPr>
              <a:t>version</a:t>
            </a:r>
            <a:r>
              <a:rPr lang="cs-CZ" sz="3200" dirty="0">
                <a:solidFill>
                  <a:srgbClr val="FFFFFF"/>
                </a:solidFill>
              </a:rPr>
              <a:t> </a:t>
            </a:r>
            <a:r>
              <a:rPr lang="cs-CZ" sz="3200" dirty="0" err="1">
                <a:solidFill>
                  <a:srgbClr val="FFFFFF"/>
                </a:solidFill>
              </a:rPr>
              <a:t>of</a:t>
            </a:r>
            <a:r>
              <a:rPr lang="cs-CZ" sz="3200" dirty="0">
                <a:solidFill>
                  <a:srgbClr val="FFFFFF"/>
                </a:solidFill>
              </a:rPr>
              <a:t> </a:t>
            </a:r>
            <a:r>
              <a:rPr lang="cs-CZ" sz="3200" dirty="0" err="1">
                <a:solidFill>
                  <a:srgbClr val="FFFFFF"/>
                </a:solidFill>
              </a:rPr>
              <a:t>the</a:t>
            </a:r>
            <a:r>
              <a:rPr lang="cs-CZ" sz="3200" dirty="0">
                <a:solidFill>
                  <a:srgbClr val="FFFFFF"/>
                </a:solidFill>
              </a:rPr>
              <a:t> film </a:t>
            </a:r>
            <a:r>
              <a:rPr lang="cs-CZ" sz="3200" dirty="0" err="1">
                <a:solidFill>
                  <a:srgbClr val="FFFFFF"/>
                </a:solidFill>
              </a:rPr>
              <a:t>or</a:t>
            </a:r>
            <a:r>
              <a:rPr lang="cs-CZ" sz="3200" dirty="0">
                <a:solidFill>
                  <a:srgbClr val="FFFFFF"/>
                </a:solidFill>
              </a:rPr>
              <a:t> live TV </a:t>
            </a:r>
            <a:r>
              <a:rPr lang="cs-CZ" sz="3200" dirty="0" err="1">
                <a:solidFill>
                  <a:srgbClr val="FFFFFF"/>
                </a:solidFill>
              </a:rPr>
              <a:t>broadcast</a:t>
            </a:r>
            <a:r>
              <a:rPr lang="cs-CZ" sz="3200" dirty="0">
                <a:solidFill>
                  <a:srgbClr val="FFFFFF"/>
                </a:solidFill>
              </a:rPr>
              <a:t>)</a:t>
            </a:r>
          </a:p>
          <a:p>
            <a:pPr algn="l" rtl="0"/>
            <a:r>
              <a:rPr lang="cs-CZ" sz="4000" dirty="0">
                <a:solidFill>
                  <a:srgbClr val="FFFFFF"/>
                </a:solidFill>
              </a:rPr>
              <a:t>- It </a:t>
            </a:r>
            <a:r>
              <a:rPr lang="cs-CZ" sz="4000" dirty="0" err="1">
                <a:solidFill>
                  <a:srgbClr val="FFFFFF"/>
                </a:solidFill>
              </a:rPr>
              <a:t>can</a:t>
            </a:r>
            <a:r>
              <a:rPr lang="cs-CZ" sz="4000" dirty="0">
                <a:solidFill>
                  <a:srgbClr val="FFFFFF"/>
                </a:solidFill>
              </a:rPr>
              <a:t> </a:t>
            </a:r>
            <a:r>
              <a:rPr lang="cs-CZ" sz="4000" dirty="0" err="1">
                <a:solidFill>
                  <a:srgbClr val="FFFFFF"/>
                </a:solidFill>
              </a:rPr>
              <a:t>be</a:t>
            </a:r>
            <a:r>
              <a:rPr lang="cs-CZ" sz="4000" dirty="0">
                <a:solidFill>
                  <a:srgbClr val="FFFFFF"/>
                </a:solidFill>
              </a:rPr>
              <a:t> </a:t>
            </a:r>
            <a:r>
              <a:rPr lang="cs-CZ" sz="4000" b="1" dirty="0">
                <a:solidFill>
                  <a:srgbClr val="FFFF00"/>
                </a:solidFill>
              </a:rPr>
              <a:t>a </a:t>
            </a:r>
            <a:r>
              <a:rPr lang="cs-CZ" sz="4000" b="1" dirty="0" err="1">
                <a:solidFill>
                  <a:srgbClr val="FFFF00"/>
                </a:solidFill>
              </a:rPr>
              <a:t>creative</a:t>
            </a:r>
            <a:r>
              <a:rPr lang="cs-CZ" sz="4000" b="1" dirty="0">
                <a:solidFill>
                  <a:srgbClr val="FFFF00"/>
                </a:solidFill>
              </a:rPr>
              <a:t> </a:t>
            </a:r>
            <a:r>
              <a:rPr lang="cs-CZ" sz="4000" b="1" dirty="0" err="1">
                <a:solidFill>
                  <a:srgbClr val="FFFF00"/>
                </a:solidFill>
              </a:rPr>
              <a:t>storytelling</a:t>
            </a:r>
            <a:r>
              <a:rPr lang="cs-CZ" sz="4000" b="1" dirty="0">
                <a:solidFill>
                  <a:srgbClr val="FFFF00"/>
                </a:solidFill>
              </a:rPr>
              <a:t> </a:t>
            </a:r>
            <a:r>
              <a:rPr lang="cs-CZ" sz="4000" b="1" dirty="0" err="1">
                <a:solidFill>
                  <a:srgbClr val="FFFF00"/>
                </a:solidFill>
              </a:rPr>
              <a:t>tool</a:t>
            </a:r>
            <a:r>
              <a:rPr lang="cs-CZ" sz="4000" b="1" dirty="0">
                <a:solidFill>
                  <a:srgbClr val="FFFF00"/>
                </a:solidFill>
              </a:rPr>
              <a:t>, </a:t>
            </a:r>
            <a:r>
              <a:rPr lang="cs-CZ" sz="4000" b="1" dirty="0" err="1">
                <a:solidFill>
                  <a:srgbClr val="FFFF00"/>
                </a:solidFill>
              </a:rPr>
              <a:t>or</a:t>
            </a:r>
            <a:r>
              <a:rPr lang="cs-CZ" sz="4000" b="1" dirty="0">
                <a:solidFill>
                  <a:srgbClr val="FFFF00"/>
                </a:solidFill>
              </a:rPr>
              <a:t> </a:t>
            </a:r>
            <a:r>
              <a:rPr lang="cs-CZ" sz="4000" b="1" dirty="0" err="1">
                <a:solidFill>
                  <a:srgbClr val="FFFF00"/>
                </a:solidFill>
              </a:rPr>
              <a:t>expressing</a:t>
            </a:r>
            <a:r>
              <a:rPr lang="cs-CZ" sz="4000" b="1" dirty="0">
                <a:solidFill>
                  <a:srgbClr val="FFFF00"/>
                </a:solidFill>
              </a:rPr>
              <a:t> </a:t>
            </a:r>
            <a:r>
              <a:rPr lang="cs-CZ" sz="4000" b="1" dirty="0" err="1">
                <a:solidFill>
                  <a:srgbClr val="FFFF00"/>
                </a:solidFill>
              </a:rPr>
              <a:t>an</a:t>
            </a:r>
            <a:r>
              <a:rPr lang="cs-CZ" sz="4000" b="1" dirty="0">
                <a:solidFill>
                  <a:srgbClr val="FFFF00"/>
                </a:solidFill>
              </a:rPr>
              <a:t> idea</a:t>
            </a:r>
          </a:p>
        </p:txBody>
      </p:sp>
    </p:spTree>
    <p:extLst>
      <p:ext uri="{BB962C8B-B14F-4D97-AF65-F5344CB8AC3E}">
        <p14:creationId xmlns:p14="http://schemas.microsoft.com/office/powerpoint/2010/main" val="34611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2B7375-3CAC-64D6-7A87-16428944B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BBD41C-C4D1-13D1-8CBD-5B9936E7DE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2991" y="478779"/>
            <a:ext cx="3734104" cy="5292927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7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editing</a:t>
            </a:r>
            <a:endParaRPr lang="cs-CZ" sz="7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A7986C90-3CA9-74CC-99D6-8BC6EED538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 txBox="1">
            <a:spLocks/>
          </p:cNvSpPr>
          <p:nvPr/>
        </p:nvSpPr>
        <p:spPr>
          <a:xfrm>
            <a:off x="626301" y="526093"/>
            <a:ext cx="7167201" cy="56918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4000" b="1" dirty="0">
                <a:solidFill>
                  <a:srgbClr val="FFFFFF"/>
                </a:solidFill>
              </a:rPr>
              <a:t>THEY ARE CREATED BY CUTTING RELATIONSHIPS BETWEEN SHOTS </a:t>
            </a:r>
          </a:p>
          <a:p>
            <a:r>
              <a:rPr lang="cs-CZ" sz="3000" dirty="0">
                <a:solidFill>
                  <a:srgbClr val="FFFFFF"/>
                </a:solidFill>
              </a:rPr>
              <a:t>(AND BETWEEN THE DISPLAYED FACTS)</a:t>
            </a:r>
          </a:p>
          <a:p>
            <a:r>
              <a:rPr lang="cs-CZ" sz="3000" dirty="0" err="1">
                <a:solidFill>
                  <a:srgbClr val="FFFFFF"/>
                </a:solidFill>
              </a:rPr>
              <a:t>e.g</a:t>
            </a:r>
            <a:r>
              <a:rPr lang="cs-CZ" sz="3000" dirty="0">
                <a:solidFill>
                  <a:srgbClr val="FFFFFF"/>
                </a:solidFill>
              </a:rPr>
              <a:t>. </a:t>
            </a:r>
            <a:r>
              <a:rPr lang="cs-CZ" sz="3000" dirty="0" err="1">
                <a:solidFill>
                  <a:srgbClr val="FFFFFF"/>
                </a:solidFill>
              </a:rPr>
              <a:t>contrapunctical</a:t>
            </a:r>
            <a:r>
              <a:rPr lang="cs-CZ" sz="3000" dirty="0">
                <a:solidFill>
                  <a:srgbClr val="FFFFFF"/>
                </a:solidFill>
              </a:rPr>
              <a:t> </a:t>
            </a:r>
            <a:r>
              <a:rPr lang="cs-CZ" sz="3000" dirty="0" err="1">
                <a:solidFill>
                  <a:srgbClr val="FFFFFF"/>
                </a:solidFill>
              </a:rPr>
              <a:t>relationship</a:t>
            </a:r>
            <a:r>
              <a:rPr lang="cs-CZ" sz="3000" dirty="0">
                <a:solidFill>
                  <a:srgbClr val="FFFFFF"/>
                </a:solidFill>
              </a:rPr>
              <a:t> </a:t>
            </a:r>
          </a:p>
          <a:p>
            <a:endParaRPr lang="cs-CZ" sz="4000" b="1" dirty="0">
              <a:solidFill>
                <a:srgbClr val="FF0000"/>
              </a:solidFill>
            </a:endParaRPr>
          </a:p>
          <a:p>
            <a:r>
              <a:rPr lang="cs-CZ" sz="4000" b="1" dirty="0">
                <a:solidFill>
                  <a:srgbClr val="FF0000"/>
                </a:solidFill>
                <a:highlight>
                  <a:srgbClr val="FFFF00"/>
                </a:highlight>
              </a:rPr>
              <a:t>THE SHOT BECOMES THE FUNDAMENTAL BUILDING STONE OF THE FILM</a:t>
            </a:r>
          </a:p>
          <a:p>
            <a:endParaRPr lang="cs-CZ" sz="4000" dirty="0">
              <a:solidFill>
                <a:srgbClr val="FFFFFF"/>
              </a:solidFill>
            </a:endParaRPr>
          </a:p>
          <a:p>
            <a:pPr algn="l"/>
            <a:endParaRPr lang="cs-CZ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846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4701" y="1373810"/>
            <a:ext cx="6062598" cy="3827382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II. excerpt</a:t>
            </a:r>
            <a:br>
              <a:rPr lang="cs-CZ" sz="2000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3000" i="1" dirty="0" err="1">
                <a:solidFill>
                  <a:schemeClr val="tx1"/>
                </a:solidFill>
              </a:rPr>
              <a:t>kuleschov´s</a:t>
            </a:r>
            <a:r>
              <a:rPr lang="cs-CZ" sz="3000" i="1" dirty="0">
                <a:solidFill>
                  <a:schemeClr val="tx1"/>
                </a:solidFill>
              </a:rPr>
              <a:t> </a:t>
            </a:r>
            <a:r>
              <a:rPr lang="cs-CZ" sz="3000" i="1" dirty="0" err="1">
                <a:solidFill>
                  <a:schemeClr val="tx1"/>
                </a:solidFill>
              </a:rPr>
              <a:t>efect</a:t>
            </a:r>
            <a:br>
              <a:rPr lang="cs-CZ" sz="3000" i="1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 err="1">
                <a:solidFill>
                  <a:schemeClr val="tx1"/>
                </a:solidFill>
              </a:rPr>
              <a:t>author</a:t>
            </a:r>
            <a:r>
              <a:rPr lang="cs-CZ" sz="2000" dirty="0">
                <a:solidFill>
                  <a:schemeClr val="tx1"/>
                </a:solidFill>
              </a:rPr>
              <a:t>:  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lev </a:t>
            </a:r>
            <a:r>
              <a:rPr lang="cs-CZ" sz="2000" dirty="0" err="1">
                <a:solidFill>
                  <a:schemeClr val="tx1"/>
                </a:solidFill>
              </a:rPr>
              <a:t>kuleschov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</a:t>
            </a:r>
            <a:r>
              <a:rPr lang="cs-CZ" sz="20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twenties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0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20. </a:t>
            </a:r>
            <a:r>
              <a:rPr lang="cs-CZ" sz="20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century</a:t>
            </a:r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624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4701" y="1373810"/>
            <a:ext cx="6062598" cy="3827382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I. EXCERPT</a:t>
            </a:r>
            <a:br>
              <a:rPr lang="cs-CZ" sz="2000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3000" i="1" dirty="0" err="1">
                <a:solidFill>
                  <a:schemeClr val="tx1"/>
                </a:solidFill>
              </a:rPr>
              <a:t>doing</a:t>
            </a:r>
            <a:r>
              <a:rPr lang="cs-CZ" sz="3000" i="1" dirty="0">
                <a:solidFill>
                  <a:schemeClr val="tx1"/>
                </a:solidFill>
              </a:rPr>
              <a:t> </a:t>
            </a:r>
            <a:r>
              <a:rPr lang="cs-CZ" sz="3000" i="1" dirty="0" err="1">
                <a:solidFill>
                  <a:schemeClr val="tx1"/>
                </a:solidFill>
              </a:rPr>
              <a:t>something</a:t>
            </a:r>
            <a:r>
              <a:rPr lang="cs-CZ" sz="3000" i="1" dirty="0">
                <a:solidFill>
                  <a:schemeClr val="tx1"/>
                </a:solidFill>
              </a:rPr>
              <a:t> </a:t>
            </a:r>
            <a:r>
              <a:rPr lang="cs-CZ" sz="3000" i="1" dirty="0" err="1">
                <a:solidFill>
                  <a:schemeClr val="tx1"/>
                </a:solidFill>
              </a:rPr>
              <a:t>dumb</a:t>
            </a:r>
            <a:r>
              <a:rPr lang="cs-CZ" sz="3000" i="1" dirty="0">
                <a:solidFill>
                  <a:schemeClr val="tx1"/>
                </a:solidFill>
              </a:rPr>
              <a:t> </a:t>
            </a:r>
            <a:r>
              <a:rPr lang="cs-CZ" sz="3000" i="1" dirty="0" err="1">
                <a:solidFill>
                  <a:schemeClr val="tx1"/>
                </a:solidFill>
              </a:rPr>
              <a:t>at</a:t>
            </a:r>
            <a:r>
              <a:rPr lang="cs-CZ" sz="3000" i="1" dirty="0">
                <a:solidFill>
                  <a:schemeClr val="tx1"/>
                </a:solidFill>
              </a:rPr>
              <a:t> 2:13 A.M.</a:t>
            </a:r>
            <a:br>
              <a:rPr lang="cs-CZ" sz="3000" i="1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 err="1">
                <a:solidFill>
                  <a:schemeClr val="tx1"/>
                </a:solidFill>
              </a:rPr>
              <a:t>author</a:t>
            </a:r>
            <a:r>
              <a:rPr lang="cs-CZ" sz="2000" dirty="0">
                <a:solidFill>
                  <a:schemeClr val="tx1"/>
                </a:solidFill>
              </a:rPr>
              <a:t>:  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 err="1">
                <a:solidFill>
                  <a:schemeClr val="tx1"/>
                </a:solidFill>
              </a:rPr>
              <a:t>karina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kurzawa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</a:t>
            </a:r>
            <a:r>
              <a:rPr lang="cs-CZ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karina,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2020</a:t>
            </a:r>
            <a:b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(4,7 milion </a:t>
            </a:r>
            <a:r>
              <a:rPr lang="cs-CZ" sz="20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viewers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</a:t>
            </a:r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6764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4701" y="1373810"/>
            <a:ext cx="6062598" cy="3827382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4000" dirty="0" err="1">
                <a:solidFill>
                  <a:schemeClr val="tx1"/>
                </a:solidFill>
              </a:rPr>
              <a:t>III.excerpt</a:t>
            </a:r>
            <a:br>
              <a:rPr lang="cs-CZ" sz="2000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3000" i="1" dirty="0" err="1">
                <a:solidFill>
                  <a:schemeClr val="tx1"/>
                </a:solidFill>
              </a:rPr>
              <a:t>bridge</a:t>
            </a:r>
            <a:br>
              <a:rPr lang="cs-CZ" sz="3000" i="1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 err="1">
                <a:solidFill>
                  <a:schemeClr val="tx1"/>
                </a:solidFill>
              </a:rPr>
              <a:t>author</a:t>
            </a:r>
            <a:r>
              <a:rPr lang="cs-CZ" sz="2000" dirty="0">
                <a:solidFill>
                  <a:schemeClr val="tx1"/>
                </a:solidFill>
              </a:rPr>
              <a:t>:  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JORIS IVENS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</a:t>
            </a:r>
            <a:r>
              <a:rPr lang="cs-CZ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1928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6642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4701" y="1373810"/>
            <a:ext cx="6062598" cy="3827382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IV. excerpt</a:t>
            </a:r>
            <a:br>
              <a:rPr lang="cs-CZ" sz="2000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3000" i="1" dirty="0" err="1">
                <a:solidFill>
                  <a:schemeClr val="tx1"/>
                </a:solidFill>
              </a:rPr>
              <a:t>the</a:t>
            </a:r>
            <a:r>
              <a:rPr lang="cs-CZ" sz="3000" i="1" dirty="0">
                <a:solidFill>
                  <a:schemeClr val="tx1"/>
                </a:solidFill>
              </a:rPr>
              <a:t> </a:t>
            </a:r>
            <a:r>
              <a:rPr lang="cs-CZ" sz="3000" i="1" dirty="0" err="1">
                <a:solidFill>
                  <a:schemeClr val="tx1"/>
                </a:solidFill>
              </a:rPr>
              <a:t>land</a:t>
            </a:r>
            <a:r>
              <a:rPr lang="cs-CZ" sz="3000" i="1" dirty="0">
                <a:solidFill>
                  <a:schemeClr val="tx1"/>
                </a:solidFill>
              </a:rPr>
              <a:t> </a:t>
            </a:r>
            <a:r>
              <a:rPr lang="cs-CZ" sz="3000" i="1" dirty="0" err="1">
                <a:solidFill>
                  <a:schemeClr val="tx1"/>
                </a:solidFill>
              </a:rPr>
              <a:t>is</a:t>
            </a:r>
            <a:r>
              <a:rPr lang="cs-CZ" sz="3000" i="1" dirty="0">
                <a:solidFill>
                  <a:schemeClr val="tx1"/>
                </a:solidFill>
              </a:rPr>
              <a:t> </a:t>
            </a:r>
            <a:r>
              <a:rPr lang="cs-CZ" sz="3000" i="1" dirty="0" err="1">
                <a:solidFill>
                  <a:schemeClr val="tx1"/>
                </a:solidFill>
              </a:rPr>
              <a:t>singing</a:t>
            </a:r>
            <a:br>
              <a:rPr lang="cs-CZ" sz="3000" i="1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 err="1">
                <a:solidFill>
                  <a:schemeClr val="tx1"/>
                </a:solidFill>
              </a:rPr>
              <a:t>author</a:t>
            </a:r>
            <a:r>
              <a:rPr lang="cs-CZ" sz="2000" dirty="0">
                <a:solidFill>
                  <a:schemeClr val="tx1"/>
                </a:solidFill>
              </a:rPr>
              <a:t>:  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 err="1">
                <a:solidFill>
                  <a:schemeClr val="tx1"/>
                </a:solidFill>
              </a:rPr>
              <a:t>karel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plicka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</a:t>
            </a:r>
            <a:r>
              <a:rPr lang="cs-CZ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1934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6972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616ED2C4-820F-4194-8E56-9E3B36C27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22" y="319820"/>
            <a:ext cx="4684349" cy="614223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D03D8894-3183-42C7-A2C0-575BD3566B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6742" y="3042525"/>
            <a:ext cx="5138636" cy="341952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4F16F046-E51A-49D3-B859-24982D1471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2535" y="395946"/>
            <a:ext cx="3607558" cy="375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835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2EB5B07-30AE-4E37-BBC5-3D7715B39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977" y="458560"/>
            <a:ext cx="2326823" cy="173616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43926F8-691A-4D39-8F3A-6619944FE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8324" y="551023"/>
            <a:ext cx="7075699" cy="575595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B87F4F2-E4C6-4E80-9517-90735FBF8B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977" y="2397012"/>
            <a:ext cx="3604080" cy="430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260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F0DD878-6A07-4D79-B8A3-4692A5B00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2711" y="458559"/>
            <a:ext cx="5954926" cy="619853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8666E0E-09E6-4A51-8E35-98F2785F4B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977" y="458560"/>
            <a:ext cx="2326823" cy="173616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FA3823C-4966-4065-A132-AFCD1DA34C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977" y="2397012"/>
            <a:ext cx="3604080" cy="430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5394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1" y="331259"/>
            <a:ext cx="11265075" cy="1439675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5500" dirty="0">
                <a:solidFill>
                  <a:srgbClr val="00B0F0"/>
                </a:solidFill>
              </a:rPr>
              <a:t>FINALITY OF THE WORK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761" y="2379946"/>
            <a:ext cx="11018408" cy="3407080"/>
          </a:xfrm>
        </p:spPr>
        <p:txBody>
          <a:bodyPr rtlCol="0">
            <a:normAutofit fontScale="92500" lnSpcReduction="10000"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cs-CZ" sz="6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cs-CZ" sz="6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6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film </a:t>
            </a:r>
            <a:r>
              <a:rPr lang="cs-CZ" sz="6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cs-CZ" sz="6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6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cs-CZ" sz="6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6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definitive</a:t>
            </a:r>
            <a:r>
              <a:rPr lang="cs-CZ" sz="6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cs-CZ" sz="6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therefore</a:t>
            </a:r>
            <a:r>
              <a:rPr lang="cs-CZ" sz="6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6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</a:t>
            </a:r>
            <a:r>
              <a:rPr lang="cs-CZ" sz="6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6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cs-CZ" sz="6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</a:t>
            </a:r>
            <a:r>
              <a:rPr lang="cs-CZ" sz="6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accurate</a:t>
            </a:r>
            <a:r>
              <a:rPr lang="cs-CZ" sz="6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</a:t>
            </a:r>
            <a:r>
              <a:rPr lang="cs-CZ" sz="6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possible</a:t>
            </a:r>
            <a:r>
              <a:rPr lang="cs-CZ" sz="6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cs-CZ" sz="3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 Kučera</a:t>
            </a:r>
          </a:p>
          <a:p>
            <a:pPr algn="l"/>
            <a:endParaRPr lang="cs-CZ" sz="6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rtl="0"/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8057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1314" y="478779"/>
            <a:ext cx="4405781" cy="5292927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Rules</a:t>
            </a:r>
            <a:r>
              <a:rPr lang="cs-CZ" sz="7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7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editing</a:t>
            </a:r>
            <a:endParaRPr lang="cs-CZ" sz="7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302" y="526093"/>
            <a:ext cx="6630842" cy="5691827"/>
          </a:xfrm>
        </p:spPr>
        <p:txBody>
          <a:bodyPr rtlCol="0">
            <a:normAutofit/>
          </a:bodyPr>
          <a:lstStyle/>
          <a:p>
            <a:pPr rtl="0"/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shot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shot in such a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way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not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only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captures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something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but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has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emotional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impact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becomes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stimulus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transition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shot.</a:t>
            </a:r>
            <a:endParaRPr lang="cs-CZ" sz="45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8094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FCD9DA-3FD3-B7D2-8815-AC70CAEB5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FB1091-17D4-6A7E-F9D6-465AAFC509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1314" y="478779"/>
            <a:ext cx="4405781" cy="5292927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Rules</a:t>
            </a:r>
            <a:r>
              <a:rPr lang="cs-CZ" sz="7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7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editing</a:t>
            </a:r>
            <a:endParaRPr lang="cs-CZ" sz="7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C17B8272-8CFF-46E4-2870-3CBB64F28B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 txBox="1">
            <a:spLocks/>
          </p:cNvSpPr>
          <p:nvPr/>
        </p:nvSpPr>
        <p:spPr>
          <a:xfrm>
            <a:off x="176358" y="478779"/>
            <a:ext cx="7008213" cy="56918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>
              <a:lnSpc>
                <a:spcPct val="107000"/>
              </a:lnSpc>
            </a:pPr>
            <a:r>
              <a:rPr lang="cs-CZ" sz="7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PARADOX:</a:t>
            </a:r>
          </a:p>
          <a:p>
            <a:pPr marL="457200">
              <a:lnSpc>
                <a:spcPct val="107000"/>
              </a:lnSpc>
            </a:pPr>
            <a:endParaRPr lang="cs-CZ" sz="4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cs-CZ" sz="4000" b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Shots</a:t>
            </a:r>
            <a:r>
              <a:rPr lang="cs-CZ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b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</a:t>
            </a:r>
            <a:r>
              <a:rPr lang="cs-CZ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b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</a:t>
            </a:r>
            <a:r>
              <a:rPr lang="cs-CZ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cs-CZ" sz="4000" b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cs-CZ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b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b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same</a:t>
            </a:r>
            <a:r>
              <a:rPr lang="cs-CZ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b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r>
              <a:rPr lang="cs-CZ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b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</a:t>
            </a:r>
            <a:r>
              <a:rPr lang="cs-CZ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b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</a:t>
            </a:r>
            <a:r>
              <a:rPr lang="cs-CZ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b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</a:t>
            </a:r>
            <a:r>
              <a:rPr lang="cs-CZ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b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</a:t>
            </a:r>
            <a:r>
              <a:rPr lang="cs-CZ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b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cs-CZ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b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b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cut</a:t>
            </a:r>
            <a:r>
              <a:rPr lang="cs-CZ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cs-CZ" sz="2900" dirty="0">
                <a:solidFill>
                  <a:schemeClr val="tx1"/>
                </a:solidFill>
              </a:rPr>
              <a:t>(shot </a:t>
            </a:r>
            <a:r>
              <a:rPr lang="cs-CZ" sz="2900" dirty="0" err="1">
                <a:solidFill>
                  <a:schemeClr val="tx1"/>
                </a:solidFill>
              </a:rPr>
              <a:t>size</a:t>
            </a:r>
            <a:r>
              <a:rPr lang="cs-CZ" sz="2900" dirty="0">
                <a:solidFill>
                  <a:schemeClr val="tx1"/>
                </a:solidFill>
              </a:rPr>
              <a:t>, in </a:t>
            </a:r>
            <a:r>
              <a:rPr lang="cs-CZ" sz="2900" dirty="0" err="1">
                <a:solidFill>
                  <a:schemeClr val="tx1"/>
                </a:solidFill>
              </a:rPr>
              <a:t>motion</a:t>
            </a:r>
            <a:r>
              <a:rPr lang="cs-CZ" sz="2900" dirty="0">
                <a:solidFill>
                  <a:schemeClr val="tx1"/>
                </a:solidFill>
              </a:rPr>
              <a:t>…)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135515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2698" y="4270940"/>
            <a:ext cx="6442156" cy="1302546"/>
          </a:xfrm>
        </p:spPr>
        <p:txBody>
          <a:bodyPr rtlCol="0">
            <a:normAutofit/>
          </a:bodyPr>
          <a:lstStyle/>
          <a:p>
            <a:pPr rtl="0"/>
            <a:r>
              <a:rPr lang="cs-CZ" sz="4500" b="1" dirty="0" err="1">
                <a:solidFill>
                  <a:srgbClr val="FFFF00"/>
                </a:solidFill>
              </a:rPr>
              <a:t>Oriention</a:t>
            </a:r>
            <a:r>
              <a:rPr lang="cs-CZ" sz="4500" b="1" dirty="0">
                <a:solidFill>
                  <a:srgbClr val="FFFF00"/>
                </a:solidFill>
              </a:rPr>
              <a:t> in </a:t>
            </a:r>
            <a:r>
              <a:rPr lang="cs-CZ" sz="4500" b="1" dirty="0" err="1">
                <a:solidFill>
                  <a:srgbClr val="FFFF00"/>
                </a:solidFill>
              </a:rPr>
              <a:t>space</a:t>
            </a:r>
            <a:endParaRPr lang="cs-CZ" sz="4500" b="1" dirty="0">
              <a:solidFill>
                <a:srgbClr val="FFFF00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871F1D0-494B-4387-96D8-0159832AC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633" y="478779"/>
            <a:ext cx="6692287" cy="2868123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22ED2AD2-923D-E1CA-E2C0-7A8582C7EB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1314" y="478779"/>
            <a:ext cx="4405781" cy="5292927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Rules</a:t>
            </a:r>
            <a:r>
              <a:rPr lang="cs-CZ" sz="7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7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editing</a:t>
            </a:r>
            <a:endParaRPr lang="cs-CZ" sz="7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7478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302" y="526093"/>
            <a:ext cx="6442156" cy="5691827"/>
          </a:xfrm>
        </p:spPr>
        <p:txBody>
          <a:bodyPr rtlCol="0">
            <a:normAutofit/>
          </a:bodyPr>
          <a:lstStyle/>
          <a:p>
            <a:pPr rtl="0"/>
            <a:r>
              <a:rPr lang="cs-CZ" sz="4500" b="1" dirty="0" err="1">
                <a:solidFill>
                  <a:srgbClr val="FFFF00"/>
                </a:solidFill>
              </a:rPr>
              <a:t>Continuity</a:t>
            </a:r>
            <a:r>
              <a:rPr lang="cs-CZ" sz="4500" b="1" dirty="0">
                <a:solidFill>
                  <a:srgbClr val="FFFF00"/>
                </a:solidFill>
              </a:rPr>
              <a:t> </a:t>
            </a:r>
            <a:r>
              <a:rPr lang="cs-CZ" sz="4500" b="1" dirty="0" err="1">
                <a:solidFill>
                  <a:srgbClr val="FFFF00"/>
                </a:solidFill>
              </a:rPr>
              <a:t>of</a:t>
            </a:r>
            <a:r>
              <a:rPr lang="cs-CZ" sz="4500" b="1" dirty="0">
                <a:solidFill>
                  <a:srgbClr val="FFFF00"/>
                </a:solidFill>
              </a:rPr>
              <a:t> </a:t>
            </a:r>
            <a:r>
              <a:rPr lang="cs-CZ" sz="4500" b="1" dirty="0" err="1">
                <a:solidFill>
                  <a:srgbClr val="FFFF00"/>
                </a:solidFill>
              </a:rPr>
              <a:t>movements</a:t>
            </a:r>
            <a:r>
              <a:rPr lang="cs-CZ" sz="4500" b="1" dirty="0">
                <a:solidFill>
                  <a:srgbClr val="FFFF00"/>
                </a:solidFill>
              </a:rPr>
              <a:t> and </a:t>
            </a:r>
            <a:r>
              <a:rPr lang="cs-CZ" sz="4500" b="1" dirty="0" err="1">
                <a:solidFill>
                  <a:srgbClr val="FFFF00"/>
                </a:solidFill>
              </a:rPr>
              <a:t>directions</a:t>
            </a:r>
            <a:endParaRPr lang="cs-CZ" sz="4500" b="1" dirty="0">
              <a:solidFill>
                <a:srgbClr val="FFFF00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069F78C-38E8-45FA-9BCF-5F8F9C2D3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02" y="2753321"/>
            <a:ext cx="6555101" cy="2809329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A4AC4476-6567-AD6F-8064-BC3342F29F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1314" y="478779"/>
            <a:ext cx="4405781" cy="5292927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Rules</a:t>
            </a:r>
            <a:r>
              <a:rPr lang="cs-CZ" sz="7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7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editing</a:t>
            </a:r>
            <a:endParaRPr lang="cs-CZ" sz="7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033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961" y="345773"/>
            <a:ext cx="11102814" cy="4254809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8000" dirty="0">
                <a:solidFill>
                  <a:srgbClr val="00B0F0"/>
                </a:solidFill>
              </a:rPr>
              <a:t>EDITING/CUT AND COMPOSITION</a:t>
            </a:r>
          </a:p>
        </p:txBody>
      </p:sp>
    </p:spTree>
    <p:extLst>
      <p:ext uri="{BB962C8B-B14F-4D97-AF65-F5344CB8AC3E}">
        <p14:creationId xmlns:p14="http://schemas.microsoft.com/office/powerpoint/2010/main" val="41958913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301" y="526093"/>
            <a:ext cx="7167201" cy="5691827"/>
          </a:xfrm>
        </p:spPr>
        <p:txBody>
          <a:bodyPr rtlCol="0">
            <a:normAutofit/>
          </a:bodyPr>
          <a:lstStyle/>
          <a:p>
            <a:pPr rtl="0"/>
            <a:r>
              <a:rPr lang="cs-CZ" sz="4500" b="1" dirty="0">
                <a:solidFill>
                  <a:srgbClr val="FFFF00"/>
                </a:solidFill>
              </a:rPr>
              <a:t>AXIS RULE</a:t>
            </a:r>
          </a:p>
          <a:p>
            <a:pPr rtl="0"/>
            <a:endParaRPr lang="cs-CZ" sz="4500" b="1" dirty="0">
              <a:solidFill>
                <a:srgbClr val="FFFF00"/>
              </a:solidFill>
            </a:endParaRPr>
          </a:p>
          <a:p>
            <a:pPr rtl="0"/>
            <a:endParaRPr lang="cs-CZ" sz="4500" b="1" dirty="0">
              <a:solidFill>
                <a:srgbClr val="FFFF0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1B2F204-8A5D-48DF-9850-C49619D45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812" y="1892713"/>
            <a:ext cx="7037933" cy="3878993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A13E62D8-4F7F-511F-5F26-E664B5091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1314" y="478779"/>
            <a:ext cx="4405781" cy="5292927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Rules</a:t>
            </a:r>
            <a:r>
              <a:rPr lang="cs-CZ" sz="7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7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editing</a:t>
            </a:r>
            <a:endParaRPr lang="cs-CZ" sz="7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6032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301" y="526093"/>
            <a:ext cx="7167201" cy="5691827"/>
          </a:xfrm>
        </p:spPr>
        <p:txBody>
          <a:bodyPr rtlCol="0">
            <a:normAutofit/>
          </a:bodyPr>
          <a:lstStyle/>
          <a:p>
            <a:pPr rtl="0"/>
            <a:r>
              <a:rPr lang="cs-CZ" sz="4500" b="1" dirty="0">
                <a:solidFill>
                  <a:srgbClr val="FFFF00"/>
                </a:solidFill>
              </a:rPr>
              <a:t>AXIS RULE</a:t>
            </a:r>
          </a:p>
          <a:p>
            <a:pPr rtl="0"/>
            <a:endParaRPr lang="cs-CZ" sz="4500" b="1" dirty="0">
              <a:solidFill>
                <a:srgbClr val="FFFF00"/>
              </a:solidFill>
            </a:endParaRPr>
          </a:p>
          <a:p>
            <a:pPr rtl="0"/>
            <a:endParaRPr lang="cs-CZ" sz="4500" b="1" dirty="0">
              <a:solidFill>
                <a:srgbClr val="FFFF00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F03D315-A3A6-4BE5-99FC-49C7C1465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730" y="1634908"/>
            <a:ext cx="6982341" cy="413679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081CF-00B5-D3F9-DAD6-7F0EF7120A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1314" y="478779"/>
            <a:ext cx="4405781" cy="5292927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Rules</a:t>
            </a:r>
            <a:r>
              <a:rPr lang="cs-CZ" sz="7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7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editing</a:t>
            </a:r>
            <a:endParaRPr lang="cs-CZ" sz="7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076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302" y="526093"/>
            <a:ext cx="6442156" cy="5691827"/>
          </a:xfrm>
        </p:spPr>
        <p:txBody>
          <a:bodyPr rtlCol="0">
            <a:normAutofit/>
          </a:bodyPr>
          <a:lstStyle/>
          <a:p>
            <a:pPr rtl="0"/>
            <a:endParaRPr lang="cs-CZ" sz="4500" b="1" dirty="0">
              <a:solidFill>
                <a:srgbClr val="FFFF0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6B07135-9301-429D-8413-5976EEBD1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46" y="824631"/>
            <a:ext cx="6335712" cy="460122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677A2C7-BB67-6C1D-8B99-3289DC570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1314" y="478779"/>
            <a:ext cx="4405781" cy="5292927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Rules</a:t>
            </a:r>
            <a:r>
              <a:rPr lang="cs-CZ" sz="7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7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editing</a:t>
            </a:r>
            <a:endParaRPr lang="cs-CZ" sz="7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791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301" y="526093"/>
            <a:ext cx="7167201" cy="5691827"/>
          </a:xfrm>
        </p:spPr>
        <p:txBody>
          <a:bodyPr rtlCol="0">
            <a:normAutofit/>
          </a:bodyPr>
          <a:lstStyle/>
          <a:p>
            <a:pPr rtl="0"/>
            <a:endParaRPr lang="cs-CZ" sz="4500" b="1" dirty="0">
              <a:solidFill>
                <a:srgbClr val="FFFF0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9A32FD0-26DF-4BCC-AF80-68F87B24E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139" y="3372006"/>
            <a:ext cx="6204859" cy="252072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2D73E3E-D671-4C4C-959A-3789CDF19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139" y="712241"/>
            <a:ext cx="6204859" cy="241300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92BFD9B-E87B-67E5-703A-ADF25ACB99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1314" y="478779"/>
            <a:ext cx="4405781" cy="5292927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Rules</a:t>
            </a:r>
            <a:r>
              <a:rPr lang="cs-CZ" sz="7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7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7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editing</a:t>
            </a:r>
            <a:endParaRPr lang="cs-CZ" sz="7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0873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4701" y="1373810"/>
            <a:ext cx="6062598" cy="3827382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V. excerpt</a:t>
            </a:r>
            <a:br>
              <a:rPr lang="cs-CZ" sz="2000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3000" i="1" dirty="0" err="1">
                <a:solidFill>
                  <a:schemeClr val="tx1"/>
                </a:solidFill>
              </a:rPr>
              <a:t>battleship</a:t>
            </a:r>
            <a:r>
              <a:rPr lang="cs-CZ" sz="3000" i="1" dirty="0">
                <a:solidFill>
                  <a:schemeClr val="tx1"/>
                </a:solidFill>
              </a:rPr>
              <a:t> </a:t>
            </a:r>
            <a:r>
              <a:rPr lang="cs-CZ" sz="3000" i="1" dirty="0" err="1">
                <a:solidFill>
                  <a:schemeClr val="tx1"/>
                </a:solidFill>
              </a:rPr>
              <a:t>potemkin</a:t>
            </a:r>
            <a:br>
              <a:rPr lang="cs-CZ" sz="3000" i="1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 err="1">
                <a:solidFill>
                  <a:schemeClr val="tx1"/>
                </a:solidFill>
              </a:rPr>
              <a:t>author</a:t>
            </a:r>
            <a:r>
              <a:rPr lang="cs-CZ" sz="2000" dirty="0">
                <a:solidFill>
                  <a:schemeClr val="tx1"/>
                </a:solidFill>
              </a:rPr>
              <a:t>:  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 err="1">
                <a:solidFill>
                  <a:schemeClr val="tx1"/>
                </a:solidFill>
              </a:rPr>
              <a:t>sergej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ejzenštejn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</a:t>
            </a:r>
            <a:r>
              <a:rPr lang="cs-CZ" sz="20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Mosfilm</a:t>
            </a:r>
            <a:r>
              <a:rPr lang="cs-CZ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1925 </a:t>
            </a:r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9199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1" y="331259"/>
            <a:ext cx="11265075" cy="1439675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5500" dirty="0">
                <a:solidFill>
                  <a:srgbClr val="00B0F0"/>
                </a:solidFill>
              </a:rPr>
              <a:t>WORK WITH TIME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761" y="2379946"/>
            <a:ext cx="11018408" cy="3407080"/>
          </a:xfrm>
        </p:spPr>
        <p:txBody>
          <a:bodyPr rtlCol="0">
            <a:normAutofit/>
          </a:bodyPr>
          <a:lstStyle/>
          <a:p>
            <a:r>
              <a:rPr lang="cs-CZ" sz="8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 – </a:t>
            </a:r>
            <a:r>
              <a:rPr lang="cs-CZ" sz="80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</a:t>
            </a:r>
          </a:p>
          <a:p>
            <a:r>
              <a:rPr lang="cs-CZ" sz="8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 – </a:t>
            </a:r>
            <a:r>
              <a:rPr lang="cs-CZ" sz="8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DRAMATICAL</a:t>
            </a:r>
            <a:endParaRPr lang="cs-CZ" sz="8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rtl="0"/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6428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1" y="331259"/>
            <a:ext cx="11265075" cy="1439675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5500" dirty="0">
                <a:solidFill>
                  <a:srgbClr val="00B0F0"/>
                </a:solidFill>
              </a:rPr>
              <a:t>WORK WIT TIME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5942" y="2059395"/>
            <a:ext cx="5165893" cy="4355919"/>
          </a:xfrm>
        </p:spPr>
        <p:txBody>
          <a:bodyPr rtlCol="0">
            <a:normAutofit/>
          </a:bodyPr>
          <a:lstStyle/>
          <a:p>
            <a:pPr algn="r" rtl="0"/>
            <a:r>
              <a:rPr lang="cs-CZ" sz="5000" dirty="0">
                <a:solidFill>
                  <a:srgbClr val="FFFFFF"/>
                </a:solidFill>
              </a:rPr>
              <a:t>Andy </a:t>
            </a:r>
            <a:r>
              <a:rPr lang="cs-CZ" sz="5000" dirty="0" err="1">
                <a:solidFill>
                  <a:srgbClr val="FFFFFF"/>
                </a:solidFill>
              </a:rPr>
              <a:t>Warhol</a:t>
            </a:r>
            <a:r>
              <a:rPr lang="cs-CZ" sz="5000" dirty="0">
                <a:solidFill>
                  <a:srgbClr val="FFFFFF"/>
                </a:solidFill>
              </a:rPr>
              <a:t> </a:t>
            </a:r>
          </a:p>
          <a:p>
            <a:pPr algn="r" rtl="0"/>
            <a:r>
              <a:rPr lang="cs-CZ" sz="5000" i="1" dirty="0" err="1">
                <a:solidFill>
                  <a:srgbClr val="FFFFFF"/>
                </a:solidFill>
              </a:rPr>
              <a:t>Sleep</a:t>
            </a:r>
            <a:r>
              <a:rPr lang="cs-CZ" sz="5000" i="1" dirty="0">
                <a:solidFill>
                  <a:srgbClr val="FFFFFF"/>
                </a:solidFill>
              </a:rPr>
              <a:t> </a:t>
            </a:r>
            <a:r>
              <a:rPr lang="cs-CZ" sz="5000" dirty="0">
                <a:solidFill>
                  <a:srgbClr val="FFFFFF"/>
                </a:solidFill>
              </a:rPr>
              <a:t>(1962)</a:t>
            </a:r>
            <a:r>
              <a:rPr lang="cs-CZ" sz="5000" i="1" dirty="0">
                <a:solidFill>
                  <a:srgbClr val="FFFFFF"/>
                </a:solidFill>
              </a:rPr>
              <a:t> </a:t>
            </a:r>
          </a:p>
          <a:p>
            <a:pPr algn="r" rtl="0"/>
            <a:r>
              <a:rPr lang="cs-CZ" dirty="0">
                <a:solidFill>
                  <a:srgbClr val="FFFFFF"/>
                </a:solidFill>
              </a:rPr>
              <a:t>(5 and a </a:t>
            </a:r>
            <a:r>
              <a:rPr lang="cs-CZ" dirty="0" err="1">
                <a:solidFill>
                  <a:srgbClr val="FFFFFF"/>
                </a:solidFill>
              </a:rPr>
              <a:t>half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hours</a:t>
            </a:r>
            <a:r>
              <a:rPr lang="cs-CZ" dirty="0">
                <a:solidFill>
                  <a:srgbClr val="FFFFFF"/>
                </a:solidFill>
              </a:rPr>
              <a:t>)</a:t>
            </a:r>
          </a:p>
          <a:p>
            <a:pPr algn="l" rtl="0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B85AA90-54A5-47C1-9EA2-F75D781B0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029" y="4339168"/>
            <a:ext cx="3554806" cy="218757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208F917-1668-4251-8903-7E69D45E25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761" y="2059395"/>
            <a:ext cx="5933552" cy="446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6680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1" y="331259"/>
            <a:ext cx="11265075" cy="1439675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5500" dirty="0" err="1">
                <a:solidFill>
                  <a:srgbClr val="00B0F0"/>
                </a:solidFill>
              </a:rPr>
              <a:t>Work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  <a:r>
              <a:rPr lang="cs-CZ" sz="5500" dirty="0" err="1">
                <a:solidFill>
                  <a:srgbClr val="00B0F0"/>
                </a:solidFill>
              </a:rPr>
              <a:t>with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  <a:r>
              <a:rPr lang="cs-CZ" sz="5500" dirty="0" err="1">
                <a:solidFill>
                  <a:srgbClr val="00B0F0"/>
                </a:solidFill>
              </a:rPr>
              <a:t>time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166" y="2059395"/>
            <a:ext cx="11231670" cy="4355919"/>
          </a:xfrm>
        </p:spPr>
        <p:txBody>
          <a:bodyPr rtlCol="0">
            <a:normAutofit/>
          </a:bodyPr>
          <a:lstStyle/>
          <a:p>
            <a:pPr algn="l" rtl="0"/>
            <a:r>
              <a:rPr lang="cs-CZ" sz="5000" dirty="0" err="1">
                <a:solidFill>
                  <a:srgbClr val="FFFFFF"/>
                </a:solidFill>
              </a:rPr>
              <a:t>Agnès</a:t>
            </a:r>
            <a:r>
              <a:rPr lang="cs-CZ" sz="5000" dirty="0">
                <a:solidFill>
                  <a:srgbClr val="FFFFFF"/>
                </a:solidFill>
              </a:rPr>
              <a:t> </a:t>
            </a:r>
            <a:r>
              <a:rPr lang="cs-CZ" sz="5000" dirty="0" err="1">
                <a:solidFill>
                  <a:srgbClr val="FFFFFF"/>
                </a:solidFill>
              </a:rPr>
              <a:t>Varda</a:t>
            </a:r>
            <a:r>
              <a:rPr lang="cs-CZ" sz="5000" dirty="0">
                <a:solidFill>
                  <a:srgbClr val="FFFFFF"/>
                </a:solidFill>
              </a:rPr>
              <a:t> </a:t>
            </a:r>
          </a:p>
          <a:p>
            <a:pPr algn="l" rtl="0"/>
            <a:r>
              <a:rPr lang="cs-CZ" sz="2800" b="0" i="1" dirty="0" err="1">
                <a:solidFill>
                  <a:schemeClr val="tx1"/>
                </a:solidFill>
                <a:effectLst/>
                <a:latin typeface="-apple-system"/>
              </a:rPr>
              <a:t>Cléo</a:t>
            </a:r>
            <a:r>
              <a:rPr lang="cs-CZ" sz="2800" b="0" i="1" dirty="0">
                <a:solidFill>
                  <a:schemeClr val="tx1"/>
                </a:solidFill>
                <a:effectLst/>
                <a:latin typeface="-apple-system"/>
              </a:rPr>
              <a:t> de 5 à 7</a:t>
            </a:r>
            <a:r>
              <a:rPr lang="cs-CZ" sz="3000" i="1" dirty="0">
                <a:solidFill>
                  <a:srgbClr val="FFFFFF"/>
                </a:solidFill>
              </a:rPr>
              <a:t> </a:t>
            </a:r>
            <a:r>
              <a:rPr lang="cs-CZ" sz="3000" dirty="0">
                <a:solidFill>
                  <a:srgbClr val="FFFFFF"/>
                </a:solidFill>
              </a:rPr>
              <a:t>(1962)</a:t>
            </a:r>
            <a:r>
              <a:rPr lang="cs-CZ" sz="3000" i="1" dirty="0">
                <a:solidFill>
                  <a:srgbClr val="FFFFFF"/>
                </a:solidFill>
              </a:rPr>
              <a:t> </a:t>
            </a:r>
          </a:p>
          <a:p>
            <a:pPr algn="l" rtl="0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00FE6AD-E68A-43C8-B12C-A3B30B793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53" y="1991633"/>
            <a:ext cx="6102181" cy="317862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5A27806-5DC6-4601-8B0C-030A126CD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681" y="4010630"/>
            <a:ext cx="4573325" cy="240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7257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1" y="331259"/>
            <a:ext cx="11265075" cy="1439675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5500" dirty="0" err="1">
                <a:solidFill>
                  <a:srgbClr val="00B0F0"/>
                </a:solidFill>
              </a:rPr>
              <a:t>Work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  <a:r>
              <a:rPr lang="cs-CZ" sz="5500" dirty="0" err="1">
                <a:solidFill>
                  <a:srgbClr val="00B0F0"/>
                </a:solidFill>
              </a:rPr>
              <a:t>with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  <a:r>
              <a:rPr lang="cs-CZ" sz="5500" dirty="0" err="1">
                <a:solidFill>
                  <a:srgbClr val="00B0F0"/>
                </a:solidFill>
              </a:rPr>
              <a:t>time</a:t>
            </a:r>
            <a:endParaRPr lang="cs-CZ" sz="5500" dirty="0">
              <a:solidFill>
                <a:srgbClr val="00B0F0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166" y="2059395"/>
            <a:ext cx="6051263" cy="4355919"/>
          </a:xfrm>
        </p:spPr>
        <p:txBody>
          <a:bodyPr rtlCol="0">
            <a:normAutofit fontScale="77500" lnSpcReduction="20000"/>
          </a:bodyPr>
          <a:lstStyle/>
          <a:p>
            <a:pPr algn="l" rtl="0"/>
            <a:r>
              <a:rPr lang="cs-CZ" sz="6000" b="1" dirty="0">
                <a:solidFill>
                  <a:srgbClr val="00B050"/>
                </a:solidFill>
              </a:rPr>
              <a:t>Art </a:t>
            </a:r>
            <a:r>
              <a:rPr lang="cs-CZ" sz="6000" b="1" dirty="0" err="1">
                <a:solidFill>
                  <a:srgbClr val="00B050"/>
                </a:solidFill>
              </a:rPr>
              <a:t>shortening</a:t>
            </a:r>
            <a:r>
              <a:rPr lang="cs-CZ" sz="6000" b="1" dirty="0">
                <a:solidFill>
                  <a:srgbClr val="00B050"/>
                </a:solidFill>
              </a:rPr>
              <a:t> </a:t>
            </a:r>
            <a:r>
              <a:rPr lang="cs-CZ" sz="6000" dirty="0">
                <a:solidFill>
                  <a:schemeClr val="tx1"/>
                </a:solidFill>
              </a:rPr>
              <a:t>basic </a:t>
            </a:r>
            <a:r>
              <a:rPr lang="cs-CZ" sz="6000" dirty="0" err="1">
                <a:solidFill>
                  <a:schemeClr val="tx1"/>
                </a:solidFill>
              </a:rPr>
              <a:t>means</a:t>
            </a:r>
            <a:r>
              <a:rPr lang="cs-CZ" sz="6000" dirty="0">
                <a:solidFill>
                  <a:schemeClr val="tx1"/>
                </a:solidFill>
              </a:rPr>
              <a:t> </a:t>
            </a:r>
            <a:r>
              <a:rPr lang="cs-CZ" sz="6000" dirty="0" err="1">
                <a:solidFill>
                  <a:schemeClr val="tx1"/>
                </a:solidFill>
              </a:rPr>
              <a:t>of</a:t>
            </a:r>
            <a:r>
              <a:rPr lang="cs-CZ" sz="6000" dirty="0">
                <a:solidFill>
                  <a:schemeClr val="tx1"/>
                </a:solidFill>
              </a:rPr>
              <a:t> </a:t>
            </a:r>
            <a:r>
              <a:rPr lang="cs-CZ" sz="6000" dirty="0" err="1">
                <a:solidFill>
                  <a:schemeClr val="tx1"/>
                </a:solidFill>
              </a:rPr>
              <a:t>expression</a:t>
            </a:r>
            <a:r>
              <a:rPr lang="cs-CZ" sz="6000" dirty="0">
                <a:solidFill>
                  <a:schemeClr val="tx1"/>
                </a:solidFill>
              </a:rPr>
              <a:t> in </a:t>
            </a:r>
            <a:r>
              <a:rPr lang="cs-CZ" sz="6000" dirty="0" err="1">
                <a:solidFill>
                  <a:schemeClr val="tx1"/>
                </a:solidFill>
              </a:rPr>
              <a:t>the</a:t>
            </a:r>
            <a:r>
              <a:rPr lang="cs-CZ" sz="6000" dirty="0">
                <a:solidFill>
                  <a:schemeClr val="tx1"/>
                </a:solidFill>
              </a:rPr>
              <a:t> </a:t>
            </a:r>
            <a:r>
              <a:rPr lang="cs-CZ" sz="6000" dirty="0" err="1">
                <a:solidFill>
                  <a:schemeClr val="tx1"/>
                </a:solidFill>
              </a:rPr>
              <a:t>relationship</a:t>
            </a:r>
            <a:r>
              <a:rPr lang="cs-CZ" sz="6000" dirty="0">
                <a:solidFill>
                  <a:schemeClr val="tx1"/>
                </a:solidFill>
              </a:rPr>
              <a:t> </a:t>
            </a:r>
            <a:r>
              <a:rPr lang="cs-CZ" sz="6000" dirty="0" err="1">
                <a:solidFill>
                  <a:schemeClr val="tx1"/>
                </a:solidFill>
              </a:rPr>
              <a:t>between</a:t>
            </a:r>
            <a:r>
              <a:rPr lang="cs-CZ" sz="6000" dirty="0">
                <a:solidFill>
                  <a:schemeClr val="tx1"/>
                </a:solidFill>
              </a:rPr>
              <a:t> </a:t>
            </a:r>
            <a:r>
              <a:rPr lang="cs-CZ" sz="6000" dirty="0" err="1">
                <a:solidFill>
                  <a:schemeClr val="tx1"/>
                </a:solidFill>
              </a:rPr>
              <a:t>dramatic</a:t>
            </a:r>
            <a:r>
              <a:rPr lang="cs-CZ" sz="6000" dirty="0">
                <a:solidFill>
                  <a:schemeClr val="tx1"/>
                </a:solidFill>
              </a:rPr>
              <a:t> and </a:t>
            </a:r>
            <a:r>
              <a:rPr lang="cs-CZ" sz="6000" dirty="0" err="1">
                <a:solidFill>
                  <a:schemeClr val="tx1"/>
                </a:solidFill>
              </a:rPr>
              <a:t>real</a:t>
            </a:r>
            <a:r>
              <a:rPr lang="cs-CZ" sz="6000" dirty="0">
                <a:solidFill>
                  <a:schemeClr val="tx1"/>
                </a:solidFill>
              </a:rPr>
              <a:t> </a:t>
            </a:r>
            <a:r>
              <a:rPr lang="cs-CZ" sz="6000" dirty="0" err="1">
                <a:solidFill>
                  <a:schemeClr val="tx1"/>
                </a:solidFill>
              </a:rPr>
              <a:t>time</a:t>
            </a:r>
            <a:endParaRPr lang="cs-CZ" sz="5500" dirty="0">
              <a:solidFill>
                <a:schemeClr val="tx1"/>
              </a:solidFill>
            </a:endParaRPr>
          </a:p>
          <a:p>
            <a:pPr algn="l" rtl="0"/>
            <a:endParaRPr lang="cs-CZ" dirty="0">
              <a:solidFill>
                <a:srgbClr val="FFFFFF"/>
              </a:solidFill>
            </a:endParaRPr>
          </a:p>
          <a:p>
            <a:pPr algn="l" rtl="0"/>
            <a:endParaRPr lang="cs-CZ" dirty="0">
              <a:solidFill>
                <a:srgbClr val="FFFFFF"/>
              </a:solidFill>
            </a:endParaRPr>
          </a:p>
          <a:p>
            <a:pPr algn="l" rtl="0"/>
            <a:r>
              <a:rPr lang="cs-CZ" sz="2700" b="1" dirty="0">
                <a:solidFill>
                  <a:srgbClr val="FFFF00"/>
                </a:solidFill>
              </a:rPr>
              <a:t>Art </a:t>
            </a:r>
            <a:r>
              <a:rPr lang="cs-CZ" sz="2700" b="1" dirty="0" err="1">
                <a:solidFill>
                  <a:srgbClr val="FFFF00"/>
                </a:solidFill>
              </a:rPr>
              <a:t>shortening</a:t>
            </a:r>
            <a:r>
              <a:rPr lang="cs-CZ" sz="2700" b="1" dirty="0">
                <a:solidFill>
                  <a:srgbClr val="FFFF00"/>
                </a:solidFill>
              </a:rPr>
              <a:t> </a:t>
            </a:r>
            <a:r>
              <a:rPr lang="cs-CZ" sz="2700" b="1" dirty="0" err="1">
                <a:solidFill>
                  <a:srgbClr val="FFFF00"/>
                </a:solidFill>
              </a:rPr>
              <a:t>is</a:t>
            </a:r>
            <a:r>
              <a:rPr lang="cs-CZ" sz="2700" b="1" dirty="0">
                <a:solidFill>
                  <a:srgbClr val="FFFF00"/>
                </a:solidFill>
              </a:rPr>
              <a:t> a </a:t>
            </a:r>
            <a:r>
              <a:rPr lang="cs-CZ" sz="2700" b="1" dirty="0" err="1">
                <a:solidFill>
                  <a:srgbClr val="FFFF00"/>
                </a:solidFill>
              </a:rPr>
              <a:t>principle</a:t>
            </a:r>
            <a:r>
              <a:rPr lang="cs-CZ" sz="2700" b="1" dirty="0">
                <a:solidFill>
                  <a:srgbClr val="FFFF00"/>
                </a:solidFill>
              </a:rPr>
              <a:t> </a:t>
            </a:r>
            <a:r>
              <a:rPr lang="cs-CZ" sz="2700" b="1" dirty="0" err="1">
                <a:solidFill>
                  <a:srgbClr val="FFFF00"/>
                </a:solidFill>
              </a:rPr>
              <a:t>of</a:t>
            </a:r>
            <a:r>
              <a:rPr lang="cs-CZ" sz="2700" b="1" dirty="0">
                <a:solidFill>
                  <a:srgbClr val="FFFF00"/>
                </a:solidFill>
              </a:rPr>
              <a:t> art.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3036B52-7E98-4DC7-8A31-C4145A69F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2096" y="1977932"/>
            <a:ext cx="5108647" cy="469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031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1" y="331259"/>
            <a:ext cx="11265075" cy="1439675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5500" dirty="0">
                <a:solidFill>
                  <a:srgbClr val="00B0F0"/>
                </a:solidFill>
              </a:rPr>
              <a:t>Práce s časem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166" y="2059395"/>
            <a:ext cx="6051263" cy="4355919"/>
          </a:xfrm>
        </p:spPr>
        <p:txBody>
          <a:bodyPr rtlCol="0">
            <a:normAutofit fontScale="85000" lnSpcReduction="20000"/>
          </a:bodyPr>
          <a:lstStyle/>
          <a:p>
            <a:pPr algn="l" rtl="0"/>
            <a:r>
              <a:rPr lang="cs-CZ" sz="6000" b="1" dirty="0">
                <a:solidFill>
                  <a:srgbClr val="00B050"/>
                </a:solidFill>
              </a:rPr>
              <a:t>Filmová zkratka</a:t>
            </a:r>
          </a:p>
          <a:p>
            <a:pPr algn="l" rtl="0"/>
            <a:r>
              <a:rPr lang="cs-CZ" sz="5500" dirty="0">
                <a:solidFill>
                  <a:srgbClr val="FFFFFF"/>
                </a:solidFill>
              </a:rPr>
              <a:t>základní vyjadřovací prostředek ve vztahu dramatického a reálného času</a:t>
            </a:r>
          </a:p>
          <a:p>
            <a:pPr algn="l" rtl="0"/>
            <a:endParaRPr lang="cs-CZ" dirty="0">
              <a:solidFill>
                <a:srgbClr val="FFFFFF"/>
              </a:solidFill>
            </a:endParaRPr>
          </a:p>
          <a:p>
            <a:pPr algn="l" rtl="0"/>
            <a:endParaRPr lang="cs-CZ" dirty="0">
              <a:solidFill>
                <a:srgbClr val="FFFFFF"/>
              </a:solidFill>
            </a:endParaRPr>
          </a:p>
          <a:p>
            <a:pPr algn="l" rtl="0"/>
            <a:r>
              <a:rPr lang="cs-CZ" sz="2700" b="1" dirty="0">
                <a:solidFill>
                  <a:srgbClr val="FFFF00"/>
                </a:solidFill>
              </a:rPr>
              <a:t>Zkratka je vůbec princip umění. 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D648007-AABB-4C85-97EF-CC520A30E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3283" y="2164155"/>
            <a:ext cx="6230926" cy="414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70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FF17DE-BA7B-A47C-4CEF-034668443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4">
            <a:extLst>
              <a:ext uri="{FF2B5EF4-FFF2-40B4-BE49-F238E27FC236}">
                <a16:creationId xmlns:a16="http://schemas.microsoft.com/office/drawing/2014/main" id="{0A2C1891-AAE8-19EA-4B07-8E92FA719A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2" name="Obrázek 11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AD771C2B-BDFE-A8CF-8341-532BBF2495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429" y="246337"/>
            <a:ext cx="8657617" cy="652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2076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1" y="331259"/>
            <a:ext cx="11265075" cy="1439675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5500" dirty="0" err="1">
                <a:solidFill>
                  <a:srgbClr val="00B0F0"/>
                </a:solidFill>
              </a:rPr>
              <a:t>Work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  <a:r>
              <a:rPr lang="cs-CZ" sz="5500" dirty="0" err="1">
                <a:solidFill>
                  <a:srgbClr val="00B0F0"/>
                </a:solidFill>
              </a:rPr>
              <a:t>with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  <a:r>
              <a:rPr lang="cs-CZ" sz="5500" dirty="0" err="1">
                <a:solidFill>
                  <a:srgbClr val="00B0F0"/>
                </a:solidFill>
              </a:rPr>
              <a:t>time</a:t>
            </a:r>
            <a:endParaRPr lang="cs-CZ" sz="5500" dirty="0">
              <a:solidFill>
                <a:srgbClr val="00B0F0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2059395"/>
            <a:ext cx="5615836" cy="4355919"/>
          </a:xfrm>
        </p:spPr>
        <p:txBody>
          <a:bodyPr rtlCol="0">
            <a:normAutofit/>
          </a:bodyPr>
          <a:lstStyle/>
          <a:p>
            <a:pPr algn="r"/>
            <a:r>
              <a:rPr lang="cs-CZ" sz="5100" b="1" dirty="0" err="1">
                <a:solidFill>
                  <a:srgbClr val="00B050"/>
                </a:solidFill>
              </a:rPr>
              <a:t>Rapidmontage</a:t>
            </a:r>
            <a:endParaRPr lang="cs-CZ" sz="5100" b="1" dirty="0">
              <a:solidFill>
                <a:srgbClr val="00B050"/>
              </a:solidFill>
            </a:endParaRPr>
          </a:p>
          <a:p>
            <a:pPr algn="l" rtl="0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C404DA7-1E74-4BED-B9B4-26D223640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41" y="2030231"/>
            <a:ext cx="6095773" cy="456594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F89EE2D-4FD9-42F5-910F-21B316D58C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2097" y="3178629"/>
            <a:ext cx="3826413" cy="334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4035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1" y="331259"/>
            <a:ext cx="11265075" cy="1439675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5500" dirty="0" err="1">
                <a:solidFill>
                  <a:srgbClr val="00B0F0"/>
                </a:solidFill>
              </a:rPr>
              <a:t>Work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  <a:r>
              <a:rPr lang="cs-CZ" sz="5500" dirty="0" err="1">
                <a:solidFill>
                  <a:srgbClr val="00B0F0"/>
                </a:solidFill>
              </a:rPr>
              <a:t>with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  <a:r>
              <a:rPr lang="cs-CZ" sz="5500" dirty="0" err="1">
                <a:solidFill>
                  <a:srgbClr val="00B0F0"/>
                </a:solidFill>
              </a:rPr>
              <a:t>time</a:t>
            </a:r>
            <a:endParaRPr lang="cs-CZ" sz="5500" dirty="0">
              <a:solidFill>
                <a:srgbClr val="00B0F0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2059395"/>
            <a:ext cx="5615836" cy="4355919"/>
          </a:xfrm>
        </p:spPr>
        <p:txBody>
          <a:bodyPr rtlCol="0">
            <a:normAutofit/>
          </a:bodyPr>
          <a:lstStyle/>
          <a:p>
            <a:pPr algn="r"/>
            <a:r>
              <a:rPr lang="cs-CZ" sz="5100" b="1" dirty="0" err="1">
                <a:solidFill>
                  <a:srgbClr val="00B050"/>
                </a:solidFill>
              </a:rPr>
              <a:t>Rapidmontage</a:t>
            </a:r>
            <a:endParaRPr lang="cs-CZ" sz="5100" b="1" dirty="0">
              <a:solidFill>
                <a:srgbClr val="00B050"/>
              </a:solidFill>
            </a:endParaRPr>
          </a:p>
          <a:p>
            <a:pPr algn="r"/>
            <a:r>
              <a:rPr lang="cs-CZ" sz="3000" b="1" dirty="0">
                <a:solidFill>
                  <a:schemeClr val="tx1"/>
                </a:solidFill>
              </a:rPr>
              <a:t>Man </a:t>
            </a:r>
            <a:r>
              <a:rPr lang="cs-CZ" sz="3000" b="1" dirty="0" err="1">
                <a:solidFill>
                  <a:schemeClr val="tx1"/>
                </a:solidFill>
              </a:rPr>
              <a:t>with</a:t>
            </a:r>
            <a:r>
              <a:rPr lang="cs-CZ" sz="3000" b="1" dirty="0">
                <a:solidFill>
                  <a:schemeClr val="tx1"/>
                </a:solidFill>
              </a:rPr>
              <a:t> </a:t>
            </a:r>
            <a:r>
              <a:rPr lang="cs-CZ" sz="3000" b="1" dirty="0" err="1">
                <a:solidFill>
                  <a:schemeClr val="tx1"/>
                </a:solidFill>
              </a:rPr>
              <a:t>the</a:t>
            </a:r>
            <a:r>
              <a:rPr lang="cs-CZ" sz="3000" b="1" dirty="0">
                <a:solidFill>
                  <a:schemeClr val="tx1"/>
                </a:solidFill>
              </a:rPr>
              <a:t> </a:t>
            </a:r>
            <a:r>
              <a:rPr lang="cs-CZ" sz="3000" b="1" dirty="0" err="1">
                <a:solidFill>
                  <a:schemeClr val="tx1"/>
                </a:solidFill>
              </a:rPr>
              <a:t>movicamera</a:t>
            </a:r>
            <a:r>
              <a:rPr lang="cs-CZ" sz="3000" b="1" dirty="0">
                <a:solidFill>
                  <a:schemeClr val="tx1"/>
                </a:solidFill>
              </a:rPr>
              <a:t>  (1929)</a:t>
            </a:r>
          </a:p>
          <a:p>
            <a:pPr algn="r"/>
            <a:endParaRPr lang="cs-CZ" sz="3000" b="1" dirty="0">
              <a:solidFill>
                <a:schemeClr val="tx1"/>
              </a:solidFill>
            </a:endParaRPr>
          </a:p>
          <a:p>
            <a:pPr algn="r"/>
            <a:endParaRPr lang="cs-CZ" sz="3000" b="1" dirty="0">
              <a:solidFill>
                <a:schemeClr val="tx1"/>
              </a:solidFill>
            </a:endParaRPr>
          </a:p>
          <a:p>
            <a:pPr algn="r"/>
            <a:endParaRPr lang="cs-CZ" sz="3000" b="1" dirty="0">
              <a:solidFill>
                <a:schemeClr val="tx1"/>
              </a:solidFill>
            </a:endParaRPr>
          </a:p>
          <a:p>
            <a:pPr algn="r"/>
            <a:r>
              <a:rPr lang="cs-CZ" sz="3000" b="1" dirty="0" err="1">
                <a:solidFill>
                  <a:schemeClr val="tx1"/>
                </a:solidFill>
              </a:rPr>
              <a:t>Dziga</a:t>
            </a:r>
            <a:r>
              <a:rPr lang="cs-CZ" sz="3000" b="1" dirty="0">
                <a:solidFill>
                  <a:schemeClr val="tx1"/>
                </a:solidFill>
              </a:rPr>
              <a:t> </a:t>
            </a:r>
            <a:r>
              <a:rPr lang="cs-CZ" sz="3000" b="1" dirty="0" err="1">
                <a:solidFill>
                  <a:schemeClr val="tx1"/>
                </a:solidFill>
              </a:rPr>
              <a:t>Vertov</a:t>
            </a:r>
            <a:endParaRPr lang="cs-CZ" sz="3000" b="1" dirty="0">
              <a:solidFill>
                <a:schemeClr val="tx1"/>
              </a:solidFill>
            </a:endParaRPr>
          </a:p>
          <a:p>
            <a:pPr algn="l" rtl="0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C404DA7-1E74-4BED-B9B4-26D223640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41" y="2030231"/>
            <a:ext cx="6095773" cy="456594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6C8DFB2-FA37-4E85-A36C-DF228DB1E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721" y="3695322"/>
            <a:ext cx="2265135" cy="283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1960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1" y="331259"/>
            <a:ext cx="11265075" cy="1439675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5500" dirty="0" err="1">
                <a:solidFill>
                  <a:srgbClr val="00B0F0"/>
                </a:solidFill>
              </a:rPr>
              <a:t>Work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  <a:r>
              <a:rPr lang="cs-CZ" sz="5500" dirty="0" err="1">
                <a:solidFill>
                  <a:srgbClr val="00B0F0"/>
                </a:solidFill>
              </a:rPr>
              <a:t>with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  <a:r>
              <a:rPr lang="cs-CZ" sz="5500" dirty="0" err="1">
                <a:solidFill>
                  <a:srgbClr val="00B0F0"/>
                </a:solidFill>
              </a:rPr>
              <a:t>time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166" y="2059395"/>
            <a:ext cx="11231670" cy="4355919"/>
          </a:xfrm>
        </p:spPr>
        <p:txBody>
          <a:bodyPr rtlCol="0">
            <a:normAutofit/>
          </a:bodyPr>
          <a:lstStyle/>
          <a:p>
            <a:pPr rtl="0"/>
            <a:r>
              <a:rPr lang="cs-CZ" sz="5100" b="1" dirty="0" err="1">
                <a:solidFill>
                  <a:srgbClr val="FFFF00"/>
                </a:solidFill>
              </a:rPr>
              <a:t>Cross-cut</a:t>
            </a:r>
            <a:endParaRPr lang="cs-CZ" sz="5100" b="1" dirty="0">
              <a:solidFill>
                <a:srgbClr val="FFFF00"/>
              </a:solidFill>
            </a:endParaRPr>
          </a:p>
          <a:p>
            <a:pPr algn="l" rtl="0"/>
            <a:endParaRPr lang="cs-CZ" dirty="0">
              <a:solidFill>
                <a:srgbClr val="FFFFFF"/>
              </a:solidFill>
            </a:endParaRPr>
          </a:p>
          <a:p>
            <a:pPr algn="l" rtl="0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8F5ED73-63EF-42A0-A314-A904F8BB4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84" y="2985181"/>
            <a:ext cx="5503716" cy="343013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8F9ADF7-BE1A-4770-A3C4-26B18964C5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5145" y="2985180"/>
            <a:ext cx="5154571" cy="343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3359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1" y="331259"/>
            <a:ext cx="11265075" cy="1439675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5500" dirty="0" err="1">
                <a:solidFill>
                  <a:srgbClr val="00B0F0"/>
                </a:solidFill>
              </a:rPr>
              <a:t>Work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  <a:r>
              <a:rPr lang="cs-CZ" sz="5500" dirty="0" err="1">
                <a:solidFill>
                  <a:srgbClr val="00B0F0"/>
                </a:solidFill>
              </a:rPr>
              <a:t>with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  <a:r>
              <a:rPr lang="cs-CZ" sz="5500" dirty="0" err="1">
                <a:solidFill>
                  <a:srgbClr val="00B0F0"/>
                </a:solidFill>
              </a:rPr>
              <a:t>time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166" y="2059395"/>
            <a:ext cx="11231670" cy="4355919"/>
          </a:xfrm>
        </p:spPr>
        <p:txBody>
          <a:bodyPr rtlCol="0">
            <a:normAutofit/>
          </a:bodyPr>
          <a:lstStyle/>
          <a:p>
            <a:pPr rtl="0"/>
            <a:r>
              <a:rPr lang="cs-CZ" sz="5100" b="1" dirty="0" err="1">
                <a:solidFill>
                  <a:srgbClr val="FFFF00"/>
                </a:solidFill>
              </a:rPr>
              <a:t>Cross-cut</a:t>
            </a:r>
            <a:endParaRPr lang="cs-CZ" sz="5100" b="1" dirty="0">
              <a:solidFill>
                <a:srgbClr val="FFFF00"/>
              </a:solidFill>
            </a:endParaRPr>
          </a:p>
          <a:p>
            <a:pPr algn="l" rtl="0"/>
            <a:endParaRPr lang="cs-CZ" dirty="0">
              <a:solidFill>
                <a:srgbClr val="FFFFFF"/>
              </a:solidFill>
            </a:endParaRPr>
          </a:p>
          <a:p>
            <a:pPr algn="l" rtl="0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4423E15-AE0D-4665-99C9-B18A4EC26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1780" y="4757918"/>
            <a:ext cx="4368439" cy="182018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4E73318-010D-43C4-BFF8-CA1CB00E34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55" y="3077029"/>
            <a:ext cx="4275101" cy="2394057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8DA124E-C28F-4468-BD1E-FEF868952B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4223" y="3077029"/>
            <a:ext cx="4619155" cy="195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015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1" y="331259"/>
            <a:ext cx="11265075" cy="1439675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5500" dirty="0" err="1">
                <a:solidFill>
                  <a:srgbClr val="00B0F0"/>
                </a:solidFill>
              </a:rPr>
              <a:t>Work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  <a:r>
              <a:rPr lang="cs-CZ" sz="5500" dirty="0" err="1">
                <a:solidFill>
                  <a:srgbClr val="00B0F0"/>
                </a:solidFill>
              </a:rPr>
              <a:t>with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  <a:r>
              <a:rPr lang="cs-CZ" sz="5500" dirty="0" err="1">
                <a:solidFill>
                  <a:srgbClr val="00B0F0"/>
                </a:solidFill>
              </a:rPr>
              <a:t>time</a:t>
            </a:r>
            <a:r>
              <a:rPr lang="cs-CZ" sz="5500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166" y="2059395"/>
            <a:ext cx="11231670" cy="4355919"/>
          </a:xfrm>
        </p:spPr>
        <p:txBody>
          <a:bodyPr rtlCol="0">
            <a:normAutofit/>
          </a:bodyPr>
          <a:lstStyle/>
          <a:p>
            <a:pPr algn="l" rtl="0"/>
            <a:r>
              <a:rPr lang="cs-CZ" sz="5100" b="1" dirty="0" err="1">
                <a:solidFill>
                  <a:srgbClr val="FFFF00"/>
                </a:solidFill>
              </a:rPr>
              <a:t>Parallel</a:t>
            </a:r>
            <a:r>
              <a:rPr lang="cs-CZ" sz="5100" b="1" dirty="0">
                <a:solidFill>
                  <a:srgbClr val="FFFF00"/>
                </a:solidFill>
              </a:rPr>
              <a:t> </a:t>
            </a:r>
            <a:r>
              <a:rPr lang="cs-CZ" sz="5100" b="1" dirty="0" err="1">
                <a:solidFill>
                  <a:srgbClr val="FFFF00"/>
                </a:solidFill>
              </a:rPr>
              <a:t>telling</a:t>
            </a:r>
            <a:r>
              <a:rPr lang="cs-CZ" sz="5100" b="1" dirty="0">
                <a:solidFill>
                  <a:srgbClr val="FFFF00"/>
                </a:solidFill>
              </a:rPr>
              <a:t> </a:t>
            </a:r>
          </a:p>
          <a:p>
            <a:pPr algn="l" rtl="0"/>
            <a:endParaRPr lang="cs-CZ" sz="5100" b="1" dirty="0">
              <a:solidFill>
                <a:srgbClr val="FFFF00"/>
              </a:solidFill>
            </a:endParaRPr>
          </a:p>
          <a:p>
            <a:pPr algn="l" rtl="0"/>
            <a:r>
              <a:rPr lang="cs-CZ" sz="6000" b="1" dirty="0" err="1">
                <a:solidFill>
                  <a:srgbClr val="00B0F0"/>
                </a:solidFill>
              </a:rPr>
              <a:t>meanwhile</a:t>
            </a:r>
            <a:endParaRPr lang="cs-CZ" sz="6000" b="1" dirty="0">
              <a:solidFill>
                <a:srgbClr val="00B0F0"/>
              </a:solidFill>
            </a:endParaRPr>
          </a:p>
          <a:p>
            <a:pPr algn="l" rtl="0"/>
            <a:endParaRPr lang="cs-CZ" dirty="0">
              <a:solidFill>
                <a:srgbClr val="FFFFFF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46BAC9D-E5F2-479B-B5FE-667F95931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383" y="2059395"/>
            <a:ext cx="6645503" cy="417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79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381ACE-6EDD-E1BA-50C2-87B782D76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1E52CF-F82E-5E70-EF8F-85D775E0F6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4701" y="1373810"/>
            <a:ext cx="6062598" cy="3827382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VI. excerpt</a:t>
            </a:r>
            <a:br>
              <a:rPr lang="cs-CZ" sz="2000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3000" i="1" dirty="0">
                <a:solidFill>
                  <a:schemeClr val="tx1"/>
                </a:solidFill>
              </a:rPr>
              <a:t>man </a:t>
            </a:r>
            <a:r>
              <a:rPr lang="cs-CZ" sz="3000" i="1" dirty="0" err="1">
                <a:solidFill>
                  <a:schemeClr val="tx1"/>
                </a:solidFill>
              </a:rPr>
              <a:t>with</a:t>
            </a:r>
            <a:r>
              <a:rPr lang="cs-CZ" sz="3000" i="1" dirty="0">
                <a:solidFill>
                  <a:schemeClr val="tx1"/>
                </a:solidFill>
              </a:rPr>
              <a:t> </a:t>
            </a:r>
            <a:r>
              <a:rPr lang="cs-CZ" sz="3000" i="1" dirty="0" err="1">
                <a:solidFill>
                  <a:schemeClr val="tx1"/>
                </a:solidFill>
              </a:rPr>
              <a:t>the</a:t>
            </a:r>
            <a:r>
              <a:rPr lang="cs-CZ" sz="3000" i="1" dirty="0">
                <a:solidFill>
                  <a:schemeClr val="tx1"/>
                </a:solidFill>
              </a:rPr>
              <a:t> </a:t>
            </a:r>
            <a:r>
              <a:rPr lang="cs-CZ" sz="3000" i="1" dirty="0" err="1">
                <a:solidFill>
                  <a:schemeClr val="tx1"/>
                </a:solidFill>
              </a:rPr>
              <a:t>moviecamera</a:t>
            </a:r>
            <a:br>
              <a:rPr lang="cs-CZ" sz="3000" i="1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 err="1">
                <a:solidFill>
                  <a:schemeClr val="tx1"/>
                </a:solidFill>
              </a:rPr>
              <a:t>author</a:t>
            </a:r>
            <a:r>
              <a:rPr lang="cs-CZ" sz="2000" dirty="0">
                <a:solidFill>
                  <a:schemeClr val="tx1"/>
                </a:solidFill>
              </a:rPr>
              <a:t>:  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 err="1">
                <a:solidFill>
                  <a:schemeClr val="tx1"/>
                </a:solidFill>
              </a:rPr>
              <a:t>dziga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vertov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</a:t>
            </a:r>
            <a:r>
              <a:rPr lang="cs-CZ" sz="20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mosfilm</a:t>
            </a:r>
            <a:r>
              <a:rPr lang="cs-CZ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1929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696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4701" y="1373810"/>
            <a:ext cx="6062598" cy="3827382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VII. excerpt</a:t>
            </a:r>
            <a:br>
              <a:rPr lang="cs-CZ" sz="2000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3000" i="1" dirty="0">
                <a:solidFill>
                  <a:schemeClr val="tx1"/>
                </a:solidFill>
              </a:rPr>
              <a:t>man </a:t>
            </a:r>
            <a:r>
              <a:rPr lang="cs-CZ" sz="3000" i="1" dirty="0" err="1">
                <a:solidFill>
                  <a:schemeClr val="tx1"/>
                </a:solidFill>
              </a:rPr>
              <a:t>of</a:t>
            </a:r>
            <a:r>
              <a:rPr lang="cs-CZ" sz="3000" i="1" dirty="0">
                <a:solidFill>
                  <a:schemeClr val="tx1"/>
                </a:solidFill>
              </a:rPr>
              <a:t> </a:t>
            </a:r>
            <a:r>
              <a:rPr lang="cs-CZ" sz="3000" i="1" dirty="0" err="1">
                <a:solidFill>
                  <a:schemeClr val="tx1"/>
                </a:solidFill>
              </a:rPr>
              <a:t>aran</a:t>
            </a:r>
            <a:r>
              <a:rPr lang="cs-CZ" sz="3000" i="1" dirty="0">
                <a:solidFill>
                  <a:schemeClr val="tx1"/>
                </a:solidFill>
              </a:rPr>
              <a:t> I</a:t>
            </a:r>
            <a:br>
              <a:rPr lang="cs-CZ" sz="3000" i="1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 err="1">
                <a:solidFill>
                  <a:schemeClr val="tx1"/>
                </a:solidFill>
              </a:rPr>
              <a:t>author</a:t>
            </a:r>
            <a:r>
              <a:rPr lang="cs-CZ" sz="2000" dirty="0">
                <a:solidFill>
                  <a:schemeClr val="tx1"/>
                </a:solidFill>
              </a:rPr>
              <a:t>:  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 err="1">
                <a:solidFill>
                  <a:schemeClr val="tx1"/>
                </a:solidFill>
              </a:rPr>
              <a:t>robert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flaherty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1934 </a:t>
            </a:r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1564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5A7FB5-BD16-B980-FAB7-B917B2198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27A17B-0C42-7BFC-2778-DE0A5EFB8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4701" y="1373810"/>
            <a:ext cx="6062598" cy="3827382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VIII. excerpt</a:t>
            </a:r>
            <a:br>
              <a:rPr lang="cs-CZ" sz="2000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3000" i="1" dirty="0">
                <a:solidFill>
                  <a:schemeClr val="tx1"/>
                </a:solidFill>
              </a:rPr>
              <a:t>man </a:t>
            </a:r>
            <a:r>
              <a:rPr lang="cs-CZ" sz="3000" i="1" dirty="0" err="1">
                <a:solidFill>
                  <a:schemeClr val="tx1"/>
                </a:solidFill>
              </a:rPr>
              <a:t>of</a:t>
            </a:r>
            <a:r>
              <a:rPr lang="cs-CZ" sz="3000" i="1" dirty="0">
                <a:solidFill>
                  <a:schemeClr val="tx1"/>
                </a:solidFill>
              </a:rPr>
              <a:t> </a:t>
            </a:r>
            <a:r>
              <a:rPr lang="cs-CZ" sz="3000" i="1" dirty="0" err="1">
                <a:solidFill>
                  <a:schemeClr val="tx1"/>
                </a:solidFill>
              </a:rPr>
              <a:t>aran</a:t>
            </a:r>
            <a:r>
              <a:rPr lang="cs-CZ" sz="3000" i="1" dirty="0">
                <a:solidFill>
                  <a:schemeClr val="tx1"/>
                </a:solidFill>
              </a:rPr>
              <a:t> II</a:t>
            </a:r>
            <a:br>
              <a:rPr lang="cs-CZ" sz="3000" i="1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 err="1">
                <a:solidFill>
                  <a:schemeClr val="tx1"/>
                </a:solidFill>
              </a:rPr>
              <a:t>author</a:t>
            </a:r>
            <a:r>
              <a:rPr lang="cs-CZ" sz="2000" dirty="0">
                <a:solidFill>
                  <a:schemeClr val="tx1"/>
                </a:solidFill>
              </a:rPr>
              <a:t>:  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 err="1">
                <a:solidFill>
                  <a:schemeClr val="tx1"/>
                </a:solidFill>
              </a:rPr>
              <a:t>robert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flaherty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1934 </a:t>
            </a:r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1215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1" y="331259"/>
            <a:ext cx="11265075" cy="1439675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cs-CZ" sz="5500" dirty="0" err="1">
                <a:solidFill>
                  <a:srgbClr val="00B0F0"/>
                </a:solidFill>
              </a:rPr>
              <a:t>Conclusion</a:t>
            </a:r>
            <a:endParaRPr lang="cs-CZ" sz="5500" dirty="0">
              <a:solidFill>
                <a:srgbClr val="00B0F0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761" y="2379946"/>
            <a:ext cx="11018408" cy="3407080"/>
          </a:xfrm>
        </p:spPr>
        <p:txBody>
          <a:bodyPr rtlCol="0">
            <a:normAutofit fontScale="70000" lnSpcReduction="20000"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editing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composition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always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dependet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film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feature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film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more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tied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down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documentary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editing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composition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orients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viewer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relationships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acting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characters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environment and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editing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composition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builds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dramatic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space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as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well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a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dramatic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r>
              <a:rPr lang="cs-CZ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cs-CZ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cs-CZ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Editing</a:t>
            </a:r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</a:t>
            </a:r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tool</a:t>
            </a:r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construction</a:t>
            </a:r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film.</a:t>
            </a:r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466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B445D1-AC7B-0E60-E7D2-5346F4507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A19AFA-5062-6502-0310-F27BCA648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2" y="331259"/>
            <a:ext cx="5195281" cy="5292927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cs-CZ" sz="55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55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55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55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55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55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aristotle</a:t>
            </a:r>
            <a:endParaRPr lang="cs-CZ" sz="3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5D1A8AEF-6413-6569-42DD-4B443EA58D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AAB5CE39-83DB-CE73-AD78-1A025E2C6150}"/>
              </a:ext>
            </a:extLst>
          </p:cNvPr>
          <p:cNvSpPr txBox="1">
            <a:spLocks/>
          </p:cNvSpPr>
          <p:nvPr/>
        </p:nvSpPr>
        <p:spPr>
          <a:xfrm>
            <a:off x="51757" y="5546231"/>
            <a:ext cx="5590286" cy="114456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3000" dirty="0">
                <a:solidFill>
                  <a:srgbClr val="FFFFFF"/>
                </a:solidFill>
              </a:rPr>
              <a:t>„Unity </a:t>
            </a:r>
            <a:r>
              <a:rPr lang="cs-CZ" sz="3000" dirty="0" err="1">
                <a:solidFill>
                  <a:srgbClr val="FFFFFF"/>
                </a:solidFill>
              </a:rPr>
              <a:t>of</a:t>
            </a:r>
            <a:r>
              <a:rPr lang="cs-CZ" sz="3000" dirty="0">
                <a:solidFill>
                  <a:srgbClr val="FFFFFF"/>
                </a:solidFill>
              </a:rPr>
              <a:t> place, </a:t>
            </a:r>
            <a:r>
              <a:rPr lang="cs-CZ" sz="3000" dirty="0" err="1">
                <a:solidFill>
                  <a:srgbClr val="FFFFFF"/>
                </a:solidFill>
              </a:rPr>
              <a:t>time</a:t>
            </a:r>
            <a:r>
              <a:rPr lang="cs-CZ" sz="3000" dirty="0">
                <a:solidFill>
                  <a:srgbClr val="FFFFFF"/>
                </a:solidFill>
              </a:rPr>
              <a:t> and </a:t>
            </a:r>
            <a:r>
              <a:rPr lang="cs-CZ" sz="3000" dirty="0" err="1">
                <a:solidFill>
                  <a:srgbClr val="FFFFFF"/>
                </a:solidFill>
              </a:rPr>
              <a:t>action</a:t>
            </a:r>
            <a:r>
              <a:rPr lang="cs-CZ" sz="3000" dirty="0">
                <a:solidFill>
                  <a:srgbClr val="FFFFFF"/>
                </a:solidFill>
              </a:rPr>
              <a:t>“</a:t>
            </a:r>
            <a:r>
              <a:rPr lang="cs-CZ" sz="6000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4" name="Obrázek 3" descr="Obsah obrázku socha, Busta, Lidská tvář, Artefakt&#10;&#10;Popis byl vytvořen automaticky">
            <a:extLst>
              <a:ext uri="{FF2B5EF4-FFF2-40B4-BE49-F238E27FC236}">
                <a16:creationId xmlns:a16="http://schemas.microsoft.com/office/drawing/2014/main" id="{18F79900-077C-BAEE-F6F8-935048C5A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392" y="739485"/>
            <a:ext cx="3208020" cy="3299460"/>
          </a:xfrm>
          <a:prstGeom prst="rect">
            <a:avLst/>
          </a:prstGeom>
        </p:spPr>
      </p:pic>
      <p:pic>
        <p:nvPicPr>
          <p:cNvPr id="9" name="Obrázek 8" descr="Obsah obrázku text, dopis, kniha, papír&#10;&#10;Popis byl vytvořen automaticky">
            <a:extLst>
              <a:ext uri="{FF2B5EF4-FFF2-40B4-BE49-F238E27FC236}">
                <a16:creationId xmlns:a16="http://schemas.microsoft.com/office/drawing/2014/main" id="{405CD62C-E759-7C2F-0C53-71C8D59297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4720" y="331258"/>
            <a:ext cx="3814826" cy="641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25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85EA25-57C4-632E-9812-E748E7ECF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FCD328-CC3A-34EB-0E52-5C173FA2E4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2" y="331259"/>
            <a:ext cx="5195281" cy="5292927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cs-CZ" sz="55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55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55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55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55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Dr. Gustav </a:t>
            </a:r>
            <a:r>
              <a:rPr lang="cs-CZ" sz="30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Freytag</a:t>
            </a:r>
            <a:endParaRPr lang="cs-CZ" sz="3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DA276EBC-AB7C-DAD4-A95A-E27E0722BD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288278C3-A582-9C12-6638-D0B5E2F374AA}"/>
              </a:ext>
            </a:extLst>
          </p:cNvPr>
          <p:cNvSpPr txBox="1">
            <a:spLocks/>
          </p:cNvSpPr>
          <p:nvPr/>
        </p:nvSpPr>
        <p:spPr>
          <a:xfrm>
            <a:off x="5846323" y="425885"/>
            <a:ext cx="5898916" cy="519830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500" dirty="0">
                <a:solidFill>
                  <a:srgbClr val="FFFFFF"/>
                </a:solidFill>
              </a:rPr>
              <a:t>TECHNIQUE OF THE DRAMA (1894)</a:t>
            </a:r>
          </a:p>
          <a:p>
            <a:r>
              <a:rPr lang="cs-CZ" dirty="0">
                <a:solidFill>
                  <a:srgbClr val="FFFFFF"/>
                </a:solidFill>
              </a:rPr>
              <a:t>(Gustav </a:t>
            </a:r>
            <a:r>
              <a:rPr lang="cs-CZ" dirty="0" err="1">
                <a:solidFill>
                  <a:srgbClr val="FFFFFF"/>
                </a:solidFill>
              </a:rPr>
              <a:t>Freytag</a:t>
            </a:r>
            <a:r>
              <a:rPr lang="cs-CZ" dirty="0">
                <a:solidFill>
                  <a:srgbClr val="FFFFFF"/>
                </a:solidFill>
              </a:rPr>
              <a:t>)</a:t>
            </a:r>
          </a:p>
          <a:p>
            <a:pPr marL="342900" indent="-342900" algn="l">
              <a:buFontTx/>
              <a:buChar char="-"/>
            </a:pPr>
            <a:r>
              <a:rPr lang="cs-CZ" sz="3000" b="1" dirty="0" err="1">
                <a:solidFill>
                  <a:srgbClr val="FFFFFF"/>
                </a:solidFill>
              </a:rPr>
              <a:t>The</a:t>
            </a:r>
            <a:r>
              <a:rPr lang="cs-CZ" sz="3000" b="1" dirty="0">
                <a:solidFill>
                  <a:srgbClr val="FFFFFF"/>
                </a:solidFill>
              </a:rPr>
              <a:t> </a:t>
            </a:r>
            <a:r>
              <a:rPr lang="cs-CZ" sz="3000" b="1" dirty="0" err="1">
                <a:solidFill>
                  <a:srgbClr val="FFFFFF"/>
                </a:solidFill>
              </a:rPr>
              <a:t>intruction</a:t>
            </a:r>
            <a:r>
              <a:rPr lang="cs-CZ" sz="3000" b="1" dirty="0">
                <a:solidFill>
                  <a:srgbClr val="FFFFFF"/>
                </a:solidFill>
              </a:rPr>
              <a:t> and </a:t>
            </a:r>
            <a:r>
              <a:rPr lang="cs-CZ" sz="3000" b="1" dirty="0" err="1">
                <a:solidFill>
                  <a:srgbClr val="FFFFFF"/>
                </a:solidFill>
              </a:rPr>
              <a:t>the</a:t>
            </a:r>
            <a:r>
              <a:rPr lang="cs-CZ" sz="3000" b="1" dirty="0">
                <a:solidFill>
                  <a:srgbClr val="FFFFFF"/>
                </a:solidFill>
              </a:rPr>
              <a:t> </a:t>
            </a:r>
            <a:r>
              <a:rPr lang="cs-CZ" sz="3000" b="1" dirty="0" err="1">
                <a:solidFill>
                  <a:srgbClr val="FFFFFF"/>
                </a:solidFill>
              </a:rPr>
              <a:t>exciting</a:t>
            </a:r>
            <a:r>
              <a:rPr lang="cs-CZ" sz="3000" b="1" dirty="0">
                <a:solidFill>
                  <a:srgbClr val="FFFFFF"/>
                </a:solidFill>
              </a:rPr>
              <a:t> </a:t>
            </a:r>
            <a:r>
              <a:rPr lang="cs-CZ" sz="3000" b="1" dirty="0" err="1">
                <a:solidFill>
                  <a:srgbClr val="FFFFFF"/>
                </a:solidFill>
              </a:rPr>
              <a:t>force</a:t>
            </a:r>
            <a:r>
              <a:rPr lang="cs-CZ" sz="3000" b="1" dirty="0">
                <a:solidFill>
                  <a:srgbClr val="FFFFFF"/>
                </a:solidFill>
              </a:rPr>
              <a:t> moment</a:t>
            </a:r>
            <a:endParaRPr lang="cs-CZ" sz="3000" dirty="0">
              <a:solidFill>
                <a:srgbClr val="FFFFFF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cs-CZ" sz="3000" b="1" dirty="0" err="1">
                <a:solidFill>
                  <a:srgbClr val="FFFFFF"/>
                </a:solidFill>
              </a:rPr>
              <a:t>The</a:t>
            </a:r>
            <a:r>
              <a:rPr lang="cs-CZ" sz="3000" b="1" dirty="0">
                <a:solidFill>
                  <a:srgbClr val="FFFFFF"/>
                </a:solidFill>
              </a:rPr>
              <a:t> </a:t>
            </a:r>
            <a:r>
              <a:rPr lang="cs-CZ" sz="3000" b="1" dirty="0" err="1">
                <a:solidFill>
                  <a:srgbClr val="FFFFFF"/>
                </a:solidFill>
              </a:rPr>
              <a:t>tragic</a:t>
            </a:r>
            <a:r>
              <a:rPr lang="cs-CZ" sz="3000" b="1" dirty="0">
                <a:solidFill>
                  <a:srgbClr val="FFFFFF"/>
                </a:solidFill>
              </a:rPr>
              <a:t> </a:t>
            </a:r>
            <a:r>
              <a:rPr lang="cs-CZ" sz="3000" b="1" dirty="0" err="1">
                <a:solidFill>
                  <a:srgbClr val="FFFFFF"/>
                </a:solidFill>
              </a:rPr>
              <a:t>force</a:t>
            </a:r>
            <a:r>
              <a:rPr lang="cs-CZ" sz="3000" b="1" dirty="0">
                <a:solidFill>
                  <a:srgbClr val="FFFFFF"/>
                </a:solidFill>
              </a:rPr>
              <a:t> </a:t>
            </a:r>
            <a:r>
              <a:rPr lang="cs-CZ" sz="3000" b="1" dirty="0" err="1">
                <a:solidFill>
                  <a:srgbClr val="FFFFFF"/>
                </a:solidFill>
              </a:rPr>
              <a:t>or</a:t>
            </a:r>
            <a:r>
              <a:rPr lang="cs-CZ" sz="3000" b="1" dirty="0">
                <a:solidFill>
                  <a:srgbClr val="FFFFFF"/>
                </a:solidFill>
              </a:rPr>
              <a:t> incident</a:t>
            </a:r>
            <a:endParaRPr lang="cs-CZ" sz="3000" dirty="0">
              <a:solidFill>
                <a:srgbClr val="FFFFFF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cs-CZ" sz="3000" b="1" dirty="0" err="1">
                <a:solidFill>
                  <a:srgbClr val="FFFFFF"/>
                </a:solidFill>
              </a:rPr>
              <a:t>Falling</a:t>
            </a:r>
            <a:r>
              <a:rPr lang="cs-CZ" sz="3000" b="1" dirty="0">
                <a:solidFill>
                  <a:srgbClr val="FFFFFF"/>
                </a:solidFill>
              </a:rPr>
              <a:t> </a:t>
            </a:r>
            <a:r>
              <a:rPr lang="cs-CZ" sz="3000" b="1" dirty="0" err="1">
                <a:solidFill>
                  <a:srgbClr val="FFFFFF"/>
                </a:solidFill>
              </a:rPr>
              <a:t>action</a:t>
            </a:r>
            <a:endParaRPr lang="cs-CZ" sz="3000" dirty="0">
              <a:solidFill>
                <a:srgbClr val="FFFFFF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cs-CZ" sz="3000" b="1" dirty="0" err="1">
                <a:solidFill>
                  <a:srgbClr val="FFFFFF"/>
                </a:solidFill>
              </a:rPr>
              <a:t>The</a:t>
            </a:r>
            <a:r>
              <a:rPr lang="cs-CZ" sz="3000" b="1" dirty="0">
                <a:solidFill>
                  <a:srgbClr val="FFFFFF"/>
                </a:solidFill>
              </a:rPr>
              <a:t> </a:t>
            </a:r>
            <a:r>
              <a:rPr lang="cs-CZ" sz="3000" b="1" dirty="0" err="1">
                <a:solidFill>
                  <a:srgbClr val="FFFFFF"/>
                </a:solidFill>
              </a:rPr>
              <a:t>force</a:t>
            </a:r>
            <a:r>
              <a:rPr lang="cs-CZ" sz="3000" b="1" dirty="0">
                <a:solidFill>
                  <a:srgbClr val="FFFFFF"/>
                </a:solidFill>
              </a:rPr>
              <a:t> </a:t>
            </a:r>
            <a:r>
              <a:rPr lang="cs-CZ" sz="3000" b="1" dirty="0" err="1">
                <a:solidFill>
                  <a:srgbClr val="FFFFFF"/>
                </a:solidFill>
              </a:rPr>
              <a:t>or</a:t>
            </a:r>
            <a:r>
              <a:rPr lang="cs-CZ" sz="3000" b="1" dirty="0">
                <a:solidFill>
                  <a:srgbClr val="FFFFFF"/>
                </a:solidFill>
              </a:rPr>
              <a:t> motive </a:t>
            </a:r>
            <a:r>
              <a:rPr lang="cs-CZ" sz="3000" b="1" dirty="0" err="1">
                <a:solidFill>
                  <a:srgbClr val="FFFFFF"/>
                </a:solidFill>
              </a:rPr>
              <a:t>of</a:t>
            </a:r>
            <a:r>
              <a:rPr lang="cs-CZ" sz="3000" b="1" dirty="0">
                <a:solidFill>
                  <a:srgbClr val="FFFFFF"/>
                </a:solidFill>
              </a:rPr>
              <a:t> last suspense</a:t>
            </a:r>
            <a:endParaRPr lang="cs-CZ" sz="3000" dirty="0">
              <a:solidFill>
                <a:srgbClr val="FFFFFF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cs-CZ" sz="3000" b="1" dirty="0" err="1">
                <a:solidFill>
                  <a:srgbClr val="FFFFFF"/>
                </a:solidFill>
              </a:rPr>
              <a:t>Catastrophe</a:t>
            </a:r>
            <a:r>
              <a:rPr lang="cs-CZ" sz="3000" b="1" dirty="0">
                <a:solidFill>
                  <a:srgbClr val="FFFFFF"/>
                </a:solidFill>
              </a:rPr>
              <a:t> – </a:t>
            </a:r>
            <a:r>
              <a:rPr lang="cs-CZ" sz="3000" b="1" dirty="0" err="1">
                <a:solidFill>
                  <a:srgbClr val="FFFFFF"/>
                </a:solidFill>
              </a:rPr>
              <a:t>resolution</a:t>
            </a:r>
            <a:r>
              <a:rPr lang="cs-CZ" sz="3000" b="1" dirty="0">
                <a:solidFill>
                  <a:srgbClr val="FFFFFF"/>
                </a:solidFill>
              </a:rPr>
              <a:t> and </a:t>
            </a:r>
            <a:r>
              <a:rPr lang="cs-CZ" sz="3000" b="1" dirty="0" err="1">
                <a:solidFill>
                  <a:srgbClr val="FFFFFF"/>
                </a:solidFill>
              </a:rPr>
              <a:t>purification</a:t>
            </a:r>
            <a:r>
              <a:rPr lang="cs-CZ" sz="3000" dirty="0">
                <a:solidFill>
                  <a:srgbClr val="FFFFFF"/>
                </a:solidFill>
              </a:rPr>
              <a:t> (</a:t>
            </a:r>
            <a:r>
              <a:rPr lang="cs-CZ" sz="3000" dirty="0" err="1">
                <a:solidFill>
                  <a:srgbClr val="FFFFFF"/>
                </a:solidFill>
              </a:rPr>
              <a:t>catharsis</a:t>
            </a:r>
            <a:r>
              <a:rPr lang="cs-CZ" sz="3000" dirty="0">
                <a:solidFill>
                  <a:srgbClr val="FFFFFF"/>
                </a:solidFill>
              </a:rPr>
              <a:t>)</a:t>
            </a:r>
          </a:p>
          <a:p>
            <a:pPr algn="r"/>
            <a:r>
              <a:rPr lang="cs-CZ" sz="3500" dirty="0">
                <a:solidFill>
                  <a:srgbClr val="FFFFFF"/>
                </a:solidFill>
              </a:rPr>
              <a:t>„Jednota místa, času a děje“ (Aristoteles)</a:t>
            </a:r>
          </a:p>
        </p:txBody>
      </p:sp>
      <p:pic>
        <p:nvPicPr>
          <p:cNvPr id="8" name="Obrázek 7" descr="Obsah obrázku Lidská tvář, portrét, osoba, ovál&#10;&#10;Popis byl vytvořen automaticky">
            <a:extLst>
              <a:ext uri="{FF2B5EF4-FFF2-40B4-BE49-F238E27FC236}">
                <a16:creationId xmlns:a16="http://schemas.microsoft.com/office/drawing/2014/main" id="{90D26D22-052B-79B5-EB7A-8776D9664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400" y="668383"/>
            <a:ext cx="3022600" cy="385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78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2" y="331259"/>
            <a:ext cx="5195281" cy="5292927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5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composition</a:t>
            </a:r>
            <a:r>
              <a:rPr lang="cs-CZ" sz="5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5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5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endParaRPr lang="cs-CZ" sz="55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43599" y="425885"/>
            <a:ext cx="5801639" cy="5198301"/>
          </a:xfrm>
        </p:spPr>
        <p:txBody>
          <a:bodyPr rtlCol="0">
            <a:noAutofit/>
          </a:bodyPr>
          <a:lstStyle/>
          <a:p>
            <a:pPr marL="342900" indent="-342900" rtl="0">
              <a:buFontTx/>
              <a:buChar char="-"/>
            </a:pPr>
            <a:r>
              <a:rPr lang="cs-CZ" sz="3500" dirty="0">
                <a:solidFill>
                  <a:srgbClr val="FFFFFF"/>
                </a:solidFill>
              </a:rPr>
              <a:t>COMPOSITION OF SCENES AND THEIR CONNECTIONS</a:t>
            </a:r>
          </a:p>
          <a:p>
            <a:pPr marL="342900" indent="-342900" rtl="0">
              <a:buFontTx/>
              <a:buChar char="-"/>
            </a:pPr>
            <a:r>
              <a:rPr lang="cs-CZ" sz="3500" dirty="0">
                <a:solidFill>
                  <a:srgbClr val="FFFFFF"/>
                </a:solidFill>
              </a:rPr>
              <a:t>EXPOSURE AND THEIR DEVELOPMENT </a:t>
            </a:r>
          </a:p>
          <a:p>
            <a:pPr marL="342900" indent="-342900" rtl="0">
              <a:buFontTx/>
              <a:buChar char="-"/>
            </a:pPr>
            <a:r>
              <a:rPr lang="cs-CZ" sz="3500" dirty="0">
                <a:solidFill>
                  <a:srgbClr val="FFFFFF"/>
                </a:solidFill>
              </a:rPr>
              <a:t>CULMINATION POINTS AND IMPORTANTS OF THE END</a:t>
            </a:r>
          </a:p>
          <a:p>
            <a:pPr marL="342900" indent="-342900" rtl="0">
              <a:buFontTx/>
              <a:buChar char="-"/>
            </a:pPr>
            <a:r>
              <a:rPr lang="cs-CZ" sz="3500" dirty="0">
                <a:solidFill>
                  <a:srgbClr val="FFFFFF"/>
                </a:solidFill>
              </a:rPr>
              <a:t>RELATIONSHIP OF IMAGE AND SOUND </a:t>
            </a:r>
          </a:p>
        </p:txBody>
      </p:sp>
    </p:spTree>
    <p:extLst>
      <p:ext uri="{BB962C8B-B14F-4D97-AF65-F5344CB8AC3E}">
        <p14:creationId xmlns:p14="http://schemas.microsoft.com/office/powerpoint/2010/main" val="2417429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87F8B4-7D8D-A2C1-A156-4AD49637C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C60C89-10D3-F096-7009-4D31DB25D8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762" y="331259"/>
            <a:ext cx="5195281" cy="5292927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5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composition</a:t>
            </a:r>
            <a:r>
              <a:rPr lang="cs-CZ" sz="5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5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5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endParaRPr lang="cs-CZ" sz="55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15330EFF-049B-A283-E9B3-78C7E797B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 txBox="1">
            <a:spLocks/>
          </p:cNvSpPr>
          <p:nvPr/>
        </p:nvSpPr>
        <p:spPr>
          <a:xfrm>
            <a:off x="6095999" y="425885"/>
            <a:ext cx="5649239" cy="519830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500" b="1" dirty="0">
                <a:solidFill>
                  <a:srgbClr val="FF0000"/>
                </a:solidFill>
              </a:rPr>
              <a:t>GENRE AND ITS RULES</a:t>
            </a:r>
          </a:p>
          <a:p>
            <a:r>
              <a:rPr lang="cs-CZ" sz="3500" dirty="0" err="1">
                <a:solidFill>
                  <a:srgbClr val="FFFFFF"/>
                </a:solidFill>
              </a:rPr>
              <a:t>Challenge</a:t>
            </a:r>
            <a:r>
              <a:rPr lang="cs-CZ" sz="3500" dirty="0">
                <a:solidFill>
                  <a:srgbClr val="FFFFFF"/>
                </a:solidFill>
              </a:rPr>
              <a:t> </a:t>
            </a:r>
            <a:r>
              <a:rPr lang="cs-CZ" sz="3500" dirty="0" err="1">
                <a:solidFill>
                  <a:srgbClr val="FFFFFF"/>
                </a:solidFill>
              </a:rPr>
              <a:t>or</a:t>
            </a:r>
            <a:r>
              <a:rPr lang="cs-CZ" sz="3500" dirty="0">
                <a:solidFill>
                  <a:srgbClr val="FFFFFF"/>
                </a:solidFill>
              </a:rPr>
              <a:t> </a:t>
            </a:r>
            <a:r>
              <a:rPr lang="cs-CZ" sz="3500" dirty="0" err="1">
                <a:solidFill>
                  <a:srgbClr val="FFFFFF"/>
                </a:solidFill>
              </a:rPr>
              <a:t>limitation</a:t>
            </a:r>
            <a:r>
              <a:rPr lang="cs-CZ" sz="3500" dirty="0">
                <a:solidFill>
                  <a:srgbClr val="FFFFFF"/>
                </a:solidFill>
              </a:rPr>
              <a:t>?</a:t>
            </a:r>
          </a:p>
          <a:p>
            <a:pPr algn="r"/>
            <a:r>
              <a:rPr lang="cs-CZ" sz="3500" b="1" dirty="0" err="1">
                <a:solidFill>
                  <a:srgbClr val="FFFFFF"/>
                </a:solidFill>
              </a:rPr>
              <a:t>Primary</a:t>
            </a:r>
            <a:r>
              <a:rPr lang="cs-CZ" sz="3500" b="1" dirty="0">
                <a:solidFill>
                  <a:srgbClr val="FFFFFF"/>
                </a:solidFill>
              </a:rPr>
              <a:t> </a:t>
            </a:r>
            <a:r>
              <a:rPr lang="cs-CZ" sz="3500" b="1" dirty="0" err="1">
                <a:solidFill>
                  <a:srgbClr val="FFFFFF"/>
                </a:solidFill>
              </a:rPr>
              <a:t>signs</a:t>
            </a:r>
            <a:r>
              <a:rPr lang="cs-CZ" sz="3500" dirty="0">
                <a:solidFill>
                  <a:srgbClr val="FFFFFF"/>
                </a:solidFill>
              </a:rPr>
              <a:t> </a:t>
            </a:r>
          </a:p>
          <a:p>
            <a:pPr algn="r"/>
            <a:r>
              <a:rPr lang="cs-CZ" dirty="0">
                <a:solidFill>
                  <a:srgbClr val="FFFFFF"/>
                </a:solidFill>
              </a:rPr>
              <a:t>(</a:t>
            </a:r>
            <a:r>
              <a:rPr lang="cs-CZ" dirty="0" err="1">
                <a:solidFill>
                  <a:srgbClr val="FFFFFF"/>
                </a:solidFill>
              </a:rPr>
              <a:t>human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speech</a:t>
            </a:r>
            <a:r>
              <a:rPr lang="cs-CZ" dirty="0">
                <a:solidFill>
                  <a:srgbClr val="FFFFFF"/>
                </a:solidFill>
              </a:rPr>
              <a:t>, </a:t>
            </a:r>
            <a:r>
              <a:rPr lang="cs-CZ" dirty="0" err="1">
                <a:solidFill>
                  <a:srgbClr val="FFFFFF"/>
                </a:solidFill>
              </a:rPr>
              <a:t>facial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expressions</a:t>
            </a:r>
            <a:r>
              <a:rPr lang="cs-CZ" dirty="0">
                <a:solidFill>
                  <a:srgbClr val="FFFFFF"/>
                </a:solidFill>
              </a:rPr>
              <a:t>)</a:t>
            </a:r>
          </a:p>
          <a:p>
            <a:pPr algn="r"/>
            <a:r>
              <a:rPr lang="cs-CZ" sz="3500" b="1" dirty="0" err="1">
                <a:solidFill>
                  <a:srgbClr val="FFFFFF"/>
                </a:solidFill>
              </a:rPr>
              <a:t>Secondary</a:t>
            </a:r>
            <a:r>
              <a:rPr lang="cs-CZ" sz="3500" b="1" dirty="0">
                <a:solidFill>
                  <a:srgbClr val="FFFFFF"/>
                </a:solidFill>
              </a:rPr>
              <a:t> </a:t>
            </a:r>
            <a:r>
              <a:rPr lang="cs-CZ" sz="3500" b="1" dirty="0" err="1">
                <a:solidFill>
                  <a:srgbClr val="FFFFFF"/>
                </a:solidFill>
              </a:rPr>
              <a:t>signs</a:t>
            </a:r>
            <a:r>
              <a:rPr lang="cs-CZ" sz="3500" dirty="0">
                <a:solidFill>
                  <a:srgbClr val="FFFFFF"/>
                </a:solidFill>
              </a:rPr>
              <a:t> </a:t>
            </a:r>
          </a:p>
          <a:p>
            <a:pPr algn="r"/>
            <a:r>
              <a:rPr lang="cs-CZ" dirty="0">
                <a:solidFill>
                  <a:srgbClr val="FFFFFF"/>
                </a:solidFill>
              </a:rPr>
              <a:t>(</a:t>
            </a:r>
            <a:r>
              <a:rPr lang="cs-CZ" dirty="0" err="1">
                <a:solidFill>
                  <a:srgbClr val="FFFFFF"/>
                </a:solidFill>
              </a:rPr>
              <a:t>clothing</a:t>
            </a:r>
            <a:r>
              <a:rPr lang="cs-CZ" dirty="0">
                <a:solidFill>
                  <a:srgbClr val="FFFFFF"/>
                </a:solidFill>
              </a:rPr>
              <a:t>, </a:t>
            </a:r>
            <a:r>
              <a:rPr lang="cs-CZ" dirty="0" err="1">
                <a:solidFill>
                  <a:srgbClr val="FFFFFF"/>
                </a:solidFill>
              </a:rPr>
              <a:t>scenery</a:t>
            </a:r>
            <a:r>
              <a:rPr lang="cs-CZ" dirty="0">
                <a:solidFill>
                  <a:srgbClr val="FFFFFF"/>
                </a:solidFill>
              </a:rPr>
              <a:t>, </a:t>
            </a:r>
            <a:r>
              <a:rPr lang="cs-CZ" dirty="0" err="1">
                <a:solidFill>
                  <a:srgbClr val="FFFFFF"/>
                </a:solidFill>
              </a:rPr>
              <a:t>situation</a:t>
            </a:r>
            <a:r>
              <a:rPr lang="cs-CZ" dirty="0">
                <a:solidFill>
                  <a:srgbClr val="FFFFFF"/>
                </a:solidFill>
              </a:rPr>
              <a:t>, </a:t>
            </a:r>
            <a:r>
              <a:rPr lang="cs-CZ" dirty="0" err="1">
                <a:solidFill>
                  <a:srgbClr val="FFFFFF"/>
                </a:solidFill>
              </a:rPr>
              <a:t>composition</a:t>
            </a:r>
            <a:r>
              <a:rPr lang="cs-CZ" dirty="0">
                <a:solidFill>
                  <a:srgbClr val="FFFFFF"/>
                </a:solidFill>
              </a:rPr>
              <a:t>, </a:t>
            </a:r>
            <a:r>
              <a:rPr lang="cs-CZ" dirty="0" err="1">
                <a:solidFill>
                  <a:srgbClr val="FFFFFF"/>
                </a:solidFill>
              </a:rPr>
              <a:t>typicality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of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relationships</a:t>
            </a:r>
            <a:r>
              <a:rPr lang="cs-CZ" dirty="0">
                <a:solidFill>
                  <a:srgbClr val="FFFFFF"/>
                </a:solidFill>
              </a:rPr>
              <a:t>… )</a:t>
            </a:r>
          </a:p>
          <a:p>
            <a:endParaRPr lang="cs-CZ" sz="3500" dirty="0">
              <a:solidFill>
                <a:srgbClr val="FFFFFF"/>
              </a:solidFill>
            </a:endParaRPr>
          </a:p>
          <a:p>
            <a:r>
              <a:rPr lang="cs-CZ" sz="3500" b="1" dirty="0" err="1">
                <a:solidFill>
                  <a:srgbClr val="FFFFFF"/>
                </a:solidFill>
              </a:rPr>
              <a:t>Genre</a:t>
            </a:r>
            <a:r>
              <a:rPr lang="cs-CZ" sz="3500" b="1" dirty="0">
                <a:solidFill>
                  <a:srgbClr val="FFFFFF"/>
                </a:solidFill>
              </a:rPr>
              <a:t> </a:t>
            </a:r>
            <a:r>
              <a:rPr lang="cs-CZ" sz="3500" b="1" dirty="0" err="1">
                <a:solidFill>
                  <a:srgbClr val="FFFFFF"/>
                </a:solidFill>
              </a:rPr>
              <a:t>is</a:t>
            </a:r>
            <a:r>
              <a:rPr lang="cs-CZ" sz="3500" b="1" dirty="0">
                <a:solidFill>
                  <a:srgbClr val="FFFFFF"/>
                </a:solidFill>
              </a:rPr>
              <a:t> </a:t>
            </a:r>
            <a:r>
              <a:rPr lang="cs-CZ" sz="3500" b="1" dirty="0" err="1">
                <a:solidFill>
                  <a:srgbClr val="FFFFFF"/>
                </a:solidFill>
              </a:rPr>
              <a:t>defined</a:t>
            </a:r>
            <a:r>
              <a:rPr lang="cs-CZ" sz="3500" b="1" dirty="0">
                <a:solidFill>
                  <a:srgbClr val="FFFFFF"/>
                </a:solidFill>
              </a:rPr>
              <a:t> by </a:t>
            </a:r>
            <a:r>
              <a:rPr lang="cs-CZ" sz="3500" b="1" dirty="0" err="1">
                <a:solidFill>
                  <a:srgbClr val="FFFFFF"/>
                </a:solidFill>
              </a:rPr>
              <a:t>secondary</a:t>
            </a:r>
            <a:r>
              <a:rPr lang="cs-CZ" sz="3500" b="1" dirty="0">
                <a:solidFill>
                  <a:srgbClr val="FFFFFF"/>
                </a:solidFill>
              </a:rPr>
              <a:t> </a:t>
            </a:r>
            <a:r>
              <a:rPr lang="cs-CZ" sz="3500" b="1" dirty="0" err="1">
                <a:solidFill>
                  <a:srgbClr val="FFFFFF"/>
                </a:solidFill>
              </a:rPr>
              <a:t>signs</a:t>
            </a:r>
            <a:r>
              <a:rPr lang="cs-CZ" sz="3500" b="1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9279213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4418_TF56596226.potx" id="{B680BA53-DCFA-4B5F-BA54-F0F0F6C3C566}" vid="{2A43A7F2-AF83-4DCB-918B-434CD4542658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F009F5EF-575C-40E7-A9C5-EC1F2A5548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451F4C-A3A1-4FF3-AEA5-AE3EFF175B0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775A23-75CA-4614-9647-C9B2CE742CA2}">
  <ds:schemaRefs>
    <ds:schemaRef ds:uri="http://purl.org/dc/terms/"/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1af3243-3dd4-4a8d-8c0d-dd76da1f02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tf56596226_win32</Template>
  <TotalTime>1824</TotalTime>
  <Words>902</Words>
  <Application>Microsoft Office PowerPoint</Application>
  <PresentationFormat>Širokoúhlá obrazovka</PresentationFormat>
  <Paragraphs>209</Paragraphs>
  <Slides>58</Slides>
  <Notes>58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58</vt:i4>
      </vt:variant>
    </vt:vector>
  </HeadingPairs>
  <TitlesOfParts>
    <vt:vector size="63" baseType="lpstr">
      <vt:lpstr>-apple-system</vt:lpstr>
      <vt:lpstr>Arial</vt:lpstr>
      <vt:lpstr>Calibri</vt:lpstr>
      <vt:lpstr>Gill Sans MT</vt:lpstr>
      <vt:lpstr>Balík</vt:lpstr>
      <vt:lpstr>VIZUÁLNÍ KULTURA část FILM/AUDIOVIZE</vt:lpstr>
      <vt:lpstr>Audiovisual Interpretation of Reality</vt:lpstr>
      <vt:lpstr>I. EXCERPT  doing something dumb at 2:13 A.M.  author:   karina kurzawa © karina,2020 (4,7 milion viewers) </vt:lpstr>
      <vt:lpstr>EDITING/CUT AND COMPOSITION</vt:lpstr>
      <vt:lpstr>Prezentace aplikace PowerPoint</vt:lpstr>
      <vt:lpstr>     aristotle</vt:lpstr>
      <vt:lpstr>     Dr. Gustav Freytag</vt:lpstr>
      <vt:lpstr>The composition of the work</vt:lpstr>
      <vt:lpstr>The composition of the work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      jean-Claude CarriEre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editing</vt:lpstr>
      <vt:lpstr>editing</vt:lpstr>
      <vt:lpstr>II. excerpt  kuleschov´s efect  author:   lev kuleschov © twenties of 20. century</vt:lpstr>
      <vt:lpstr>III.excerpt  bridge  author:   JORIS IVENS © 1928 </vt:lpstr>
      <vt:lpstr>IV. excerpt  the land is singing  author:   karel plicka © 1934 </vt:lpstr>
      <vt:lpstr>Prezentace aplikace PowerPoint</vt:lpstr>
      <vt:lpstr>Prezentace aplikace PowerPoint</vt:lpstr>
      <vt:lpstr>Prezentace aplikace PowerPoint</vt:lpstr>
      <vt:lpstr>FINALITY OF THE WORK </vt:lpstr>
      <vt:lpstr>Rules of editing</vt:lpstr>
      <vt:lpstr>Rules of editing</vt:lpstr>
      <vt:lpstr>Rules of editing</vt:lpstr>
      <vt:lpstr>Rules of editing</vt:lpstr>
      <vt:lpstr>Rules of editing</vt:lpstr>
      <vt:lpstr>Rules of editing</vt:lpstr>
      <vt:lpstr>Rules of editing</vt:lpstr>
      <vt:lpstr>Rules of editing</vt:lpstr>
      <vt:lpstr>V. excerpt  battleship potemkin  author:   sergej ejzenštejn © Mosfilm, 1925 </vt:lpstr>
      <vt:lpstr>WORK WITH TIME </vt:lpstr>
      <vt:lpstr>WORK WIT TIME</vt:lpstr>
      <vt:lpstr>Work with time </vt:lpstr>
      <vt:lpstr>Work with time</vt:lpstr>
      <vt:lpstr>Práce s časem </vt:lpstr>
      <vt:lpstr>Work with time</vt:lpstr>
      <vt:lpstr>Work with time</vt:lpstr>
      <vt:lpstr>Work with time </vt:lpstr>
      <vt:lpstr>Work with time </vt:lpstr>
      <vt:lpstr>Work with time </vt:lpstr>
      <vt:lpstr>VI. excerpt  man with the moviecamera  author:   dziga vertov © mosfilm, 1929 </vt:lpstr>
      <vt:lpstr>VII. excerpt  man of aran I  author:   robert flaherty © 1934 </vt:lpstr>
      <vt:lpstr>VIII. excerpt  man of aran II  author:   robert flaherty © 1934 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Nadpis Lorem Ipsum</dc:title>
  <dc:creator>Martin Štoll</dc:creator>
  <cp:lastModifiedBy>Martin Štoll</cp:lastModifiedBy>
  <cp:revision>123</cp:revision>
  <dcterms:created xsi:type="dcterms:W3CDTF">2021-03-13T19:49:20Z</dcterms:created>
  <dcterms:modified xsi:type="dcterms:W3CDTF">2024-12-01T18:04:40Z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