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63"/>
  </p:notesMasterIdLst>
  <p:handoutMasterIdLst>
    <p:handoutMasterId r:id="rId64"/>
  </p:handoutMasterIdLst>
  <p:sldIdLst>
    <p:sldId id="285" r:id="rId5"/>
    <p:sldId id="433" r:id="rId6"/>
    <p:sldId id="377" r:id="rId7"/>
    <p:sldId id="296" r:id="rId8"/>
    <p:sldId id="484" r:id="rId9"/>
    <p:sldId id="499" r:id="rId10"/>
    <p:sldId id="483" r:id="rId11"/>
    <p:sldId id="340" r:id="rId12"/>
    <p:sldId id="485" r:id="rId13"/>
    <p:sldId id="492" r:id="rId14"/>
    <p:sldId id="486" r:id="rId15"/>
    <p:sldId id="489" r:id="rId16"/>
    <p:sldId id="490" r:id="rId17"/>
    <p:sldId id="491" r:id="rId18"/>
    <p:sldId id="488" r:id="rId19"/>
    <p:sldId id="493" r:id="rId20"/>
    <p:sldId id="487" r:id="rId21"/>
    <p:sldId id="435" r:id="rId22"/>
    <p:sldId id="437" r:id="rId23"/>
    <p:sldId id="494" r:id="rId24"/>
    <p:sldId id="444" r:id="rId25"/>
    <p:sldId id="445" r:id="rId26"/>
    <p:sldId id="446" r:id="rId27"/>
    <p:sldId id="447" r:id="rId28"/>
    <p:sldId id="441" r:id="rId29"/>
    <p:sldId id="442" r:id="rId30"/>
    <p:sldId id="332" r:id="rId31"/>
    <p:sldId id="495" r:id="rId32"/>
    <p:sldId id="385" r:id="rId33"/>
    <p:sldId id="477" r:id="rId34"/>
    <p:sldId id="478" r:id="rId35"/>
    <p:sldId id="339" r:id="rId36"/>
    <p:sldId id="479" r:id="rId37"/>
    <p:sldId id="480" r:id="rId38"/>
    <p:sldId id="438" r:id="rId39"/>
    <p:sldId id="439" r:id="rId40"/>
    <p:sldId id="496" r:id="rId41"/>
    <p:sldId id="456" r:id="rId42"/>
    <p:sldId id="457" r:id="rId43"/>
    <p:sldId id="450" r:id="rId44"/>
    <p:sldId id="451" r:id="rId45"/>
    <p:sldId id="449" r:id="rId46"/>
    <p:sldId id="452" r:id="rId47"/>
    <p:sldId id="443" r:id="rId48"/>
    <p:sldId id="460" r:id="rId49"/>
    <p:sldId id="461" r:id="rId50"/>
    <p:sldId id="462" r:id="rId51"/>
    <p:sldId id="463" r:id="rId52"/>
    <p:sldId id="466" r:id="rId53"/>
    <p:sldId id="464" r:id="rId54"/>
    <p:sldId id="468" r:id="rId55"/>
    <p:sldId id="467" r:id="rId56"/>
    <p:sldId id="470" r:id="rId57"/>
    <p:sldId id="469" r:id="rId58"/>
    <p:sldId id="497" r:id="rId59"/>
    <p:sldId id="471" r:id="rId60"/>
    <p:sldId id="498" r:id="rId61"/>
    <p:sldId id="425" r:id="rId62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9FB360-F315-4E02-BF13-1853F0AD88EF}" type="datetime1">
              <a:rPr lang="cs-CZ" smtClean="0"/>
              <a:t>01.12.2024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CA90-5ED5-47AE-B3A3-036B8FD1A688}" type="datetime1">
              <a:rPr lang="cs-CZ" smtClean="0"/>
              <a:pPr/>
              <a:t>01.12.2024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DE73-2BBF-E669-283A-92F870ED5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5BD8F9D8-02DE-F681-2EE7-3EFB0E4E3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D8F8BF1-8BA4-DDDE-BF26-B310C5AFB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D4BC1A-1EEE-AB18-EBA0-5BC04E961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3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D6C9-E74D-2A50-1036-1F5CA035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94AE7D69-071B-4566-8210-39A8E4458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9077E2A-8788-B6EA-5874-5FD47387E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2C872F-2016-069F-B7B8-CDC0BA434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28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CFF4C-1F8A-10FA-B95D-A1CBE68F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0E85A9CB-9B36-E42D-78CB-D1753AD38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E797711-45E8-190C-9AD6-429487588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C91158-989C-7B5E-5C2B-7A054BDDA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06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A947-805B-8B37-9946-31EE7F59D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A9B9251F-C714-0206-84BE-BFAC28113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5DE3A8-F30E-A343-1EB1-20CF65716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70205A-0FAE-7EF3-722E-CDCBB28FD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8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B1176-E69B-E215-491B-2886E4E08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F32E1433-3F90-A7F5-5995-0C5633B0B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566697-CF77-3FA1-6BFD-6622285D1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4EFDBF-A66D-3AAA-5AF0-8DDDD63A23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64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DEC88-4335-72C0-4921-E2F5D0EAA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F9DE8AB3-B559-F851-C8D2-ECD6039BA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3D45319-62B2-3FF0-D1E2-44318EC40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30D5F2-BA1A-D4BC-CCD1-7B12D29997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6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0CBD0-5315-FB66-4CC4-00A002A20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71F9CE28-76C1-D08B-81F4-046CC97F4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1E7BD4F-B14D-576C-2BF3-1F89C7B62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E31A10-6A95-26FC-55CF-3D5FD903B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344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DC03F-34C0-331B-6B54-1D7085E6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534C3C4B-F739-69C2-3A71-46A7B2A5D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8CC3113-5C6C-E03D-17FA-B3D20A865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06331E-FB24-B334-F15E-EEA7A332F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470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999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45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9226-09D3-98B9-4DFE-E5B1B5D2D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1E1B38F7-591A-DCE6-DFB6-261AAF312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BA4F689-E52A-D5F1-142D-B71CE5162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FC22C5-9553-F3DE-C06F-B49B6D1B6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1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48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86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254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912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95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84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10745-1572-A564-E75E-8956376A5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1FB31F37-DF44-C302-90AF-F2A30ED20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E719DB-9A7C-E41A-1F66-C3A1FAA73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8DDD8F-ACF3-EAED-3A8E-93A9CA038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19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51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91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7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73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08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229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17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C6CFB-94DB-8EAC-7EB5-9D87BF8F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2F4E9E15-08F1-07F0-2F22-62DBA7248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38B63A-D0D0-A105-106C-B67681F00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C4992-E294-F47C-002B-3449DBB329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75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96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29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920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1814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37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40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821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42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57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2374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4021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81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98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A2BE2-E2E9-0648-BEA5-7F55877DF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C316D222-5C41-470F-5523-3FC035C30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3871DB-679B-E514-3047-1DCF14524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FAF05F-35C5-0850-82D2-9F0EF4898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19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5054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6602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6846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86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541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03AB-0CA6-EC05-5C32-62E066D8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BB63FF6E-EF87-16AF-F295-90F68EE99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DEA10FA-5333-2B93-96D2-C4ADA7A54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A53BB9-2E2F-C6B2-F209-1C3EEB91B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39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016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66693-5228-4455-A422-A753DF2A7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9273BF17-2BA3-AB55-24AA-3047B450C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DA7578-B991-1E51-20EE-10DE07477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A74868-90BF-E073-517F-E178137FD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8162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6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3BC8B-B4B1-1A45-7CA6-0B3E9A30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63EFC604-4FEF-1460-B76D-9A97524CE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B7BFD2-E00E-CC4E-3034-6396EC3C6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336FF9-947F-6BBC-82DF-FDC96CDBA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92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BDF45-5388-C82E-BF6F-FF7E7627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CEF0C60D-93BA-0722-A285-D81FA3714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00112B-09FF-AC97-AD73-C5C10E2B6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E5F6F3-9E36-8F6C-488B-2D5BF5509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47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7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FC959-BDED-D04E-BA79-13A1FECD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>
            <a:extLst>
              <a:ext uri="{FF2B5EF4-FFF2-40B4-BE49-F238E27FC236}">
                <a16:creationId xmlns:a16="http://schemas.microsoft.com/office/drawing/2014/main" id="{7F590C0B-7647-1FAF-B06C-00BB87560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56FFFC1-8DEF-099E-5236-283D868D4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C6A257-7E3E-2458-9376-4A88E1FC2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8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6032C3-97BC-4400-9AFD-32F2308A4E61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520A6-2D34-40E8-B6CB-EC0DC8E2FF35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777D2C-C879-4DD3-849D-1795EA1BA0B7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C9DDF0-E978-45D3-9999-0682E0AF0893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C37F7B-9435-449C-857D-A1E3A91B1EFD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98531-2EBE-494B-B13D-F2A3472092C6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E931E-002D-448F-804F-37D6B4E9F6EC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36DC1A-1667-477E-8801-6BFD58229119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6B2510-D225-4896-9211-2C70D9FF76CD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AE7E33-6635-4572-844E-F0F27C1BE646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87C7D9A6-06F2-47A6-8516-FC2BE186FA50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A905977E-4366-4EB8-AB21-78E751379A6A}" type="datetime1">
              <a:rPr lang="cs-CZ" noProof="0" smtClean="0"/>
              <a:t>01.12.2024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3185787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VIZUÁLNÍ KULTURA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část FILM/AUDIOVIZE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347350"/>
            <a:ext cx="5573486" cy="1439675"/>
          </a:xfrm>
        </p:spPr>
        <p:txBody>
          <a:bodyPr rtlCol="0">
            <a:noAutofit/>
          </a:bodyPr>
          <a:lstStyle/>
          <a:p>
            <a:pPr algn="l" rtl="0"/>
            <a:r>
              <a:rPr lang="cs-CZ" sz="2500" dirty="0">
                <a:solidFill>
                  <a:srgbClr val="FFFFFF"/>
                </a:solidFill>
              </a:rPr>
              <a:t>IKSŽ FSV UK</a:t>
            </a:r>
          </a:p>
          <a:p>
            <a:pPr algn="l" rtl="0"/>
            <a:r>
              <a:rPr lang="cs-CZ" sz="2500" dirty="0">
                <a:solidFill>
                  <a:srgbClr val="FFFFFF"/>
                </a:solidFill>
              </a:rPr>
              <a:t>katedra mediálních studií</a:t>
            </a:r>
          </a:p>
          <a:p>
            <a:pPr algn="l" rtl="0"/>
            <a:endParaRPr lang="cs-CZ" sz="2500" dirty="0">
              <a:solidFill>
                <a:srgbClr val="FFFFFF"/>
              </a:solidFill>
            </a:endParaRPr>
          </a:p>
          <a:p>
            <a:pPr algn="l"/>
            <a:r>
              <a:rPr lang="cs-CZ" sz="3000" b="1" dirty="0">
                <a:solidFill>
                  <a:srgbClr val="FFFF00"/>
                </a:solidFill>
              </a:rPr>
              <a:t>prof. MgA. Martin </a:t>
            </a:r>
            <a:r>
              <a:rPr lang="cs-CZ" sz="3000" b="1" dirty="0" err="1">
                <a:solidFill>
                  <a:srgbClr val="FFFF00"/>
                </a:solidFill>
              </a:rPr>
              <a:t>Štoll</a:t>
            </a:r>
            <a:r>
              <a:rPr lang="cs-CZ" sz="3000" b="1" dirty="0">
                <a:solidFill>
                  <a:srgbClr val="FFFF00"/>
                </a:solidFill>
              </a:rPr>
              <a:t>, Ph.D.</a:t>
            </a:r>
          </a:p>
          <a:p>
            <a:pPr algn="l" rtl="0"/>
            <a:endParaRPr lang="cs-CZ" sz="2500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6BC8F9-37C2-488D-9963-27DEA4356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99" y="331259"/>
            <a:ext cx="6998351" cy="52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0AF9E-04EC-C8D8-12FE-2CE6794A0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ečení, obloha, osoba, venku&#10;&#10;Popis byl vytvořen automaticky">
            <a:extLst>
              <a:ext uri="{FF2B5EF4-FFF2-40B4-BE49-F238E27FC236}">
                <a16:creationId xmlns:a16="http://schemas.microsoft.com/office/drawing/2014/main" id="{1CA7A93D-598B-3BFD-14D3-0EA67D72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" y="382505"/>
            <a:ext cx="10136221" cy="61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4B6B39-93DB-90AF-4A37-E5F5872B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chody, snímek obrazovky, budova, interiér&#10;&#10;Popis byl vytvořen automaticky">
            <a:extLst>
              <a:ext uri="{FF2B5EF4-FFF2-40B4-BE49-F238E27FC236}">
                <a16:creationId xmlns:a16="http://schemas.microsoft.com/office/drawing/2014/main" id="{9110FFDC-486C-1AF5-AE72-87306024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0" y="476043"/>
            <a:ext cx="8991600" cy="61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1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53989-3303-7565-4CEE-63048A98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Lidská tvář, oblečení, zbraň&#10;&#10;Popis byl vytvořen automaticky">
            <a:extLst>
              <a:ext uri="{FF2B5EF4-FFF2-40B4-BE49-F238E27FC236}">
                <a16:creationId xmlns:a16="http://schemas.microsoft.com/office/drawing/2014/main" id="{55396282-EF67-DC84-FC00-75A473C6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25" y="445029"/>
            <a:ext cx="10442984" cy="61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73B8E-9D08-F18B-9506-91D3FB2C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soba, oblečení, vánoční stromeček, interiér&#10;&#10;Popis byl vytvořen automaticky">
            <a:extLst>
              <a:ext uri="{FF2B5EF4-FFF2-40B4-BE49-F238E27FC236}">
                <a16:creationId xmlns:a16="http://schemas.microsoft.com/office/drawing/2014/main" id="{89F198EB-7D23-BF2C-3411-B55B7232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62" y="253651"/>
            <a:ext cx="8949447" cy="6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5D7FB-FAF5-5A3B-2E53-16646D00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olo, venku, pneumatika, motorka&#10;&#10;Popis byl vytvořen automaticky">
            <a:extLst>
              <a:ext uri="{FF2B5EF4-FFF2-40B4-BE49-F238E27FC236}">
                <a16:creationId xmlns:a16="http://schemas.microsoft.com/office/drawing/2014/main" id="{23689E31-DB98-A995-367C-CB88ADB1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85" y="172205"/>
            <a:ext cx="9640111" cy="65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2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07CCB-8033-0E52-E7A5-D2442948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avec, vozidlo, Pozemní vozidlo, kolo&#10;&#10;Popis byl vytvořen automaticky">
            <a:extLst>
              <a:ext uri="{FF2B5EF4-FFF2-40B4-BE49-F238E27FC236}">
                <a16:creationId xmlns:a16="http://schemas.microsoft.com/office/drawing/2014/main" id="{F7CBA0D2-2208-68D2-0343-EB8DE80A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0" y="623570"/>
            <a:ext cx="11008659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67B9A0-051F-44B4-D57E-C3099FB2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levizní program, video, televize, média&#10;&#10;Popis byl vytvořen automaticky">
            <a:extLst>
              <a:ext uri="{FF2B5EF4-FFF2-40B4-BE49-F238E27FC236}">
                <a16:creationId xmlns:a16="http://schemas.microsoft.com/office/drawing/2014/main" id="{ABB6284F-EADB-F064-6F7D-EB7C733A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81" y="529023"/>
            <a:ext cx="4450080" cy="2453640"/>
          </a:xfrm>
          <a:prstGeom prst="rect">
            <a:avLst/>
          </a:prstGeom>
        </p:spPr>
      </p:pic>
      <p:pic>
        <p:nvPicPr>
          <p:cNvPr id="6" name="Obrázek 5" descr="Obsah obrázku osoba, Televizní program, oblečení, Newscaster&#10;&#10;Popis byl vytvořen automaticky">
            <a:extLst>
              <a:ext uri="{FF2B5EF4-FFF2-40B4-BE49-F238E27FC236}">
                <a16:creationId xmlns:a16="http://schemas.microsoft.com/office/drawing/2014/main" id="{559F1C93-A705-8590-3696-712E22F9E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00" y="1945532"/>
            <a:ext cx="4566597" cy="2550917"/>
          </a:xfrm>
          <a:prstGeom prst="rect">
            <a:avLst/>
          </a:prstGeom>
        </p:spPr>
      </p:pic>
      <p:pic>
        <p:nvPicPr>
          <p:cNvPr id="8" name="Obrázek 7" descr="Obsah obrázku text, televize, snímek obrazovky, Televizní program&#10;&#10;Popis byl vytvořen automaticky">
            <a:extLst>
              <a:ext uri="{FF2B5EF4-FFF2-40B4-BE49-F238E27FC236}">
                <a16:creationId xmlns:a16="http://schemas.microsoft.com/office/drawing/2014/main" id="{2CF65670-5299-FE30-36D9-F02838463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822" y="3799543"/>
            <a:ext cx="4701540" cy="26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5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59C74-83E4-71EE-C101-0B660814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oblečení, Lidská tvář, muž&#10;&#10;Popis byl vytvořen automaticky">
            <a:extLst>
              <a:ext uri="{FF2B5EF4-FFF2-40B4-BE49-F238E27FC236}">
                <a16:creationId xmlns:a16="http://schemas.microsoft.com/office/drawing/2014/main" id="{1BC57222-3F7D-188F-4972-3431E132C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1319186"/>
            <a:ext cx="9508490" cy="44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2" y="331259"/>
            <a:ext cx="4392523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</a:t>
            </a:r>
            <a:r>
              <a:rPr lang="cs-CZ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-Claude </a:t>
            </a:r>
            <a:r>
              <a:rPr lang="cs-CZ" sz="3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CarriEre</a:t>
            </a:r>
            <a:endParaRPr lang="cs-CZ" sz="3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Obsah obrázku osoba, oblečení, Lidská tvář, muž&#10;&#10;Popis byl vytvořen automaticky">
            <a:extLst>
              <a:ext uri="{FF2B5EF4-FFF2-40B4-BE49-F238E27FC236}">
                <a16:creationId xmlns:a16="http://schemas.microsoft.com/office/drawing/2014/main" id="{260474D9-FDA4-DEF3-978F-94AACF35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13" y="746679"/>
            <a:ext cx="3589020" cy="371094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1317" y="425885"/>
            <a:ext cx="6483922" cy="5198301"/>
          </a:xfrm>
        </p:spPr>
        <p:txBody>
          <a:bodyPr rtlCol="0">
            <a:noAutofit/>
          </a:bodyPr>
          <a:lstStyle/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r>
              <a:rPr lang="cs-CZ" sz="3500" b="1" dirty="0">
                <a:solidFill>
                  <a:srgbClr val="FFFFFF"/>
                </a:solidFill>
              </a:rPr>
              <a:t>DRAMATURGY</a:t>
            </a: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</p:txBody>
      </p:sp>
      <p:pic>
        <p:nvPicPr>
          <p:cNvPr id="9" name="Obrázek 8" descr="Obsah obrázku text, Písmo, snímek obrazovky, Fotografický film&#10;&#10;Popis byl vytvořen automaticky">
            <a:extLst>
              <a:ext uri="{FF2B5EF4-FFF2-40B4-BE49-F238E27FC236}">
                <a16:creationId xmlns:a16="http://schemas.microsoft.com/office/drawing/2014/main" id="{317BE557-8E59-660B-1FBC-C8A989954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312" y="370680"/>
            <a:ext cx="3518819" cy="52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13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1317" y="425885"/>
            <a:ext cx="6483922" cy="5198301"/>
          </a:xfrm>
        </p:spPr>
        <p:txBody>
          <a:bodyPr rtlCol="0">
            <a:noAutofit/>
          </a:bodyPr>
          <a:lstStyle/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r>
              <a:rPr lang="cs-CZ" sz="5000" b="1" dirty="0">
                <a:solidFill>
                  <a:srgbClr val="FFFF00"/>
                </a:solidFill>
              </a:rPr>
              <a:t>WHAT</a:t>
            </a:r>
          </a:p>
          <a:p>
            <a:pPr rtl="0"/>
            <a:r>
              <a:rPr lang="cs-CZ" sz="5000" b="1" dirty="0">
                <a:solidFill>
                  <a:srgbClr val="FFFF00"/>
                </a:solidFill>
              </a:rPr>
              <a:t>WHY</a:t>
            </a:r>
          </a:p>
          <a:p>
            <a:pPr rtl="0"/>
            <a:r>
              <a:rPr lang="cs-CZ" sz="5000" b="1" dirty="0">
                <a:solidFill>
                  <a:srgbClr val="FFFF00"/>
                </a:solidFill>
              </a:rPr>
              <a:t>HOW</a:t>
            </a:r>
          </a:p>
          <a:p>
            <a:pPr rtl="0"/>
            <a:r>
              <a:rPr lang="cs-CZ" sz="5000" b="1" dirty="0">
                <a:solidFill>
                  <a:srgbClr val="FFFF00"/>
                </a:solidFill>
              </a:rPr>
              <a:t>FOR WHOM</a:t>
            </a: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r>
              <a:rPr lang="cs-CZ" sz="3500" b="1" dirty="0">
                <a:solidFill>
                  <a:srgbClr val="FFFFFF"/>
                </a:solidFill>
              </a:rPr>
              <a:t>TELL…</a:t>
            </a: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060A77A-2A3B-3998-210F-2058855E3AD1}"/>
              </a:ext>
            </a:extLst>
          </p:cNvPr>
          <p:cNvSpPr txBox="1">
            <a:spLocks/>
          </p:cNvSpPr>
          <p:nvPr/>
        </p:nvSpPr>
        <p:spPr bwMode="blackWhite">
          <a:xfrm>
            <a:off x="446762" y="331259"/>
            <a:ext cx="5195281" cy="5292927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5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composition of the work</a:t>
            </a:r>
            <a:endParaRPr lang="cs-CZ" sz="5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7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4718626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dirty="0" err="1">
                <a:solidFill>
                  <a:srgbClr val="FFC000"/>
                </a:solidFill>
              </a:rPr>
              <a:t>Audiovisual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Interpretation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of</a:t>
            </a:r>
            <a:r>
              <a:rPr lang="cs-CZ" dirty="0">
                <a:solidFill>
                  <a:srgbClr val="FFC000"/>
                </a:solidFill>
              </a:rPr>
              <a:t> Reality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347350"/>
            <a:ext cx="5573486" cy="1439675"/>
          </a:xfrm>
        </p:spPr>
        <p:txBody>
          <a:bodyPr rtlCol="0">
            <a:noAutofit/>
          </a:bodyPr>
          <a:lstStyle/>
          <a:p>
            <a:pPr algn="l"/>
            <a:r>
              <a:rPr lang="cs-CZ" altLang="cs-CZ" sz="2400" dirty="0"/>
              <a:t>Department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Media </a:t>
            </a:r>
            <a:r>
              <a:rPr lang="cs-CZ" altLang="cs-CZ" sz="2400" dirty="0" err="1"/>
              <a:t>Studies</a:t>
            </a:r>
            <a:endParaRPr lang="cs-CZ" altLang="cs-CZ" sz="2400" dirty="0"/>
          </a:p>
          <a:p>
            <a:pPr algn="l"/>
            <a:r>
              <a:rPr lang="cs-CZ" altLang="cs-CZ" sz="2400" dirty="0"/>
              <a:t>Charles University Prague</a:t>
            </a:r>
          </a:p>
          <a:p>
            <a:pPr algn="l" rtl="0"/>
            <a:endParaRPr lang="cs-CZ" sz="2500" dirty="0">
              <a:solidFill>
                <a:srgbClr val="FFFFFF"/>
              </a:solidFill>
            </a:endParaRPr>
          </a:p>
          <a:p>
            <a:pPr algn="l"/>
            <a:r>
              <a:rPr lang="cs-CZ" sz="3000" b="1" dirty="0">
                <a:solidFill>
                  <a:srgbClr val="FFFF00"/>
                </a:solidFill>
              </a:rPr>
              <a:t>Prof. Martin Štoll, M.A., Ph.D.</a:t>
            </a:r>
          </a:p>
          <a:p>
            <a:pPr algn="l" rtl="0"/>
            <a:endParaRPr lang="cs-CZ" sz="2500" dirty="0">
              <a:solidFill>
                <a:srgbClr val="FFFF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DF55E1-8507-BD6C-B839-EA0795F32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28" y="331260"/>
            <a:ext cx="6375622" cy="47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007AE-C5D9-BAC2-6A7A-048E1B033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1B8E6E96-0FE2-B0CA-DAF6-B458E9928544}"/>
              </a:ext>
            </a:extLst>
          </p:cNvPr>
          <p:cNvSpPr txBox="1">
            <a:spLocks/>
          </p:cNvSpPr>
          <p:nvPr/>
        </p:nvSpPr>
        <p:spPr bwMode="blackWhite">
          <a:xfrm>
            <a:off x="446762" y="331259"/>
            <a:ext cx="5195281" cy="5292927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cs-CZ" sz="5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AA35BFF-4A5D-2996-AA58-B87737D18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 txBox="1">
            <a:spLocks/>
          </p:cNvSpPr>
          <p:nvPr/>
        </p:nvSpPr>
        <p:spPr>
          <a:xfrm>
            <a:off x="5924145" y="425885"/>
            <a:ext cx="5821094" cy="51983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000" b="1" dirty="0">
                <a:solidFill>
                  <a:srgbClr val="92D050"/>
                </a:solidFill>
              </a:rPr>
              <a:t>FEATURE FILM</a:t>
            </a:r>
          </a:p>
          <a:p>
            <a:r>
              <a:rPr lang="cs-CZ" sz="3500" b="1" dirty="0" err="1">
                <a:solidFill>
                  <a:srgbClr val="FFFFFF"/>
                </a:solidFill>
              </a:rPr>
              <a:t>Bound</a:t>
            </a:r>
            <a:r>
              <a:rPr lang="cs-CZ" sz="3500" b="1" dirty="0">
                <a:solidFill>
                  <a:srgbClr val="FFFFFF"/>
                </a:solidFill>
              </a:rPr>
              <a:t> by plot line and </a:t>
            </a:r>
            <a:r>
              <a:rPr lang="cs-CZ" sz="3500" b="1" dirty="0" err="1">
                <a:solidFill>
                  <a:srgbClr val="FFFFFF"/>
                </a:solidFill>
              </a:rPr>
              <a:t>sequels</a:t>
            </a:r>
            <a:endParaRPr lang="cs-CZ" sz="3500" b="1" dirty="0">
              <a:solidFill>
                <a:srgbClr val="FFFFFF"/>
              </a:solidFill>
            </a:endParaRPr>
          </a:p>
          <a:p>
            <a:r>
              <a:rPr lang="cs-CZ" sz="3500" b="1" dirty="0">
                <a:solidFill>
                  <a:srgbClr val="FFFFFF"/>
                </a:solidFill>
              </a:rPr>
              <a:t>It </a:t>
            </a:r>
            <a:r>
              <a:rPr lang="cs-CZ" sz="3500" b="1" dirty="0" err="1">
                <a:solidFill>
                  <a:srgbClr val="FFFFFF"/>
                </a:solidFill>
              </a:rPr>
              <a:t>cannot</a:t>
            </a:r>
            <a:r>
              <a:rPr lang="cs-CZ" sz="3500" b="1" dirty="0">
                <a:solidFill>
                  <a:srgbClr val="FFFFFF"/>
                </a:solidFill>
              </a:rPr>
              <a:t> (</a:t>
            </a:r>
            <a:r>
              <a:rPr lang="cs-CZ" sz="3500" b="1" dirty="0" err="1">
                <a:solidFill>
                  <a:srgbClr val="FFFFFF"/>
                </a:solidFill>
              </a:rPr>
              <a:t>it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is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taff</a:t>
            </a:r>
            <a:r>
              <a:rPr lang="cs-CZ" sz="3500" b="1" dirty="0">
                <a:solidFill>
                  <a:srgbClr val="FFFFFF"/>
                </a:solidFill>
              </a:rPr>
              <a:t>) </a:t>
            </a:r>
            <a:r>
              <a:rPr lang="cs-CZ" sz="3500" b="1" dirty="0" err="1">
                <a:solidFill>
                  <a:srgbClr val="FFFFFF"/>
                </a:solidFill>
              </a:rPr>
              <a:t>be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given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structure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regardless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of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how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it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was</a:t>
            </a:r>
            <a:r>
              <a:rPr lang="cs-CZ" sz="3500" b="1" dirty="0">
                <a:solidFill>
                  <a:srgbClr val="FFFFFF"/>
                </a:solidFill>
              </a:rPr>
              <a:t> shot.</a:t>
            </a:r>
          </a:p>
          <a:p>
            <a:r>
              <a:rPr lang="cs-CZ" sz="5000" b="1" dirty="0">
                <a:solidFill>
                  <a:srgbClr val="0070C0"/>
                </a:solidFill>
              </a:rPr>
              <a:t>DOCUMENTARY</a:t>
            </a:r>
          </a:p>
          <a:p>
            <a:r>
              <a:rPr lang="cs-CZ" sz="3500" b="1" dirty="0">
                <a:solidFill>
                  <a:srgbClr val="FFFFFF"/>
                </a:solidFill>
              </a:rPr>
              <a:t>Much more </a:t>
            </a:r>
            <a:r>
              <a:rPr lang="cs-CZ" sz="3500" b="1" dirty="0" err="1">
                <a:solidFill>
                  <a:srgbClr val="FFFFFF"/>
                </a:solidFill>
              </a:rPr>
              <a:t>freedom</a:t>
            </a:r>
            <a:endParaRPr lang="cs-CZ" sz="3500" b="1" dirty="0">
              <a:solidFill>
                <a:srgbClr val="FFFFFF"/>
              </a:solidFill>
            </a:endParaRPr>
          </a:p>
          <a:p>
            <a:endParaRPr lang="cs-CZ" sz="3500" b="1" dirty="0">
              <a:solidFill>
                <a:srgbClr val="FFFFFF"/>
              </a:solidFill>
            </a:endParaRPr>
          </a:p>
          <a:p>
            <a:endParaRPr lang="cs-CZ" sz="3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5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25885"/>
            <a:ext cx="5801639" cy="5198301"/>
          </a:xfrm>
        </p:spPr>
        <p:txBody>
          <a:bodyPr rtlCol="0">
            <a:noAutofit/>
          </a:bodyPr>
          <a:lstStyle/>
          <a:p>
            <a:pPr rtl="0"/>
            <a:r>
              <a:rPr lang="cs-CZ" sz="3500" b="1" dirty="0">
                <a:solidFill>
                  <a:srgbClr val="FFFF00"/>
                </a:solidFill>
              </a:rPr>
              <a:t>KEY PROFESSION</a:t>
            </a:r>
          </a:p>
          <a:p>
            <a:pPr rtl="0"/>
            <a:r>
              <a:rPr lang="cs-CZ" sz="3500" b="1" dirty="0" err="1">
                <a:solidFill>
                  <a:srgbClr val="FFFF00"/>
                </a:solidFill>
              </a:rPr>
              <a:t>Cutter</a:t>
            </a:r>
            <a:r>
              <a:rPr lang="cs-CZ" sz="3500" b="1" dirty="0">
                <a:solidFill>
                  <a:srgbClr val="FFFF00"/>
                </a:solidFill>
              </a:rPr>
              <a:t>/editor</a:t>
            </a:r>
          </a:p>
          <a:p>
            <a:pPr rtl="0"/>
            <a:endParaRPr lang="cs-CZ" sz="3500" b="1" dirty="0">
              <a:solidFill>
                <a:srgbClr val="FFFF00"/>
              </a:solidFill>
            </a:endParaRPr>
          </a:p>
          <a:p>
            <a:pPr rtl="0"/>
            <a:r>
              <a:rPr lang="cs-CZ" sz="3500" b="1" dirty="0" err="1">
                <a:solidFill>
                  <a:srgbClr val="FFFF00"/>
                </a:solidFill>
              </a:rPr>
              <a:t>The</a:t>
            </a:r>
            <a:r>
              <a:rPr lang="cs-CZ" sz="3500" b="1" dirty="0">
                <a:solidFill>
                  <a:srgbClr val="FFFF00"/>
                </a:solidFill>
              </a:rPr>
              <a:t> </a:t>
            </a:r>
            <a:r>
              <a:rPr lang="cs-CZ" sz="3500" b="1" dirty="0" err="1">
                <a:solidFill>
                  <a:srgbClr val="FFFF00"/>
                </a:solidFill>
              </a:rPr>
              <a:t>difference</a:t>
            </a:r>
            <a:r>
              <a:rPr lang="cs-CZ" sz="3500" b="1" dirty="0">
                <a:solidFill>
                  <a:srgbClr val="FFFF00"/>
                </a:solidFill>
              </a:rPr>
              <a:t> </a:t>
            </a:r>
            <a:r>
              <a:rPr lang="cs-CZ" sz="3500" b="1" dirty="0" err="1">
                <a:solidFill>
                  <a:srgbClr val="FFFF00"/>
                </a:solidFill>
              </a:rPr>
              <a:t>between</a:t>
            </a:r>
            <a:r>
              <a:rPr lang="cs-CZ" sz="3500" b="1" dirty="0">
                <a:solidFill>
                  <a:srgbClr val="FFFF00"/>
                </a:solidFill>
              </a:rPr>
              <a:t> film </a:t>
            </a:r>
            <a:r>
              <a:rPr lang="cs-CZ" sz="3500" b="1" dirty="0" err="1">
                <a:solidFill>
                  <a:srgbClr val="FFFF00"/>
                </a:solidFill>
              </a:rPr>
              <a:t>editing</a:t>
            </a:r>
            <a:r>
              <a:rPr lang="cs-CZ" sz="3500" b="1" dirty="0">
                <a:solidFill>
                  <a:srgbClr val="FFFF00"/>
                </a:solidFill>
              </a:rPr>
              <a:t> and TV </a:t>
            </a:r>
            <a:r>
              <a:rPr lang="cs-CZ" sz="3500" b="1" dirty="0" err="1">
                <a:solidFill>
                  <a:srgbClr val="FFFF00"/>
                </a:solidFill>
              </a:rPr>
              <a:t>editing</a:t>
            </a:r>
            <a:r>
              <a:rPr lang="cs-CZ" sz="3500" b="1" dirty="0">
                <a:solidFill>
                  <a:srgbClr val="FFFF00"/>
                </a:solidFill>
              </a:rPr>
              <a:t>.</a:t>
            </a:r>
          </a:p>
          <a:p>
            <a:pPr rtl="0"/>
            <a:endParaRPr lang="cs-CZ" sz="3500" b="1" dirty="0">
              <a:solidFill>
                <a:srgbClr val="FFFF00"/>
              </a:solidFill>
            </a:endParaRPr>
          </a:p>
          <a:p>
            <a:pPr rtl="0"/>
            <a:r>
              <a:rPr lang="cs-CZ" sz="3500" dirty="0">
                <a:solidFill>
                  <a:schemeClr val="tx1"/>
                </a:solidFill>
              </a:rPr>
              <a:t>TV editor </a:t>
            </a:r>
            <a:r>
              <a:rPr lang="cs-CZ" sz="3500" dirty="0" err="1">
                <a:solidFill>
                  <a:schemeClr val="tx1"/>
                </a:solidFill>
              </a:rPr>
              <a:t>slightly</a:t>
            </a:r>
            <a:r>
              <a:rPr lang="cs-CZ" sz="3500" dirty="0">
                <a:solidFill>
                  <a:schemeClr val="tx1"/>
                </a:solidFill>
              </a:rPr>
              <a:t> </a:t>
            </a:r>
            <a:r>
              <a:rPr lang="cs-CZ" sz="3500" dirty="0" err="1">
                <a:solidFill>
                  <a:schemeClr val="tx1"/>
                </a:solidFill>
              </a:rPr>
              <a:t>different</a:t>
            </a:r>
            <a:r>
              <a:rPr lang="cs-CZ" sz="3500" dirty="0">
                <a:solidFill>
                  <a:schemeClr val="tx1"/>
                </a:solidFill>
              </a:rPr>
              <a:t> </a:t>
            </a:r>
            <a:r>
              <a:rPr lang="cs-CZ" sz="3500" dirty="0" err="1">
                <a:solidFill>
                  <a:schemeClr val="tx1"/>
                </a:solidFill>
              </a:rPr>
              <a:t>skills</a:t>
            </a:r>
            <a:r>
              <a:rPr lang="cs-CZ" sz="3500" dirty="0">
                <a:solidFill>
                  <a:schemeClr val="tx1"/>
                </a:solidFill>
              </a:rPr>
              <a:t> </a:t>
            </a:r>
            <a:r>
              <a:rPr lang="cs-CZ" sz="3500" dirty="0" err="1">
                <a:solidFill>
                  <a:schemeClr val="tx1"/>
                </a:solidFill>
              </a:rPr>
              <a:t>than</a:t>
            </a:r>
            <a:r>
              <a:rPr lang="cs-CZ" sz="3500" dirty="0">
                <a:solidFill>
                  <a:schemeClr val="tx1"/>
                </a:solidFill>
              </a:rPr>
              <a:t> film editor (</a:t>
            </a:r>
            <a:r>
              <a:rPr lang="cs-CZ" sz="3500" dirty="0" err="1">
                <a:solidFill>
                  <a:schemeClr val="tx1"/>
                </a:solidFill>
              </a:rPr>
              <a:t>e.g</a:t>
            </a:r>
            <a:r>
              <a:rPr lang="cs-CZ" sz="3500" dirty="0">
                <a:solidFill>
                  <a:schemeClr val="tx1"/>
                </a:solidFill>
              </a:rPr>
              <a:t>. </a:t>
            </a:r>
            <a:r>
              <a:rPr lang="cs-CZ" sz="3500" dirty="0" err="1">
                <a:solidFill>
                  <a:schemeClr val="tx1"/>
                </a:solidFill>
              </a:rPr>
              <a:t>promptness</a:t>
            </a:r>
            <a:r>
              <a:rPr lang="cs-CZ" sz="3500" dirty="0">
                <a:solidFill>
                  <a:schemeClr val="tx1"/>
                </a:solidFill>
              </a:rPr>
              <a:t>)</a:t>
            </a: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  <a:p>
            <a:pPr rtl="0"/>
            <a:endParaRPr lang="cs-CZ" sz="3500" b="1" dirty="0">
              <a:solidFill>
                <a:srgbClr val="FFFFFF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0CB726E-EDA0-61EA-9D9A-DBF0909D5294}"/>
              </a:ext>
            </a:extLst>
          </p:cNvPr>
          <p:cNvSpPr txBox="1">
            <a:spLocks/>
          </p:cNvSpPr>
          <p:nvPr/>
        </p:nvSpPr>
        <p:spPr bwMode="blackWhite">
          <a:xfrm>
            <a:off x="446762" y="331259"/>
            <a:ext cx="5195281" cy="5292927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cs-CZ" sz="5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4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A93A6A-FAB7-4550-ABFD-FC025B27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2" y="1345063"/>
            <a:ext cx="6192158" cy="44799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7F306C-CB14-45ED-BA68-32AD607D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751" y="3585029"/>
            <a:ext cx="4908777" cy="29452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157FB7-F2AA-45BE-8E0E-021CBDBE0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751" y="483734"/>
            <a:ext cx="4908776" cy="29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1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5164BC9-10A7-46E5-8ABB-BCC2A6A2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1919967"/>
            <a:ext cx="6759939" cy="45230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D3EEAAA-6934-4581-8A41-58A72E161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763" y="255361"/>
            <a:ext cx="5450725" cy="36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52FFBF-7A56-465A-980C-BE37EF20C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84" y="1060647"/>
            <a:ext cx="8971416" cy="50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FE7F21A-5630-4E77-A07A-35615FA8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13" y="296715"/>
            <a:ext cx="5796099" cy="283485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267C6C2-1881-4B5B-9BA5-6B099F218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41" y="1320436"/>
            <a:ext cx="5326946" cy="399006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5C492F1-0F47-43A0-8363-01041F0BD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13" y="3315470"/>
            <a:ext cx="5796098" cy="32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5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07B6AED-5D9A-4317-806B-74DED099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427" y="363950"/>
            <a:ext cx="5849031" cy="43811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CEBEEB-6215-40B6-90AA-BA7814743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39" y="2754376"/>
            <a:ext cx="6761747" cy="37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0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2991" y="478779"/>
            <a:ext cx="3734104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1" y="526093"/>
            <a:ext cx="7167201" cy="5691827"/>
          </a:xfrm>
        </p:spPr>
        <p:txBody>
          <a:bodyPr rtlCol="0">
            <a:normAutofit fontScale="92500"/>
          </a:bodyPr>
          <a:lstStyle/>
          <a:p>
            <a:pPr algn="l" rtl="0"/>
            <a:r>
              <a:rPr lang="cs-CZ" sz="4000" dirty="0">
                <a:solidFill>
                  <a:srgbClr val="FFFFFF"/>
                </a:solidFill>
              </a:rPr>
              <a:t>- It </a:t>
            </a:r>
            <a:r>
              <a:rPr lang="cs-CZ" sz="4000" dirty="0" err="1">
                <a:solidFill>
                  <a:srgbClr val="FFFFFF"/>
                </a:solidFill>
              </a:rPr>
              <a:t>can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be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only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b="1" dirty="0">
                <a:solidFill>
                  <a:srgbClr val="FFFF00"/>
                </a:solidFill>
              </a:rPr>
              <a:t>a </a:t>
            </a:r>
            <a:r>
              <a:rPr lang="cs-CZ" sz="4000" b="1" dirty="0" err="1">
                <a:solidFill>
                  <a:srgbClr val="FFFF00"/>
                </a:solidFill>
              </a:rPr>
              <a:t>mechanical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shortening</a:t>
            </a:r>
            <a:endParaRPr lang="cs-CZ" sz="4000" b="1" dirty="0">
              <a:solidFill>
                <a:srgbClr val="FFFF00"/>
              </a:solidFill>
            </a:endParaRPr>
          </a:p>
          <a:p>
            <a:pPr algn="l" rtl="0"/>
            <a:r>
              <a:rPr lang="cs-CZ" sz="3000" dirty="0">
                <a:solidFill>
                  <a:srgbClr val="FFFFFF"/>
                </a:solidFill>
              </a:rPr>
              <a:t>(I </a:t>
            </a:r>
            <a:r>
              <a:rPr lang="cs-CZ" sz="3000" dirty="0" err="1">
                <a:solidFill>
                  <a:srgbClr val="FFFFFF"/>
                </a:solidFill>
              </a:rPr>
              <a:t>recommend</a:t>
            </a:r>
            <a:r>
              <a:rPr lang="cs-CZ" sz="3000" dirty="0">
                <a:solidFill>
                  <a:srgbClr val="FFFFFF"/>
                </a:solidFill>
              </a:rPr>
              <a:t> </a:t>
            </a:r>
            <a:r>
              <a:rPr lang="cs-CZ" sz="3000" dirty="0" err="1">
                <a:solidFill>
                  <a:srgbClr val="FFFFFF"/>
                </a:solidFill>
              </a:rPr>
              <a:t>if</a:t>
            </a:r>
            <a:r>
              <a:rPr lang="cs-CZ" sz="3000" dirty="0">
                <a:solidFill>
                  <a:srgbClr val="FFFFFF"/>
                </a:solidFill>
              </a:rPr>
              <a:t> </a:t>
            </a:r>
            <a:r>
              <a:rPr lang="cs-CZ" sz="3000" dirty="0" err="1">
                <a:solidFill>
                  <a:srgbClr val="FFFFFF"/>
                </a:solidFill>
              </a:rPr>
              <a:t>for</a:t>
            </a:r>
            <a:r>
              <a:rPr lang="cs-CZ" sz="3000" dirty="0">
                <a:solidFill>
                  <a:srgbClr val="FFFFFF"/>
                </a:solidFill>
              </a:rPr>
              <a:t> </a:t>
            </a:r>
            <a:r>
              <a:rPr lang="cs-CZ" sz="3000" dirty="0" err="1">
                <a:solidFill>
                  <a:srgbClr val="FFFFFF"/>
                </a:solidFill>
              </a:rPr>
              <a:t>home</a:t>
            </a:r>
            <a:r>
              <a:rPr lang="cs-CZ" sz="3000" dirty="0">
                <a:solidFill>
                  <a:srgbClr val="FFFFFF"/>
                </a:solidFill>
              </a:rPr>
              <a:t> </a:t>
            </a:r>
            <a:r>
              <a:rPr lang="cs-CZ" sz="3000" dirty="0" err="1">
                <a:solidFill>
                  <a:srgbClr val="FFFFFF"/>
                </a:solidFill>
              </a:rPr>
              <a:t>videos</a:t>
            </a:r>
            <a:r>
              <a:rPr lang="cs-CZ" sz="3000" dirty="0">
                <a:solidFill>
                  <a:srgbClr val="FFFFFF"/>
                </a:solidFill>
              </a:rPr>
              <a:t>)</a:t>
            </a:r>
          </a:p>
          <a:p>
            <a:pPr algn="l" rtl="0"/>
            <a:r>
              <a:rPr lang="cs-CZ" sz="4000" dirty="0">
                <a:solidFill>
                  <a:srgbClr val="FFFFFF"/>
                </a:solidFill>
              </a:rPr>
              <a:t>- It </a:t>
            </a:r>
            <a:r>
              <a:rPr lang="cs-CZ" sz="4000" dirty="0" err="1">
                <a:solidFill>
                  <a:srgbClr val="FFFFFF"/>
                </a:solidFill>
              </a:rPr>
              <a:t>can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be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b="1" dirty="0">
                <a:solidFill>
                  <a:srgbClr val="FFFF00"/>
                </a:solidFill>
              </a:rPr>
              <a:t>a </a:t>
            </a:r>
            <a:r>
              <a:rPr lang="cs-CZ" sz="4000" b="1" dirty="0" err="1">
                <a:solidFill>
                  <a:srgbClr val="FFFF00"/>
                </a:solidFill>
              </a:rPr>
              <a:t>technical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composition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of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the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filmed</a:t>
            </a:r>
            <a:r>
              <a:rPr lang="cs-CZ" sz="4000" b="1" dirty="0">
                <a:solidFill>
                  <a:srgbClr val="FFFF00"/>
                </a:solidFill>
              </a:rPr>
              <a:t> plot</a:t>
            </a:r>
          </a:p>
          <a:p>
            <a:pPr algn="l" rtl="0"/>
            <a:r>
              <a:rPr lang="cs-CZ" sz="3200" dirty="0">
                <a:solidFill>
                  <a:srgbClr val="FFFFFF"/>
                </a:solidFill>
              </a:rPr>
              <a:t>(</a:t>
            </a:r>
            <a:r>
              <a:rPr lang="cs-CZ" sz="3200" dirty="0" err="1">
                <a:solidFill>
                  <a:srgbClr val="FFFFFF"/>
                </a:solidFill>
              </a:rPr>
              <a:t>the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first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version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of</a:t>
            </a:r>
            <a:r>
              <a:rPr lang="cs-CZ" sz="3200" dirty="0">
                <a:solidFill>
                  <a:srgbClr val="FFFFFF"/>
                </a:solidFill>
              </a:rPr>
              <a:t> </a:t>
            </a:r>
            <a:r>
              <a:rPr lang="cs-CZ" sz="3200" dirty="0" err="1">
                <a:solidFill>
                  <a:srgbClr val="FFFFFF"/>
                </a:solidFill>
              </a:rPr>
              <a:t>the</a:t>
            </a:r>
            <a:r>
              <a:rPr lang="cs-CZ" sz="3200" dirty="0">
                <a:solidFill>
                  <a:srgbClr val="FFFFFF"/>
                </a:solidFill>
              </a:rPr>
              <a:t> film </a:t>
            </a:r>
            <a:r>
              <a:rPr lang="cs-CZ" sz="3200" dirty="0" err="1">
                <a:solidFill>
                  <a:srgbClr val="FFFFFF"/>
                </a:solidFill>
              </a:rPr>
              <a:t>or</a:t>
            </a:r>
            <a:r>
              <a:rPr lang="cs-CZ" sz="3200" dirty="0">
                <a:solidFill>
                  <a:srgbClr val="FFFFFF"/>
                </a:solidFill>
              </a:rPr>
              <a:t> live TV </a:t>
            </a:r>
            <a:r>
              <a:rPr lang="cs-CZ" sz="3200" dirty="0" err="1">
                <a:solidFill>
                  <a:srgbClr val="FFFFFF"/>
                </a:solidFill>
              </a:rPr>
              <a:t>broadcast</a:t>
            </a:r>
            <a:r>
              <a:rPr lang="cs-CZ" sz="3200" dirty="0">
                <a:solidFill>
                  <a:srgbClr val="FFFFFF"/>
                </a:solidFill>
              </a:rPr>
              <a:t>)</a:t>
            </a:r>
          </a:p>
          <a:p>
            <a:pPr algn="l" rtl="0"/>
            <a:r>
              <a:rPr lang="cs-CZ" sz="4000" dirty="0">
                <a:solidFill>
                  <a:srgbClr val="FFFFFF"/>
                </a:solidFill>
              </a:rPr>
              <a:t>- It </a:t>
            </a:r>
            <a:r>
              <a:rPr lang="cs-CZ" sz="4000" dirty="0" err="1">
                <a:solidFill>
                  <a:srgbClr val="FFFFFF"/>
                </a:solidFill>
              </a:rPr>
              <a:t>can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be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b="1" dirty="0">
                <a:solidFill>
                  <a:srgbClr val="FFFF00"/>
                </a:solidFill>
              </a:rPr>
              <a:t>a </a:t>
            </a:r>
            <a:r>
              <a:rPr lang="cs-CZ" sz="4000" b="1" dirty="0" err="1">
                <a:solidFill>
                  <a:srgbClr val="FFFF00"/>
                </a:solidFill>
              </a:rPr>
              <a:t>creative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storytelling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tool</a:t>
            </a:r>
            <a:r>
              <a:rPr lang="cs-CZ" sz="4000" b="1" dirty="0">
                <a:solidFill>
                  <a:srgbClr val="FFFF00"/>
                </a:solidFill>
              </a:rPr>
              <a:t>, </a:t>
            </a:r>
            <a:r>
              <a:rPr lang="cs-CZ" sz="4000" b="1" dirty="0" err="1">
                <a:solidFill>
                  <a:srgbClr val="FFFF00"/>
                </a:solidFill>
              </a:rPr>
              <a:t>or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expressing</a:t>
            </a:r>
            <a:r>
              <a:rPr lang="cs-CZ" sz="4000" b="1" dirty="0">
                <a:solidFill>
                  <a:srgbClr val="FFFF00"/>
                </a:solidFill>
              </a:rPr>
              <a:t> </a:t>
            </a:r>
            <a:r>
              <a:rPr lang="cs-CZ" sz="4000" b="1" dirty="0" err="1">
                <a:solidFill>
                  <a:srgbClr val="FFFF00"/>
                </a:solidFill>
              </a:rPr>
              <a:t>an</a:t>
            </a:r>
            <a:r>
              <a:rPr lang="cs-CZ" sz="4000" b="1" dirty="0">
                <a:solidFill>
                  <a:srgbClr val="FFFF00"/>
                </a:solidFill>
              </a:rPr>
              <a:t> idea</a:t>
            </a:r>
          </a:p>
        </p:txBody>
      </p:sp>
    </p:spTree>
    <p:extLst>
      <p:ext uri="{BB962C8B-B14F-4D97-AF65-F5344CB8AC3E}">
        <p14:creationId xmlns:p14="http://schemas.microsoft.com/office/powerpoint/2010/main" val="3461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B7375-3CAC-64D6-7A87-16428944B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BD41C-C4D1-13D1-8CBD-5B9936E7D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2991" y="478779"/>
            <a:ext cx="3734104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7986C90-3CA9-74CC-99D6-8BC6EED53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 txBox="1">
            <a:spLocks/>
          </p:cNvSpPr>
          <p:nvPr/>
        </p:nvSpPr>
        <p:spPr>
          <a:xfrm>
            <a:off x="626301" y="526093"/>
            <a:ext cx="7167201" cy="56918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dirty="0">
                <a:solidFill>
                  <a:srgbClr val="FFFFFF"/>
                </a:solidFill>
              </a:rPr>
              <a:t>THEY ARE CREATED BY CUTTING RELATIONSHIPS BETWEEN SHOTS </a:t>
            </a:r>
          </a:p>
          <a:p>
            <a:r>
              <a:rPr lang="cs-CZ" sz="3000" dirty="0">
                <a:solidFill>
                  <a:srgbClr val="FFFFFF"/>
                </a:solidFill>
              </a:rPr>
              <a:t>(AND BETWEEN THE DISPLAYED FACTS)</a:t>
            </a:r>
          </a:p>
          <a:p>
            <a:r>
              <a:rPr lang="cs-CZ" sz="3000" dirty="0" err="1">
                <a:solidFill>
                  <a:srgbClr val="FFFFFF"/>
                </a:solidFill>
              </a:rPr>
              <a:t>e.g</a:t>
            </a:r>
            <a:r>
              <a:rPr lang="cs-CZ" sz="3000" dirty="0">
                <a:solidFill>
                  <a:srgbClr val="FFFFFF"/>
                </a:solidFill>
              </a:rPr>
              <a:t>. </a:t>
            </a:r>
            <a:r>
              <a:rPr lang="cs-CZ" sz="3000" dirty="0" err="1">
                <a:solidFill>
                  <a:srgbClr val="FFFFFF"/>
                </a:solidFill>
              </a:rPr>
              <a:t>contrapunctical</a:t>
            </a:r>
            <a:r>
              <a:rPr lang="cs-CZ" sz="3000" dirty="0">
                <a:solidFill>
                  <a:srgbClr val="FFFFFF"/>
                </a:solidFill>
              </a:rPr>
              <a:t> </a:t>
            </a:r>
            <a:r>
              <a:rPr lang="cs-CZ" sz="3000" dirty="0" err="1">
                <a:solidFill>
                  <a:srgbClr val="FFFFFF"/>
                </a:solidFill>
              </a:rPr>
              <a:t>relationship</a:t>
            </a:r>
            <a:r>
              <a:rPr lang="cs-CZ" sz="3000" dirty="0">
                <a:solidFill>
                  <a:srgbClr val="FFFFFF"/>
                </a:solidFill>
              </a:rPr>
              <a:t> </a:t>
            </a:r>
          </a:p>
          <a:p>
            <a:endParaRPr lang="cs-CZ" sz="4000" b="1" dirty="0">
              <a:solidFill>
                <a:srgbClr val="FF0000"/>
              </a:solidFill>
            </a:endParaRPr>
          </a:p>
          <a:p>
            <a:r>
              <a:rPr lang="cs-CZ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THE SHOT BECOMES THE FUNDAMENTAL BUILDING STONE OF THE FILM</a:t>
            </a:r>
          </a:p>
          <a:p>
            <a:endParaRPr lang="cs-CZ" sz="4000" dirty="0">
              <a:solidFill>
                <a:srgbClr val="FFFFFF"/>
              </a:solidFill>
            </a:endParaRPr>
          </a:p>
          <a:p>
            <a:pPr algn="l"/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4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II. 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 err="1">
                <a:solidFill>
                  <a:schemeClr val="tx1"/>
                </a:solidFill>
              </a:rPr>
              <a:t>kuleschov´s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efect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lev </a:t>
            </a:r>
            <a:r>
              <a:rPr lang="cs-CZ" sz="2000" dirty="0" err="1">
                <a:solidFill>
                  <a:schemeClr val="tx1"/>
                </a:solidFill>
              </a:rPr>
              <a:t>kuleschov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cs-CZ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twenties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20.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century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2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I. 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 err="1">
                <a:solidFill>
                  <a:schemeClr val="tx1"/>
                </a:solidFill>
              </a:rPr>
              <a:t>doing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something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dumb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at</a:t>
            </a:r>
            <a:r>
              <a:rPr lang="cs-CZ" sz="3000" i="1" dirty="0">
                <a:solidFill>
                  <a:schemeClr val="tx1"/>
                </a:solidFill>
              </a:rPr>
              <a:t> 2:13 A.M.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karina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kurzawa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karina,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b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(4,7 milion </a:t>
            </a:r>
            <a:r>
              <a:rPr lang="cs-CZ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viewers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6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 err="1">
                <a:solidFill>
                  <a:schemeClr val="tx1"/>
                </a:solidFill>
              </a:rPr>
              <a:t>III.excerpt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 err="1">
                <a:solidFill>
                  <a:schemeClr val="tx1"/>
                </a:solidFill>
              </a:rPr>
              <a:t>bridge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JORIS IVENS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1928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64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IV. 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 err="1">
                <a:solidFill>
                  <a:schemeClr val="tx1"/>
                </a:solidFill>
              </a:rPr>
              <a:t>the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land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is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singing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karel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plicka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1934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97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16ED2C4-820F-4194-8E56-9E3B36C2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2" y="319820"/>
            <a:ext cx="4684349" cy="61422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3D8894-3183-42C7-A2C0-575BD3566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742" y="3042525"/>
            <a:ext cx="5138636" cy="34195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F16F046-E51A-49D3-B859-24982D147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535" y="395946"/>
            <a:ext cx="3607558" cy="37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3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EB5B07-30AE-4E37-BBC5-3D7715B3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7" y="458560"/>
            <a:ext cx="2326823" cy="17361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3926F8-691A-4D39-8F3A-6619944F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24" y="551023"/>
            <a:ext cx="7075699" cy="57559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B87F4F2-E4C6-4E80-9517-90735FBF8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77" y="2397012"/>
            <a:ext cx="3604080" cy="43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6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F0DD878-6A07-4D79-B8A3-4692A5B00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11" y="458559"/>
            <a:ext cx="5954926" cy="61985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666E0E-09E6-4A51-8E35-98F2785F4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7" y="458560"/>
            <a:ext cx="2326823" cy="17361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A3823C-4966-4065-A132-AFCD1DA34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77" y="2397012"/>
            <a:ext cx="3604080" cy="43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9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>
                <a:solidFill>
                  <a:srgbClr val="00B0F0"/>
                </a:solidFill>
              </a:rPr>
              <a:t>FINALITY OF THE WORK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61" y="2379946"/>
            <a:ext cx="11018408" cy="3407080"/>
          </a:xfrm>
        </p:spPr>
        <p:txBody>
          <a:bodyPr rtlCol="0">
            <a:normAutofit fontScale="92500" lnSpcReduction="1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definitive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6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cs-CZ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Kučera</a:t>
            </a:r>
          </a:p>
          <a:p>
            <a:pPr algn="l"/>
            <a:endParaRPr lang="cs-CZ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05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2" y="526093"/>
            <a:ext cx="6630842" cy="5691827"/>
          </a:xfrm>
        </p:spPr>
        <p:txBody>
          <a:bodyPr rtlCol="0">
            <a:normAutofit/>
          </a:bodyPr>
          <a:lstStyle/>
          <a:p>
            <a:pPr rtl="0"/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shot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shot in such a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captures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becomes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stimulus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4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shot.</a:t>
            </a:r>
            <a:endParaRPr lang="cs-CZ" sz="4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09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CD9DA-3FD3-B7D2-8815-AC70CAEB5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B1091-17D4-6A7E-F9D6-465AAFC50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7B8272-8CFF-46E4-2870-3CBB64F28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 txBox="1">
            <a:spLocks/>
          </p:cNvSpPr>
          <p:nvPr/>
        </p:nvSpPr>
        <p:spPr>
          <a:xfrm>
            <a:off x="176358" y="478779"/>
            <a:ext cx="7008213" cy="56918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</a:pPr>
            <a:r>
              <a:rPr lang="cs-CZ" sz="7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PARADOX:</a:t>
            </a:r>
          </a:p>
          <a:p>
            <a:pPr marL="457200">
              <a:lnSpc>
                <a:spcPct val="107000"/>
              </a:lnSpc>
            </a:pPr>
            <a:endParaRPr lang="cs-CZ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Shots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cs-CZ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2900" dirty="0">
                <a:solidFill>
                  <a:schemeClr val="tx1"/>
                </a:solidFill>
              </a:rPr>
              <a:t>(shot </a:t>
            </a:r>
            <a:r>
              <a:rPr lang="cs-CZ" sz="2900" dirty="0" err="1">
                <a:solidFill>
                  <a:schemeClr val="tx1"/>
                </a:solidFill>
              </a:rPr>
              <a:t>size</a:t>
            </a:r>
            <a:r>
              <a:rPr lang="cs-CZ" sz="2900" dirty="0">
                <a:solidFill>
                  <a:schemeClr val="tx1"/>
                </a:solidFill>
              </a:rPr>
              <a:t>, in </a:t>
            </a:r>
            <a:r>
              <a:rPr lang="cs-CZ" sz="2900" dirty="0" err="1">
                <a:solidFill>
                  <a:schemeClr val="tx1"/>
                </a:solidFill>
              </a:rPr>
              <a:t>motion</a:t>
            </a:r>
            <a:r>
              <a:rPr lang="cs-CZ" sz="2900" dirty="0">
                <a:solidFill>
                  <a:schemeClr val="tx1"/>
                </a:solidFill>
              </a:rPr>
              <a:t>…)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355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698" y="4270940"/>
            <a:ext cx="6442156" cy="1302546"/>
          </a:xfrm>
        </p:spPr>
        <p:txBody>
          <a:bodyPr rtlCol="0">
            <a:normAutofit/>
          </a:bodyPr>
          <a:lstStyle/>
          <a:p>
            <a:pPr rtl="0"/>
            <a:r>
              <a:rPr lang="cs-CZ" sz="4500" b="1" dirty="0" err="1">
                <a:solidFill>
                  <a:srgbClr val="FFFF00"/>
                </a:solidFill>
              </a:rPr>
              <a:t>Oriention</a:t>
            </a:r>
            <a:r>
              <a:rPr lang="cs-CZ" sz="4500" b="1" dirty="0">
                <a:solidFill>
                  <a:srgbClr val="FFFF00"/>
                </a:solidFill>
              </a:rPr>
              <a:t> in </a:t>
            </a:r>
            <a:r>
              <a:rPr lang="cs-CZ" sz="4500" b="1" dirty="0" err="1">
                <a:solidFill>
                  <a:srgbClr val="FFFF00"/>
                </a:solidFill>
              </a:rPr>
              <a:t>space</a:t>
            </a:r>
            <a:endParaRPr lang="cs-CZ" sz="4500" b="1" dirty="0">
              <a:solidFill>
                <a:srgbClr val="FFFF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71F1D0-494B-4387-96D8-0159832A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3" y="478779"/>
            <a:ext cx="6692287" cy="286812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2ED2AD2-923D-E1CA-E2C0-7A8582C7E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47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2" y="526093"/>
            <a:ext cx="6442156" cy="5691827"/>
          </a:xfrm>
        </p:spPr>
        <p:txBody>
          <a:bodyPr rtlCol="0">
            <a:normAutofit/>
          </a:bodyPr>
          <a:lstStyle/>
          <a:p>
            <a:pPr rtl="0"/>
            <a:r>
              <a:rPr lang="cs-CZ" sz="4500" b="1" dirty="0" err="1">
                <a:solidFill>
                  <a:srgbClr val="FFFF00"/>
                </a:solidFill>
              </a:rPr>
              <a:t>Continuity</a:t>
            </a:r>
            <a:r>
              <a:rPr lang="cs-CZ" sz="4500" b="1" dirty="0">
                <a:solidFill>
                  <a:srgbClr val="FFFF00"/>
                </a:solidFill>
              </a:rPr>
              <a:t> </a:t>
            </a:r>
            <a:r>
              <a:rPr lang="cs-CZ" sz="4500" b="1" dirty="0" err="1">
                <a:solidFill>
                  <a:srgbClr val="FFFF00"/>
                </a:solidFill>
              </a:rPr>
              <a:t>of</a:t>
            </a:r>
            <a:r>
              <a:rPr lang="cs-CZ" sz="4500" b="1" dirty="0">
                <a:solidFill>
                  <a:srgbClr val="FFFF00"/>
                </a:solidFill>
              </a:rPr>
              <a:t> </a:t>
            </a:r>
            <a:r>
              <a:rPr lang="cs-CZ" sz="4500" b="1" dirty="0" err="1">
                <a:solidFill>
                  <a:srgbClr val="FFFF00"/>
                </a:solidFill>
              </a:rPr>
              <a:t>movements</a:t>
            </a:r>
            <a:r>
              <a:rPr lang="cs-CZ" sz="4500" b="1" dirty="0">
                <a:solidFill>
                  <a:srgbClr val="FFFF00"/>
                </a:solidFill>
              </a:rPr>
              <a:t> and </a:t>
            </a:r>
            <a:r>
              <a:rPr lang="cs-CZ" sz="4500" b="1" dirty="0" err="1">
                <a:solidFill>
                  <a:srgbClr val="FFFF00"/>
                </a:solidFill>
              </a:rPr>
              <a:t>directions</a:t>
            </a:r>
            <a:endParaRPr lang="cs-CZ" sz="4500" b="1" dirty="0">
              <a:solidFill>
                <a:srgbClr val="FFFF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69F78C-38E8-45FA-9BCF-5F8F9C2D3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2" y="2753321"/>
            <a:ext cx="6555101" cy="280932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4AC4476-6567-AD6F-8064-BC3342F29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61" y="345773"/>
            <a:ext cx="11102814" cy="4254809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8000" dirty="0">
                <a:solidFill>
                  <a:srgbClr val="00B0F0"/>
                </a:solidFill>
              </a:rPr>
              <a:t>EDITING/CUT AND COMPOSITION</a:t>
            </a:r>
          </a:p>
        </p:txBody>
      </p:sp>
    </p:spTree>
    <p:extLst>
      <p:ext uri="{BB962C8B-B14F-4D97-AF65-F5344CB8AC3E}">
        <p14:creationId xmlns:p14="http://schemas.microsoft.com/office/powerpoint/2010/main" val="4195891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1" y="526093"/>
            <a:ext cx="7167201" cy="5691827"/>
          </a:xfrm>
        </p:spPr>
        <p:txBody>
          <a:bodyPr rtlCol="0">
            <a:normAutofit/>
          </a:bodyPr>
          <a:lstStyle/>
          <a:p>
            <a:pPr rtl="0"/>
            <a:r>
              <a:rPr lang="cs-CZ" sz="4500" b="1" dirty="0">
                <a:solidFill>
                  <a:srgbClr val="FFFF00"/>
                </a:solidFill>
              </a:rPr>
              <a:t>AXIS RULE</a:t>
            </a:r>
          </a:p>
          <a:p>
            <a:pPr rtl="0"/>
            <a:endParaRPr lang="cs-CZ" sz="4500" b="1" dirty="0">
              <a:solidFill>
                <a:srgbClr val="FFFF00"/>
              </a:solidFill>
            </a:endParaRPr>
          </a:p>
          <a:p>
            <a:pPr rtl="0"/>
            <a:endParaRPr lang="cs-CZ" sz="4500" b="1" dirty="0">
              <a:solidFill>
                <a:srgbClr val="FFFF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B2F204-8A5D-48DF-9850-C49619D4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2" y="1892713"/>
            <a:ext cx="7037933" cy="387899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13E62D8-4F7F-511F-5F26-E664B5091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03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1" y="526093"/>
            <a:ext cx="7167201" cy="5691827"/>
          </a:xfrm>
        </p:spPr>
        <p:txBody>
          <a:bodyPr rtlCol="0">
            <a:normAutofit/>
          </a:bodyPr>
          <a:lstStyle/>
          <a:p>
            <a:pPr rtl="0"/>
            <a:r>
              <a:rPr lang="cs-CZ" sz="4500" b="1" dirty="0">
                <a:solidFill>
                  <a:srgbClr val="FFFF00"/>
                </a:solidFill>
              </a:rPr>
              <a:t>AXIS RULE</a:t>
            </a:r>
          </a:p>
          <a:p>
            <a:pPr rtl="0"/>
            <a:endParaRPr lang="cs-CZ" sz="4500" b="1" dirty="0">
              <a:solidFill>
                <a:srgbClr val="FFFF00"/>
              </a:solidFill>
            </a:endParaRPr>
          </a:p>
          <a:p>
            <a:pPr rtl="0"/>
            <a:endParaRPr lang="cs-CZ" sz="4500" b="1" dirty="0">
              <a:solidFill>
                <a:srgbClr val="FFFF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03D315-A3A6-4BE5-99FC-49C7C1465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0" y="1634908"/>
            <a:ext cx="6982341" cy="41367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B081CF-00B5-D3F9-DAD6-7F0EF7120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7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2" y="526093"/>
            <a:ext cx="6442156" cy="5691827"/>
          </a:xfrm>
        </p:spPr>
        <p:txBody>
          <a:bodyPr rtlCol="0">
            <a:normAutofit/>
          </a:bodyPr>
          <a:lstStyle/>
          <a:p>
            <a:pPr rtl="0"/>
            <a:endParaRPr lang="cs-CZ" sz="4500" b="1" dirty="0">
              <a:solidFill>
                <a:srgbClr val="FFFF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B07135-9301-429D-8413-5976EEBD1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6" y="824631"/>
            <a:ext cx="6335712" cy="460122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77A2C7-BB67-6C1D-8B99-3289DC570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91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1" y="526093"/>
            <a:ext cx="7167201" cy="5691827"/>
          </a:xfrm>
        </p:spPr>
        <p:txBody>
          <a:bodyPr rtlCol="0">
            <a:normAutofit/>
          </a:bodyPr>
          <a:lstStyle/>
          <a:p>
            <a:pPr rtl="0"/>
            <a:endParaRPr lang="cs-CZ" sz="4500" b="1" dirty="0">
              <a:solidFill>
                <a:srgbClr val="FFFF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A32FD0-26DF-4BCC-AF80-68F87B24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39" y="3372006"/>
            <a:ext cx="6204859" cy="25207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D73E3E-D671-4C4C-959A-3789CDF19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39" y="712241"/>
            <a:ext cx="6204859" cy="2413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92BFD9B-E87B-67E5-703A-ADF25ACB9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314" y="478779"/>
            <a:ext cx="44057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7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endParaRPr lang="cs-CZ" sz="7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87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V. 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 err="1">
                <a:solidFill>
                  <a:schemeClr val="tx1"/>
                </a:solidFill>
              </a:rPr>
              <a:t>battleship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potemkin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sergej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ejzenštejn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Mosfilm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1925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19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>
                <a:solidFill>
                  <a:srgbClr val="00B0F0"/>
                </a:solidFill>
              </a:rPr>
              <a:t>WORK WITH TIME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61" y="2379946"/>
            <a:ext cx="11018408" cy="3407080"/>
          </a:xfrm>
        </p:spPr>
        <p:txBody>
          <a:bodyPr rtlCol="0">
            <a:normAutofit/>
          </a:bodyPr>
          <a:lstStyle/>
          <a:p>
            <a:r>
              <a:rPr lang="cs-C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– </a:t>
            </a:r>
            <a:r>
              <a:rPr lang="cs-CZ" sz="8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</a:p>
          <a:p>
            <a:r>
              <a:rPr lang="cs-CZ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– </a:t>
            </a:r>
            <a:r>
              <a:rPr lang="cs-CZ" sz="8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DRAMATICAL</a:t>
            </a:r>
            <a:endParaRPr lang="cs-CZ" sz="8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2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>
                <a:solidFill>
                  <a:srgbClr val="00B0F0"/>
                </a:solidFill>
              </a:rPr>
              <a:t>WORK WIT TIME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5942" y="2059395"/>
            <a:ext cx="5165893" cy="4355919"/>
          </a:xfrm>
        </p:spPr>
        <p:txBody>
          <a:bodyPr rtlCol="0">
            <a:normAutofit/>
          </a:bodyPr>
          <a:lstStyle/>
          <a:p>
            <a:pPr algn="r" rtl="0"/>
            <a:r>
              <a:rPr lang="cs-CZ" sz="5000" dirty="0">
                <a:solidFill>
                  <a:srgbClr val="FFFFFF"/>
                </a:solidFill>
              </a:rPr>
              <a:t>Andy </a:t>
            </a:r>
            <a:r>
              <a:rPr lang="cs-CZ" sz="5000" dirty="0" err="1">
                <a:solidFill>
                  <a:srgbClr val="FFFFFF"/>
                </a:solidFill>
              </a:rPr>
              <a:t>Warhol</a:t>
            </a:r>
            <a:r>
              <a:rPr lang="cs-CZ" sz="5000" dirty="0">
                <a:solidFill>
                  <a:srgbClr val="FFFFFF"/>
                </a:solidFill>
              </a:rPr>
              <a:t> </a:t>
            </a:r>
          </a:p>
          <a:p>
            <a:pPr algn="r" rtl="0"/>
            <a:r>
              <a:rPr lang="cs-CZ" sz="5000" i="1" dirty="0" err="1">
                <a:solidFill>
                  <a:srgbClr val="FFFFFF"/>
                </a:solidFill>
              </a:rPr>
              <a:t>Sleep</a:t>
            </a:r>
            <a:r>
              <a:rPr lang="cs-CZ" sz="5000" i="1" dirty="0">
                <a:solidFill>
                  <a:srgbClr val="FFFFFF"/>
                </a:solidFill>
              </a:rPr>
              <a:t> </a:t>
            </a:r>
            <a:r>
              <a:rPr lang="cs-CZ" sz="5000" dirty="0">
                <a:solidFill>
                  <a:srgbClr val="FFFFFF"/>
                </a:solidFill>
              </a:rPr>
              <a:t>(1962)</a:t>
            </a:r>
            <a:r>
              <a:rPr lang="cs-CZ" sz="5000" i="1" dirty="0">
                <a:solidFill>
                  <a:srgbClr val="FFFFFF"/>
                </a:solidFill>
              </a:rPr>
              <a:t> </a:t>
            </a:r>
          </a:p>
          <a:p>
            <a:pPr algn="r" rtl="0"/>
            <a:r>
              <a:rPr lang="cs-CZ" dirty="0">
                <a:solidFill>
                  <a:srgbClr val="FFFFFF"/>
                </a:solidFill>
              </a:rPr>
              <a:t>(5 and a </a:t>
            </a:r>
            <a:r>
              <a:rPr lang="cs-CZ" dirty="0" err="1">
                <a:solidFill>
                  <a:srgbClr val="FFFFFF"/>
                </a:solidFill>
              </a:rPr>
              <a:t>half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hours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5AA90-54A5-47C1-9EA2-F75D781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029" y="4339168"/>
            <a:ext cx="3554806" cy="21875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08F917-1668-4251-8903-7E69D45E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61" y="2059395"/>
            <a:ext cx="5933552" cy="44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8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Work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with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time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166" y="2059395"/>
            <a:ext cx="11231670" cy="4355919"/>
          </a:xfrm>
        </p:spPr>
        <p:txBody>
          <a:bodyPr rtlCol="0">
            <a:normAutofit/>
          </a:bodyPr>
          <a:lstStyle/>
          <a:p>
            <a:pPr algn="l" rtl="0"/>
            <a:r>
              <a:rPr lang="cs-CZ" sz="5000" dirty="0" err="1">
                <a:solidFill>
                  <a:srgbClr val="FFFFFF"/>
                </a:solidFill>
              </a:rPr>
              <a:t>Agnès</a:t>
            </a:r>
            <a:r>
              <a:rPr lang="cs-CZ" sz="5000" dirty="0">
                <a:solidFill>
                  <a:srgbClr val="FFFFFF"/>
                </a:solidFill>
              </a:rPr>
              <a:t> </a:t>
            </a:r>
            <a:r>
              <a:rPr lang="cs-CZ" sz="5000" dirty="0" err="1">
                <a:solidFill>
                  <a:srgbClr val="FFFFFF"/>
                </a:solidFill>
              </a:rPr>
              <a:t>Varda</a:t>
            </a:r>
            <a:r>
              <a:rPr lang="cs-CZ" sz="5000" dirty="0">
                <a:solidFill>
                  <a:srgbClr val="FFFFFF"/>
                </a:solidFill>
              </a:rPr>
              <a:t> </a:t>
            </a:r>
          </a:p>
          <a:p>
            <a:pPr algn="l" rtl="0"/>
            <a:r>
              <a:rPr lang="cs-CZ" sz="2800" b="0" i="1" dirty="0" err="1">
                <a:solidFill>
                  <a:schemeClr val="tx1"/>
                </a:solidFill>
                <a:effectLst/>
                <a:latin typeface="-apple-system"/>
              </a:rPr>
              <a:t>Cléo</a:t>
            </a:r>
            <a:r>
              <a:rPr lang="cs-CZ" sz="2800" b="0" i="1" dirty="0">
                <a:solidFill>
                  <a:schemeClr val="tx1"/>
                </a:solidFill>
                <a:effectLst/>
                <a:latin typeface="-apple-system"/>
              </a:rPr>
              <a:t> de 5 à 7</a:t>
            </a:r>
            <a:r>
              <a:rPr lang="cs-CZ" sz="3000" i="1" dirty="0">
                <a:solidFill>
                  <a:srgbClr val="FFFFFF"/>
                </a:solidFill>
              </a:rPr>
              <a:t> </a:t>
            </a:r>
            <a:r>
              <a:rPr lang="cs-CZ" sz="3000" dirty="0">
                <a:solidFill>
                  <a:srgbClr val="FFFFFF"/>
                </a:solidFill>
              </a:rPr>
              <a:t>(1962)</a:t>
            </a:r>
            <a:r>
              <a:rPr lang="cs-CZ" sz="3000" i="1" dirty="0">
                <a:solidFill>
                  <a:srgbClr val="FFFFFF"/>
                </a:solidFill>
              </a:rPr>
              <a:t> </a:t>
            </a: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0FE6AD-E68A-43C8-B12C-A3B30B79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53" y="1991633"/>
            <a:ext cx="6102181" cy="317862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5A27806-5DC6-4601-8B0C-030A126CD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81" y="4010630"/>
            <a:ext cx="4573325" cy="24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5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Work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with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time</a:t>
            </a:r>
            <a:endParaRPr lang="cs-CZ" sz="5500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166" y="2059395"/>
            <a:ext cx="6051263" cy="4355919"/>
          </a:xfrm>
        </p:spPr>
        <p:txBody>
          <a:bodyPr rtlCol="0">
            <a:normAutofit fontScale="77500" lnSpcReduction="20000"/>
          </a:bodyPr>
          <a:lstStyle/>
          <a:p>
            <a:pPr algn="l" rtl="0"/>
            <a:r>
              <a:rPr lang="cs-CZ" sz="6000" b="1" dirty="0">
                <a:solidFill>
                  <a:srgbClr val="00B050"/>
                </a:solidFill>
              </a:rPr>
              <a:t>Art </a:t>
            </a:r>
            <a:r>
              <a:rPr lang="cs-CZ" sz="6000" b="1" dirty="0" err="1">
                <a:solidFill>
                  <a:srgbClr val="00B050"/>
                </a:solidFill>
              </a:rPr>
              <a:t>shortening</a:t>
            </a:r>
            <a:r>
              <a:rPr lang="cs-CZ" sz="6000" b="1" dirty="0">
                <a:solidFill>
                  <a:srgbClr val="00B050"/>
                </a:solidFill>
              </a:rPr>
              <a:t> </a:t>
            </a:r>
            <a:r>
              <a:rPr lang="cs-CZ" sz="6000" dirty="0">
                <a:solidFill>
                  <a:schemeClr val="tx1"/>
                </a:solidFill>
              </a:rPr>
              <a:t>basic </a:t>
            </a:r>
            <a:r>
              <a:rPr lang="cs-CZ" sz="6000" dirty="0" err="1">
                <a:solidFill>
                  <a:schemeClr val="tx1"/>
                </a:solidFill>
              </a:rPr>
              <a:t>means</a:t>
            </a:r>
            <a:r>
              <a:rPr lang="cs-CZ" sz="6000" dirty="0">
                <a:solidFill>
                  <a:schemeClr val="tx1"/>
                </a:solidFill>
              </a:rPr>
              <a:t> </a:t>
            </a:r>
            <a:r>
              <a:rPr lang="cs-CZ" sz="6000" dirty="0" err="1">
                <a:solidFill>
                  <a:schemeClr val="tx1"/>
                </a:solidFill>
              </a:rPr>
              <a:t>of</a:t>
            </a:r>
            <a:r>
              <a:rPr lang="cs-CZ" sz="6000" dirty="0">
                <a:solidFill>
                  <a:schemeClr val="tx1"/>
                </a:solidFill>
              </a:rPr>
              <a:t> </a:t>
            </a:r>
            <a:r>
              <a:rPr lang="cs-CZ" sz="6000" dirty="0" err="1">
                <a:solidFill>
                  <a:schemeClr val="tx1"/>
                </a:solidFill>
              </a:rPr>
              <a:t>expression</a:t>
            </a:r>
            <a:r>
              <a:rPr lang="cs-CZ" sz="6000" dirty="0">
                <a:solidFill>
                  <a:schemeClr val="tx1"/>
                </a:solidFill>
              </a:rPr>
              <a:t> in </a:t>
            </a:r>
            <a:r>
              <a:rPr lang="cs-CZ" sz="6000" dirty="0" err="1">
                <a:solidFill>
                  <a:schemeClr val="tx1"/>
                </a:solidFill>
              </a:rPr>
              <a:t>the</a:t>
            </a:r>
            <a:r>
              <a:rPr lang="cs-CZ" sz="6000" dirty="0">
                <a:solidFill>
                  <a:schemeClr val="tx1"/>
                </a:solidFill>
              </a:rPr>
              <a:t> </a:t>
            </a:r>
            <a:r>
              <a:rPr lang="cs-CZ" sz="6000" dirty="0" err="1">
                <a:solidFill>
                  <a:schemeClr val="tx1"/>
                </a:solidFill>
              </a:rPr>
              <a:t>relationship</a:t>
            </a:r>
            <a:r>
              <a:rPr lang="cs-CZ" sz="6000" dirty="0">
                <a:solidFill>
                  <a:schemeClr val="tx1"/>
                </a:solidFill>
              </a:rPr>
              <a:t> </a:t>
            </a:r>
            <a:r>
              <a:rPr lang="cs-CZ" sz="6000" dirty="0" err="1">
                <a:solidFill>
                  <a:schemeClr val="tx1"/>
                </a:solidFill>
              </a:rPr>
              <a:t>between</a:t>
            </a:r>
            <a:r>
              <a:rPr lang="cs-CZ" sz="6000" dirty="0">
                <a:solidFill>
                  <a:schemeClr val="tx1"/>
                </a:solidFill>
              </a:rPr>
              <a:t> </a:t>
            </a:r>
            <a:r>
              <a:rPr lang="cs-CZ" sz="6000" dirty="0" err="1">
                <a:solidFill>
                  <a:schemeClr val="tx1"/>
                </a:solidFill>
              </a:rPr>
              <a:t>dramatic</a:t>
            </a:r>
            <a:r>
              <a:rPr lang="cs-CZ" sz="6000" dirty="0">
                <a:solidFill>
                  <a:schemeClr val="tx1"/>
                </a:solidFill>
              </a:rPr>
              <a:t> and </a:t>
            </a:r>
            <a:r>
              <a:rPr lang="cs-CZ" sz="6000" dirty="0" err="1">
                <a:solidFill>
                  <a:schemeClr val="tx1"/>
                </a:solidFill>
              </a:rPr>
              <a:t>real</a:t>
            </a:r>
            <a:r>
              <a:rPr lang="cs-CZ" sz="6000" dirty="0">
                <a:solidFill>
                  <a:schemeClr val="tx1"/>
                </a:solidFill>
              </a:rPr>
              <a:t> </a:t>
            </a:r>
            <a:r>
              <a:rPr lang="cs-CZ" sz="6000" dirty="0" err="1">
                <a:solidFill>
                  <a:schemeClr val="tx1"/>
                </a:solidFill>
              </a:rPr>
              <a:t>time</a:t>
            </a:r>
            <a:endParaRPr lang="cs-CZ" sz="5500" dirty="0">
              <a:solidFill>
                <a:schemeClr val="tx1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  <a:p>
            <a:pPr algn="l" rtl="0"/>
            <a:r>
              <a:rPr lang="cs-CZ" sz="2700" b="1" dirty="0">
                <a:solidFill>
                  <a:srgbClr val="FFFF00"/>
                </a:solidFill>
              </a:rPr>
              <a:t>Art </a:t>
            </a:r>
            <a:r>
              <a:rPr lang="cs-CZ" sz="2700" b="1" dirty="0" err="1">
                <a:solidFill>
                  <a:srgbClr val="FFFF00"/>
                </a:solidFill>
              </a:rPr>
              <a:t>shortening</a:t>
            </a:r>
            <a:r>
              <a:rPr lang="cs-CZ" sz="2700" b="1" dirty="0">
                <a:solidFill>
                  <a:srgbClr val="FFFF00"/>
                </a:solidFill>
              </a:rPr>
              <a:t> </a:t>
            </a:r>
            <a:r>
              <a:rPr lang="cs-CZ" sz="2700" b="1" dirty="0" err="1">
                <a:solidFill>
                  <a:srgbClr val="FFFF00"/>
                </a:solidFill>
              </a:rPr>
              <a:t>is</a:t>
            </a:r>
            <a:r>
              <a:rPr lang="cs-CZ" sz="2700" b="1" dirty="0">
                <a:solidFill>
                  <a:srgbClr val="FFFF00"/>
                </a:solidFill>
              </a:rPr>
              <a:t> a </a:t>
            </a:r>
            <a:r>
              <a:rPr lang="cs-CZ" sz="2700" b="1" dirty="0" err="1">
                <a:solidFill>
                  <a:srgbClr val="FFFF00"/>
                </a:solidFill>
              </a:rPr>
              <a:t>principle</a:t>
            </a:r>
            <a:r>
              <a:rPr lang="cs-CZ" sz="2700" b="1" dirty="0">
                <a:solidFill>
                  <a:srgbClr val="FFFF00"/>
                </a:solidFill>
              </a:rPr>
              <a:t> </a:t>
            </a:r>
            <a:r>
              <a:rPr lang="cs-CZ" sz="2700" b="1" dirty="0" err="1">
                <a:solidFill>
                  <a:srgbClr val="FFFF00"/>
                </a:solidFill>
              </a:rPr>
              <a:t>of</a:t>
            </a:r>
            <a:r>
              <a:rPr lang="cs-CZ" sz="2700" b="1" dirty="0">
                <a:solidFill>
                  <a:srgbClr val="FFFF00"/>
                </a:solidFill>
              </a:rPr>
              <a:t> art.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036B52-7E98-4DC7-8A31-C4145A69F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096" y="1977932"/>
            <a:ext cx="5108647" cy="4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>
                <a:solidFill>
                  <a:srgbClr val="00B0F0"/>
                </a:solidFill>
              </a:rPr>
              <a:t>Práce s časem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166" y="2059395"/>
            <a:ext cx="6051263" cy="4355919"/>
          </a:xfrm>
        </p:spPr>
        <p:txBody>
          <a:bodyPr rtlCol="0">
            <a:normAutofit fontScale="85000" lnSpcReduction="20000"/>
          </a:bodyPr>
          <a:lstStyle/>
          <a:p>
            <a:pPr algn="l" rtl="0"/>
            <a:r>
              <a:rPr lang="cs-CZ" sz="6000" b="1" dirty="0">
                <a:solidFill>
                  <a:srgbClr val="00B050"/>
                </a:solidFill>
              </a:rPr>
              <a:t>Filmová zkratka</a:t>
            </a:r>
          </a:p>
          <a:p>
            <a:pPr algn="l" rtl="0"/>
            <a:r>
              <a:rPr lang="cs-CZ" sz="5500" dirty="0">
                <a:solidFill>
                  <a:srgbClr val="FFFFFF"/>
                </a:solidFill>
              </a:rPr>
              <a:t>základní vyjadřovací prostředek ve vztahu dramatického a reálného času</a:t>
            </a:r>
          </a:p>
          <a:p>
            <a:pPr algn="l" rtl="0"/>
            <a:endParaRPr lang="cs-CZ" dirty="0">
              <a:solidFill>
                <a:srgbClr val="FFFFFF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  <a:p>
            <a:pPr algn="l" rtl="0"/>
            <a:r>
              <a:rPr lang="cs-CZ" sz="2700" b="1" dirty="0">
                <a:solidFill>
                  <a:srgbClr val="FFFF00"/>
                </a:solidFill>
              </a:rPr>
              <a:t>Zkratka je vůbec princip umění.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648007-AABB-4C85-97EF-CC520A30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283" y="2164155"/>
            <a:ext cx="6230926" cy="41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F17DE-BA7B-A47C-4CEF-034668443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0A2C1891-AAE8-19EA-4B07-8E92FA719A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D771C2B-BDFE-A8CF-8341-532BBF249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29" y="246337"/>
            <a:ext cx="8657617" cy="65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7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Work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with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time</a:t>
            </a:r>
            <a:endParaRPr lang="cs-CZ" sz="5500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59395"/>
            <a:ext cx="5615836" cy="4355919"/>
          </a:xfrm>
        </p:spPr>
        <p:txBody>
          <a:bodyPr rtlCol="0">
            <a:normAutofit/>
          </a:bodyPr>
          <a:lstStyle/>
          <a:p>
            <a:pPr algn="r"/>
            <a:r>
              <a:rPr lang="cs-CZ" sz="5100" b="1" dirty="0" err="1">
                <a:solidFill>
                  <a:srgbClr val="00B050"/>
                </a:solidFill>
              </a:rPr>
              <a:t>Rapidmontage</a:t>
            </a:r>
            <a:endParaRPr lang="cs-CZ" sz="5100" b="1" dirty="0">
              <a:solidFill>
                <a:srgbClr val="00B050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404DA7-1E74-4BED-B9B4-26D22364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41" y="2030231"/>
            <a:ext cx="6095773" cy="45659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F89EE2D-4FD9-42F5-910F-21B316D58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097" y="3178629"/>
            <a:ext cx="3826413" cy="33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3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Work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with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time</a:t>
            </a:r>
            <a:endParaRPr lang="cs-CZ" sz="5500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59395"/>
            <a:ext cx="5615836" cy="4355919"/>
          </a:xfrm>
        </p:spPr>
        <p:txBody>
          <a:bodyPr rtlCol="0">
            <a:normAutofit/>
          </a:bodyPr>
          <a:lstStyle/>
          <a:p>
            <a:pPr algn="r"/>
            <a:r>
              <a:rPr lang="cs-CZ" sz="5100" b="1" dirty="0" err="1">
                <a:solidFill>
                  <a:srgbClr val="00B050"/>
                </a:solidFill>
              </a:rPr>
              <a:t>Rapidmontage</a:t>
            </a:r>
            <a:endParaRPr lang="cs-CZ" sz="5100" b="1" dirty="0">
              <a:solidFill>
                <a:srgbClr val="00B050"/>
              </a:solidFill>
            </a:endParaRPr>
          </a:p>
          <a:p>
            <a:pPr algn="r"/>
            <a:r>
              <a:rPr lang="cs-CZ" sz="3000" b="1" dirty="0">
                <a:solidFill>
                  <a:schemeClr val="tx1"/>
                </a:solidFill>
              </a:rPr>
              <a:t>Man </a:t>
            </a:r>
            <a:r>
              <a:rPr lang="cs-CZ" sz="3000" b="1" dirty="0" err="1">
                <a:solidFill>
                  <a:schemeClr val="tx1"/>
                </a:solidFill>
              </a:rPr>
              <a:t>with</a:t>
            </a:r>
            <a:r>
              <a:rPr lang="cs-CZ" sz="3000" b="1" dirty="0">
                <a:solidFill>
                  <a:schemeClr val="tx1"/>
                </a:solidFill>
              </a:rPr>
              <a:t> </a:t>
            </a:r>
            <a:r>
              <a:rPr lang="cs-CZ" sz="3000" b="1" dirty="0" err="1">
                <a:solidFill>
                  <a:schemeClr val="tx1"/>
                </a:solidFill>
              </a:rPr>
              <a:t>the</a:t>
            </a:r>
            <a:r>
              <a:rPr lang="cs-CZ" sz="3000" b="1" dirty="0">
                <a:solidFill>
                  <a:schemeClr val="tx1"/>
                </a:solidFill>
              </a:rPr>
              <a:t> </a:t>
            </a:r>
            <a:r>
              <a:rPr lang="cs-CZ" sz="3000" b="1" dirty="0" err="1">
                <a:solidFill>
                  <a:schemeClr val="tx1"/>
                </a:solidFill>
              </a:rPr>
              <a:t>movicamera</a:t>
            </a:r>
            <a:r>
              <a:rPr lang="cs-CZ" sz="3000" b="1" dirty="0">
                <a:solidFill>
                  <a:schemeClr val="tx1"/>
                </a:solidFill>
              </a:rPr>
              <a:t>  (1929)</a:t>
            </a:r>
          </a:p>
          <a:p>
            <a:pPr algn="r"/>
            <a:endParaRPr lang="cs-CZ" sz="3000" b="1" dirty="0">
              <a:solidFill>
                <a:schemeClr val="tx1"/>
              </a:solidFill>
            </a:endParaRPr>
          </a:p>
          <a:p>
            <a:pPr algn="r"/>
            <a:endParaRPr lang="cs-CZ" sz="3000" b="1" dirty="0">
              <a:solidFill>
                <a:schemeClr val="tx1"/>
              </a:solidFill>
            </a:endParaRPr>
          </a:p>
          <a:p>
            <a:pPr algn="r"/>
            <a:endParaRPr lang="cs-CZ" sz="3000" b="1" dirty="0">
              <a:solidFill>
                <a:schemeClr val="tx1"/>
              </a:solidFill>
            </a:endParaRPr>
          </a:p>
          <a:p>
            <a:pPr algn="r"/>
            <a:r>
              <a:rPr lang="cs-CZ" sz="3000" b="1" dirty="0" err="1">
                <a:solidFill>
                  <a:schemeClr val="tx1"/>
                </a:solidFill>
              </a:rPr>
              <a:t>Dziga</a:t>
            </a:r>
            <a:r>
              <a:rPr lang="cs-CZ" sz="3000" b="1" dirty="0">
                <a:solidFill>
                  <a:schemeClr val="tx1"/>
                </a:solidFill>
              </a:rPr>
              <a:t> </a:t>
            </a:r>
            <a:r>
              <a:rPr lang="cs-CZ" sz="3000" b="1" dirty="0" err="1">
                <a:solidFill>
                  <a:schemeClr val="tx1"/>
                </a:solidFill>
              </a:rPr>
              <a:t>Vertov</a:t>
            </a:r>
            <a:endParaRPr lang="cs-CZ" sz="3000" b="1" dirty="0">
              <a:solidFill>
                <a:schemeClr val="tx1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404DA7-1E74-4BED-B9B4-26D22364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41" y="2030231"/>
            <a:ext cx="6095773" cy="45659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6C8DFB2-FA37-4E85-A36C-DF228DB1E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721" y="3695322"/>
            <a:ext cx="2265135" cy="28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96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Work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with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time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166" y="2059395"/>
            <a:ext cx="11231670" cy="4355919"/>
          </a:xfrm>
        </p:spPr>
        <p:txBody>
          <a:bodyPr rtlCol="0">
            <a:normAutofit/>
          </a:bodyPr>
          <a:lstStyle/>
          <a:p>
            <a:pPr rtl="0"/>
            <a:r>
              <a:rPr lang="cs-CZ" sz="5100" b="1" dirty="0" err="1">
                <a:solidFill>
                  <a:srgbClr val="FFFF00"/>
                </a:solidFill>
              </a:rPr>
              <a:t>Cross-cut</a:t>
            </a:r>
            <a:endParaRPr lang="cs-CZ" sz="5100" b="1" dirty="0">
              <a:solidFill>
                <a:srgbClr val="FFFF00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F5ED73-63EF-42A0-A314-A904F8BB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4" y="2985181"/>
            <a:ext cx="5503716" cy="34301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F9ADF7-BE1A-4770-A3C4-26B18964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45" y="2985180"/>
            <a:ext cx="5154571" cy="34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5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Work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with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time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166" y="2059395"/>
            <a:ext cx="11231670" cy="4355919"/>
          </a:xfrm>
        </p:spPr>
        <p:txBody>
          <a:bodyPr rtlCol="0">
            <a:normAutofit/>
          </a:bodyPr>
          <a:lstStyle/>
          <a:p>
            <a:pPr rtl="0"/>
            <a:r>
              <a:rPr lang="cs-CZ" sz="5100" b="1" dirty="0" err="1">
                <a:solidFill>
                  <a:srgbClr val="FFFF00"/>
                </a:solidFill>
              </a:rPr>
              <a:t>Cross-cut</a:t>
            </a:r>
            <a:endParaRPr lang="cs-CZ" sz="5100" b="1" dirty="0">
              <a:solidFill>
                <a:srgbClr val="FFFF00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423E15-AE0D-4665-99C9-B18A4EC2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780" y="4757918"/>
            <a:ext cx="4368439" cy="18201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E73318-010D-43C4-BFF8-CA1CB00E3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55" y="3077029"/>
            <a:ext cx="4275101" cy="23940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8DA124E-C28F-4468-BD1E-FEF868952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223" y="3077029"/>
            <a:ext cx="4619155" cy="19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1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Work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with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  <a:r>
              <a:rPr lang="cs-CZ" sz="5500" dirty="0" err="1">
                <a:solidFill>
                  <a:srgbClr val="00B0F0"/>
                </a:solidFill>
              </a:rPr>
              <a:t>time</a:t>
            </a:r>
            <a:r>
              <a:rPr lang="cs-CZ" sz="55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166" y="2059395"/>
            <a:ext cx="11231670" cy="4355919"/>
          </a:xfrm>
        </p:spPr>
        <p:txBody>
          <a:bodyPr rtlCol="0">
            <a:normAutofit/>
          </a:bodyPr>
          <a:lstStyle/>
          <a:p>
            <a:pPr algn="l" rtl="0"/>
            <a:r>
              <a:rPr lang="cs-CZ" sz="5100" b="1" dirty="0" err="1">
                <a:solidFill>
                  <a:srgbClr val="FFFF00"/>
                </a:solidFill>
              </a:rPr>
              <a:t>Parallel</a:t>
            </a:r>
            <a:r>
              <a:rPr lang="cs-CZ" sz="5100" b="1" dirty="0">
                <a:solidFill>
                  <a:srgbClr val="FFFF00"/>
                </a:solidFill>
              </a:rPr>
              <a:t> </a:t>
            </a:r>
            <a:r>
              <a:rPr lang="cs-CZ" sz="5100" b="1" dirty="0" err="1">
                <a:solidFill>
                  <a:srgbClr val="FFFF00"/>
                </a:solidFill>
              </a:rPr>
              <a:t>telling</a:t>
            </a:r>
            <a:r>
              <a:rPr lang="cs-CZ" sz="5100" b="1" dirty="0">
                <a:solidFill>
                  <a:srgbClr val="FFFF00"/>
                </a:solidFill>
              </a:rPr>
              <a:t> </a:t>
            </a:r>
          </a:p>
          <a:p>
            <a:pPr algn="l" rtl="0"/>
            <a:endParaRPr lang="cs-CZ" sz="5100" b="1" dirty="0">
              <a:solidFill>
                <a:srgbClr val="FFFF00"/>
              </a:solidFill>
            </a:endParaRPr>
          </a:p>
          <a:p>
            <a:pPr algn="l" rtl="0"/>
            <a:r>
              <a:rPr lang="cs-CZ" sz="6000" b="1" dirty="0" err="1">
                <a:solidFill>
                  <a:srgbClr val="00B0F0"/>
                </a:solidFill>
              </a:rPr>
              <a:t>meanwhile</a:t>
            </a:r>
            <a:endParaRPr lang="cs-CZ" sz="6000" b="1" dirty="0">
              <a:solidFill>
                <a:srgbClr val="00B0F0"/>
              </a:solidFill>
            </a:endParaRPr>
          </a:p>
          <a:p>
            <a:pPr algn="l" rtl="0"/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6BAC9D-E5F2-479B-B5FE-667F9593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83" y="2059395"/>
            <a:ext cx="6645503" cy="41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81ACE-6EDD-E1BA-50C2-87B782D7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E52CF-F82E-5E70-EF8F-85D775E0F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VI. 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chemeClr val="tx1"/>
                </a:solidFill>
              </a:rPr>
              <a:t>man </a:t>
            </a:r>
            <a:r>
              <a:rPr lang="cs-CZ" sz="3000" i="1" dirty="0" err="1">
                <a:solidFill>
                  <a:schemeClr val="tx1"/>
                </a:solidFill>
              </a:rPr>
              <a:t>with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the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moviecamera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dziga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vertov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cs-CZ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mosfilm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1929</a:t>
            </a: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69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VII. 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chemeClr val="tx1"/>
                </a:solidFill>
              </a:rPr>
              <a:t>man </a:t>
            </a:r>
            <a:r>
              <a:rPr lang="cs-CZ" sz="3000" i="1" dirty="0" err="1">
                <a:solidFill>
                  <a:schemeClr val="tx1"/>
                </a:solidFill>
              </a:rPr>
              <a:t>of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aran</a:t>
            </a:r>
            <a:r>
              <a:rPr lang="cs-CZ" sz="3000" i="1" dirty="0">
                <a:solidFill>
                  <a:schemeClr val="tx1"/>
                </a:solidFill>
              </a:rPr>
              <a:t> I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robert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flaherty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1934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56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A7FB5-BD16-B980-FAB7-B917B219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7A17B-0C42-7BFC-2778-DE0A5EFB8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4701" y="1373810"/>
            <a:ext cx="6062598" cy="3827382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VIII. excerpt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chemeClr val="tx1"/>
                </a:solidFill>
              </a:rPr>
              <a:t>man </a:t>
            </a:r>
            <a:r>
              <a:rPr lang="cs-CZ" sz="3000" i="1" dirty="0" err="1">
                <a:solidFill>
                  <a:schemeClr val="tx1"/>
                </a:solidFill>
              </a:rPr>
              <a:t>of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 err="1">
                <a:solidFill>
                  <a:schemeClr val="tx1"/>
                </a:solidFill>
              </a:rPr>
              <a:t>aran</a:t>
            </a:r>
            <a:r>
              <a:rPr lang="cs-CZ" sz="3000" i="1" dirty="0">
                <a:solidFill>
                  <a:schemeClr val="tx1"/>
                </a:solidFill>
              </a:rPr>
              <a:t> II</a:t>
            </a:r>
            <a:br>
              <a:rPr lang="cs-CZ" sz="3000" i="1" dirty="0">
                <a:solidFill>
                  <a:schemeClr val="tx1"/>
                </a:solidFill>
              </a:rPr>
            </a:b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: 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robert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flaherty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1934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21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1" y="331259"/>
            <a:ext cx="11265075" cy="143967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cs-CZ" sz="5500" dirty="0" err="1">
                <a:solidFill>
                  <a:srgbClr val="00B0F0"/>
                </a:solidFill>
              </a:rPr>
              <a:t>Conclusion</a:t>
            </a:r>
            <a:endParaRPr lang="cs-CZ" sz="5500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61" y="2379946"/>
            <a:ext cx="11018408" cy="3407080"/>
          </a:xfrm>
        </p:spPr>
        <p:txBody>
          <a:bodyPr rtlCol="0">
            <a:normAutofit fontScale="70000" lnSpcReduction="20000"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dependet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documentary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viewer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acting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environment and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builds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dramatic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dramatic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film.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6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B445D1-AC7B-0E60-E7D2-5346F4507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19AFA-5062-6502-0310-F27BCA648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2" y="331259"/>
            <a:ext cx="51952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55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aristotle</a:t>
            </a:r>
            <a:endParaRPr lang="cs-CZ" sz="3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D1A8AEF-6413-6569-42DD-4B443EA58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AAB5CE39-83DB-CE73-AD78-1A025E2C6150}"/>
              </a:ext>
            </a:extLst>
          </p:cNvPr>
          <p:cNvSpPr txBox="1">
            <a:spLocks/>
          </p:cNvSpPr>
          <p:nvPr/>
        </p:nvSpPr>
        <p:spPr>
          <a:xfrm>
            <a:off x="51757" y="5546231"/>
            <a:ext cx="5590286" cy="1144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3000" dirty="0">
                <a:solidFill>
                  <a:srgbClr val="FFFFFF"/>
                </a:solidFill>
              </a:rPr>
              <a:t>„Unity </a:t>
            </a:r>
            <a:r>
              <a:rPr lang="cs-CZ" sz="3000" dirty="0" err="1">
                <a:solidFill>
                  <a:srgbClr val="FFFFFF"/>
                </a:solidFill>
              </a:rPr>
              <a:t>of</a:t>
            </a:r>
            <a:r>
              <a:rPr lang="cs-CZ" sz="3000" dirty="0">
                <a:solidFill>
                  <a:srgbClr val="FFFFFF"/>
                </a:solidFill>
              </a:rPr>
              <a:t> place, </a:t>
            </a:r>
            <a:r>
              <a:rPr lang="cs-CZ" sz="3000" dirty="0" err="1">
                <a:solidFill>
                  <a:srgbClr val="FFFFFF"/>
                </a:solidFill>
              </a:rPr>
              <a:t>time</a:t>
            </a:r>
            <a:r>
              <a:rPr lang="cs-CZ" sz="3000" dirty="0">
                <a:solidFill>
                  <a:srgbClr val="FFFFFF"/>
                </a:solidFill>
              </a:rPr>
              <a:t> and </a:t>
            </a:r>
            <a:r>
              <a:rPr lang="cs-CZ" sz="3000" dirty="0" err="1">
                <a:solidFill>
                  <a:srgbClr val="FFFFFF"/>
                </a:solidFill>
              </a:rPr>
              <a:t>action</a:t>
            </a:r>
            <a:r>
              <a:rPr lang="cs-CZ" sz="3000" dirty="0">
                <a:solidFill>
                  <a:srgbClr val="FFFFFF"/>
                </a:solidFill>
              </a:rPr>
              <a:t>“</a:t>
            </a:r>
            <a:r>
              <a:rPr lang="cs-CZ" sz="6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Obrázek 3" descr="Obsah obrázku socha, Busta, Lidská tvář, Artefakt&#10;&#10;Popis byl vytvořen automaticky">
            <a:extLst>
              <a:ext uri="{FF2B5EF4-FFF2-40B4-BE49-F238E27FC236}">
                <a16:creationId xmlns:a16="http://schemas.microsoft.com/office/drawing/2014/main" id="{18F79900-077C-BAEE-F6F8-935048C5A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392" y="739485"/>
            <a:ext cx="3208020" cy="3299460"/>
          </a:xfrm>
          <a:prstGeom prst="rect">
            <a:avLst/>
          </a:prstGeom>
        </p:spPr>
      </p:pic>
      <p:pic>
        <p:nvPicPr>
          <p:cNvPr id="9" name="Obrázek 8" descr="Obsah obrázku text, dopis, kniha, papír&#10;&#10;Popis byl vytvořen automaticky">
            <a:extLst>
              <a:ext uri="{FF2B5EF4-FFF2-40B4-BE49-F238E27FC236}">
                <a16:creationId xmlns:a16="http://schemas.microsoft.com/office/drawing/2014/main" id="{405CD62C-E759-7C2F-0C53-71C8D5929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20" y="331258"/>
            <a:ext cx="3814826" cy="64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5EA25-57C4-632E-9812-E748E7EC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CD328-CC3A-34EB-0E52-5C173FA2E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2" y="331259"/>
            <a:ext cx="51952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5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Gustav </a:t>
            </a:r>
            <a:r>
              <a:rPr lang="cs-CZ" sz="3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Freytag</a:t>
            </a:r>
            <a:endParaRPr lang="cs-CZ" sz="3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A276EBC-AB7C-DAD4-A95A-E27E0722B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288278C3-A582-9C12-6638-D0B5E2F374AA}"/>
              </a:ext>
            </a:extLst>
          </p:cNvPr>
          <p:cNvSpPr txBox="1">
            <a:spLocks/>
          </p:cNvSpPr>
          <p:nvPr/>
        </p:nvSpPr>
        <p:spPr>
          <a:xfrm>
            <a:off x="5846323" y="425885"/>
            <a:ext cx="5898916" cy="51983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500" dirty="0">
                <a:solidFill>
                  <a:srgbClr val="FFFFFF"/>
                </a:solidFill>
              </a:rPr>
              <a:t>TECHNIQUE OF THE DRAMA (1894)</a:t>
            </a:r>
          </a:p>
          <a:p>
            <a:r>
              <a:rPr lang="cs-CZ" dirty="0">
                <a:solidFill>
                  <a:srgbClr val="FFFFFF"/>
                </a:solidFill>
              </a:rPr>
              <a:t>(Gustav </a:t>
            </a:r>
            <a:r>
              <a:rPr lang="cs-CZ" dirty="0" err="1">
                <a:solidFill>
                  <a:srgbClr val="FFFFFF"/>
                </a:solidFill>
              </a:rPr>
              <a:t>Freytag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cs-CZ" sz="3000" b="1" dirty="0" err="1">
                <a:solidFill>
                  <a:srgbClr val="FFFFFF"/>
                </a:solidFill>
              </a:rPr>
              <a:t>The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intruction</a:t>
            </a:r>
            <a:r>
              <a:rPr lang="cs-CZ" sz="3000" b="1" dirty="0">
                <a:solidFill>
                  <a:srgbClr val="FFFFFF"/>
                </a:solidFill>
              </a:rPr>
              <a:t> and </a:t>
            </a:r>
            <a:r>
              <a:rPr lang="cs-CZ" sz="3000" b="1" dirty="0" err="1">
                <a:solidFill>
                  <a:srgbClr val="FFFFFF"/>
                </a:solidFill>
              </a:rPr>
              <a:t>the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exciting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force</a:t>
            </a:r>
            <a:r>
              <a:rPr lang="cs-CZ" sz="3000" b="1" dirty="0">
                <a:solidFill>
                  <a:srgbClr val="FFFFFF"/>
                </a:solidFill>
              </a:rPr>
              <a:t> moment</a:t>
            </a:r>
            <a:endParaRPr lang="cs-CZ" sz="3000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3000" b="1" dirty="0" err="1">
                <a:solidFill>
                  <a:srgbClr val="FFFFFF"/>
                </a:solidFill>
              </a:rPr>
              <a:t>The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tragic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force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or</a:t>
            </a:r>
            <a:r>
              <a:rPr lang="cs-CZ" sz="3000" b="1" dirty="0">
                <a:solidFill>
                  <a:srgbClr val="FFFFFF"/>
                </a:solidFill>
              </a:rPr>
              <a:t> incident</a:t>
            </a:r>
            <a:endParaRPr lang="cs-CZ" sz="3000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3000" b="1" dirty="0" err="1">
                <a:solidFill>
                  <a:srgbClr val="FFFFFF"/>
                </a:solidFill>
              </a:rPr>
              <a:t>Falling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action</a:t>
            </a:r>
            <a:endParaRPr lang="cs-CZ" sz="3000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3000" b="1" dirty="0" err="1">
                <a:solidFill>
                  <a:srgbClr val="FFFFFF"/>
                </a:solidFill>
              </a:rPr>
              <a:t>The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force</a:t>
            </a:r>
            <a:r>
              <a:rPr lang="cs-CZ" sz="3000" b="1" dirty="0">
                <a:solidFill>
                  <a:srgbClr val="FFFFFF"/>
                </a:solidFill>
              </a:rPr>
              <a:t> </a:t>
            </a:r>
            <a:r>
              <a:rPr lang="cs-CZ" sz="3000" b="1" dirty="0" err="1">
                <a:solidFill>
                  <a:srgbClr val="FFFFFF"/>
                </a:solidFill>
              </a:rPr>
              <a:t>or</a:t>
            </a:r>
            <a:r>
              <a:rPr lang="cs-CZ" sz="3000" b="1" dirty="0">
                <a:solidFill>
                  <a:srgbClr val="FFFFFF"/>
                </a:solidFill>
              </a:rPr>
              <a:t> motive </a:t>
            </a:r>
            <a:r>
              <a:rPr lang="cs-CZ" sz="3000" b="1" dirty="0" err="1">
                <a:solidFill>
                  <a:srgbClr val="FFFFFF"/>
                </a:solidFill>
              </a:rPr>
              <a:t>of</a:t>
            </a:r>
            <a:r>
              <a:rPr lang="cs-CZ" sz="3000" b="1" dirty="0">
                <a:solidFill>
                  <a:srgbClr val="FFFFFF"/>
                </a:solidFill>
              </a:rPr>
              <a:t> last suspense</a:t>
            </a:r>
            <a:endParaRPr lang="cs-CZ" sz="3000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3000" b="1" dirty="0" err="1">
                <a:solidFill>
                  <a:srgbClr val="FFFFFF"/>
                </a:solidFill>
              </a:rPr>
              <a:t>Catastrophe</a:t>
            </a:r>
            <a:r>
              <a:rPr lang="cs-CZ" sz="3000" b="1" dirty="0">
                <a:solidFill>
                  <a:srgbClr val="FFFFFF"/>
                </a:solidFill>
              </a:rPr>
              <a:t> – </a:t>
            </a:r>
            <a:r>
              <a:rPr lang="cs-CZ" sz="3000" b="1" dirty="0" err="1">
                <a:solidFill>
                  <a:srgbClr val="FFFFFF"/>
                </a:solidFill>
              </a:rPr>
              <a:t>resolution</a:t>
            </a:r>
            <a:r>
              <a:rPr lang="cs-CZ" sz="3000" b="1" dirty="0">
                <a:solidFill>
                  <a:srgbClr val="FFFFFF"/>
                </a:solidFill>
              </a:rPr>
              <a:t> and </a:t>
            </a:r>
            <a:r>
              <a:rPr lang="cs-CZ" sz="3000" b="1" dirty="0" err="1">
                <a:solidFill>
                  <a:srgbClr val="FFFFFF"/>
                </a:solidFill>
              </a:rPr>
              <a:t>purification</a:t>
            </a:r>
            <a:r>
              <a:rPr lang="cs-CZ" sz="3000" dirty="0">
                <a:solidFill>
                  <a:srgbClr val="FFFFFF"/>
                </a:solidFill>
              </a:rPr>
              <a:t> (</a:t>
            </a:r>
            <a:r>
              <a:rPr lang="cs-CZ" sz="3000" dirty="0" err="1">
                <a:solidFill>
                  <a:srgbClr val="FFFFFF"/>
                </a:solidFill>
              </a:rPr>
              <a:t>catharsis</a:t>
            </a:r>
            <a:r>
              <a:rPr lang="cs-CZ" sz="3000" dirty="0">
                <a:solidFill>
                  <a:srgbClr val="FFFFFF"/>
                </a:solidFill>
              </a:rPr>
              <a:t>)</a:t>
            </a:r>
          </a:p>
          <a:p>
            <a:pPr algn="r"/>
            <a:r>
              <a:rPr lang="cs-CZ" sz="3500" dirty="0">
                <a:solidFill>
                  <a:srgbClr val="FFFFFF"/>
                </a:solidFill>
              </a:rPr>
              <a:t>„Jednota místa, času a děje“ (Aristoteles)</a:t>
            </a:r>
          </a:p>
        </p:txBody>
      </p:sp>
      <p:pic>
        <p:nvPicPr>
          <p:cNvPr id="8" name="Obrázek 7" descr="Obsah obrázku Lidská tvář, portrét, osoba, ovál&#10;&#10;Popis byl vytvořen automaticky">
            <a:extLst>
              <a:ext uri="{FF2B5EF4-FFF2-40B4-BE49-F238E27FC236}">
                <a16:creationId xmlns:a16="http://schemas.microsoft.com/office/drawing/2014/main" id="{90D26D22-052B-79B5-EB7A-8776D966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668383"/>
            <a:ext cx="3022600" cy="38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2" y="331259"/>
            <a:ext cx="51952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cs-CZ" sz="55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25885"/>
            <a:ext cx="5801639" cy="5198301"/>
          </a:xfrm>
        </p:spPr>
        <p:txBody>
          <a:bodyPr rtlCol="0">
            <a:noAutofit/>
          </a:bodyPr>
          <a:lstStyle/>
          <a:p>
            <a:pPr marL="342900" indent="-342900" rtl="0">
              <a:buFontTx/>
              <a:buChar char="-"/>
            </a:pPr>
            <a:r>
              <a:rPr lang="cs-CZ" sz="3500" dirty="0">
                <a:solidFill>
                  <a:srgbClr val="FFFFFF"/>
                </a:solidFill>
              </a:rPr>
              <a:t>COMPOSITION OF SCENES AND THEIR CONNECTIONS</a:t>
            </a:r>
          </a:p>
          <a:p>
            <a:pPr marL="342900" indent="-342900" rtl="0">
              <a:buFontTx/>
              <a:buChar char="-"/>
            </a:pPr>
            <a:r>
              <a:rPr lang="cs-CZ" sz="3500" dirty="0">
                <a:solidFill>
                  <a:srgbClr val="FFFFFF"/>
                </a:solidFill>
              </a:rPr>
              <a:t>EXPOSURE AND THEIR DEVELOPMENT </a:t>
            </a:r>
          </a:p>
          <a:p>
            <a:pPr marL="342900" indent="-342900" rtl="0">
              <a:buFontTx/>
              <a:buChar char="-"/>
            </a:pPr>
            <a:r>
              <a:rPr lang="cs-CZ" sz="3500" dirty="0">
                <a:solidFill>
                  <a:srgbClr val="FFFFFF"/>
                </a:solidFill>
              </a:rPr>
              <a:t>CULMINATION POINTS AND IMPORTANTS OF THE END</a:t>
            </a:r>
          </a:p>
          <a:p>
            <a:pPr marL="342900" indent="-342900" rtl="0">
              <a:buFontTx/>
              <a:buChar char="-"/>
            </a:pPr>
            <a:r>
              <a:rPr lang="cs-CZ" sz="3500" dirty="0">
                <a:solidFill>
                  <a:srgbClr val="FFFFFF"/>
                </a:solidFill>
              </a:rPr>
              <a:t>RELATIONSHIP OF IMAGE AND SOUND </a:t>
            </a:r>
          </a:p>
        </p:txBody>
      </p:sp>
    </p:spTree>
    <p:extLst>
      <p:ext uri="{BB962C8B-B14F-4D97-AF65-F5344CB8AC3E}">
        <p14:creationId xmlns:p14="http://schemas.microsoft.com/office/powerpoint/2010/main" val="241742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7F8B4-7D8D-A2C1-A156-4AD49637C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60C89-10D3-F096-7009-4D31DB25D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762" y="331259"/>
            <a:ext cx="5195281" cy="529292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5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5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cs-CZ" sz="55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5330EFF-049B-A283-E9B3-78C7E797B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 txBox="1">
            <a:spLocks/>
          </p:cNvSpPr>
          <p:nvPr/>
        </p:nvSpPr>
        <p:spPr>
          <a:xfrm>
            <a:off x="6095999" y="425885"/>
            <a:ext cx="5649239" cy="51983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500" b="1" dirty="0">
                <a:solidFill>
                  <a:srgbClr val="FF0000"/>
                </a:solidFill>
              </a:rPr>
              <a:t>GENRE AND ITS RULES</a:t>
            </a:r>
          </a:p>
          <a:p>
            <a:r>
              <a:rPr lang="cs-CZ" sz="3500" dirty="0" err="1">
                <a:solidFill>
                  <a:srgbClr val="FFFFFF"/>
                </a:solidFill>
              </a:rPr>
              <a:t>Challenge</a:t>
            </a:r>
            <a:r>
              <a:rPr lang="cs-CZ" sz="3500" dirty="0">
                <a:solidFill>
                  <a:srgbClr val="FFFFFF"/>
                </a:solidFill>
              </a:rPr>
              <a:t> </a:t>
            </a:r>
            <a:r>
              <a:rPr lang="cs-CZ" sz="3500" dirty="0" err="1">
                <a:solidFill>
                  <a:srgbClr val="FFFFFF"/>
                </a:solidFill>
              </a:rPr>
              <a:t>or</a:t>
            </a:r>
            <a:r>
              <a:rPr lang="cs-CZ" sz="3500" dirty="0">
                <a:solidFill>
                  <a:srgbClr val="FFFFFF"/>
                </a:solidFill>
              </a:rPr>
              <a:t> </a:t>
            </a:r>
            <a:r>
              <a:rPr lang="cs-CZ" sz="3500" dirty="0" err="1">
                <a:solidFill>
                  <a:srgbClr val="FFFFFF"/>
                </a:solidFill>
              </a:rPr>
              <a:t>limitation</a:t>
            </a:r>
            <a:r>
              <a:rPr lang="cs-CZ" sz="3500" dirty="0">
                <a:solidFill>
                  <a:srgbClr val="FFFFFF"/>
                </a:solidFill>
              </a:rPr>
              <a:t>?</a:t>
            </a:r>
          </a:p>
          <a:p>
            <a:pPr algn="r"/>
            <a:r>
              <a:rPr lang="cs-CZ" sz="3500" b="1" dirty="0" err="1">
                <a:solidFill>
                  <a:srgbClr val="FFFFFF"/>
                </a:solidFill>
              </a:rPr>
              <a:t>Primary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signs</a:t>
            </a:r>
            <a:r>
              <a:rPr lang="cs-CZ" sz="3500" dirty="0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cs-CZ" dirty="0">
                <a:solidFill>
                  <a:srgbClr val="FFFFFF"/>
                </a:solidFill>
              </a:rPr>
              <a:t>(</a:t>
            </a:r>
            <a:r>
              <a:rPr lang="cs-CZ" dirty="0" err="1">
                <a:solidFill>
                  <a:srgbClr val="FFFFFF"/>
                </a:solidFill>
              </a:rPr>
              <a:t>human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speech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facial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expressions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pPr algn="r"/>
            <a:r>
              <a:rPr lang="cs-CZ" sz="3500" b="1" dirty="0" err="1">
                <a:solidFill>
                  <a:srgbClr val="FFFFFF"/>
                </a:solidFill>
              </a:rPr>
              <a:t>Secondary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signs</a:t>
            </a:r>
            <a:r>
              <a:rPr lang="cs-CZ" sz="3500" dirty="0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cs-CZ" dirty="0">
                <a:solidFill>
                  <a:srgbClr val="FFFFFF"/>
                </a:solidFill>
              </a:rPr>
              <a:t>(</a:t>
            </a:r>
            <a:r>
              <a:rPr lang="cs-CZ" dirty="0" err="1">
                <a:solidFill>
                  <a:srgbClr val="FFFFFF"/>
                </a:solidFill>
              </a:rPr>
              <a:t>clothing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scenery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situation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composition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typicality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relationships</a:t>
            </a:r>
            <a:r>
              <a:rPr lang="cs-CZ" dirty="0">
                <a:solidFill>
                  <a:srgbClr val="FFFFFF"/>
                </a:solidFill>
              </a:rPr>
              <a:t>… )</a:t>
            </a:r>
          </a:p>
          <a:p>
            <a:endParaRPr lang="cs-CZ" sz="3500" dirty="0">
              <a:solidFill>
                <a:srgbClr val="FFFFFF"/>
              </a:solidFill>
            </a:endParaRPr>
          </a:p>
          <a:p>
            <a:r>
              <a:rPr lang="cs-CZ" sz="3500" b="1" dirty="0" err="1">
                <a:solidFill>
                  <a:srgbClr val="FFFFFF"/>
                </a:solidFill>
              </a:rPr>
              <a:t>Genre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is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defined</a:t>
            </a:r>
            <a:r>
              <a:rPr lang="cs-CZ" sz="3500" b="1" dirty="0">
                <a:solidFill>
                  <a:srgbClr val="FFFFFF"/>
                </a:solidFill>
              </a:rPr>
              <a:t> by </a:t>
            </a:r>
            <a:r>
              <a:rPr lang="cs-CZ" sz="3500" b="1" dirty="0" err="1">
                <a:solidFill>
                  <a:srgbClr val="FFFFFF"/>
                </a:solidFill>
              </a:rPr>
              <a:t>secondary</a:t>
            </a:r>
            <a:r>
              <a:rPr lang="cs-CZ" sz="3500" b="1" dirty="0">
                <a:solidFill>
                  <a:srgbClr val="FFFFFF"/>
                </a:solidFill>
              </a:rPr>
              <a:t> </a:t>
            </a:r>
            <a:r>
              <a:rPr lang="cs-CZ" sz="3500" b="1" dirty="0" err="1">
                <a:solidFill>
                  <a:srgbClr val="FFFFFF"/>
                </a:solidFill>
              </a:rPr>
              <a:t>signs</a:t>
            </a:r>
            <a:r>
              <a:rPr lang="cs-CZ" sz="35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27921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18_TF56596226.potx" id="{B680BA53-DCFA-4B5F-BA54-F0F0F6C3C566}" vid="{2A43A7F2-AF83-4DCB-918B-434CD454265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tf56596226_win32</Template>
  <TotalTime>1824</TotalTime>
  <Words>902</Words>
  <Application>Microsoft Office PowerPoint</Application>
  <PresentationFormat>Širokoúhlá obrazovka</PresentationFormat>
  <Paragraphs>209</Paragraphs>
  <Slides>58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-apple-system</vt:lpstr>
      <vt:lpstr>Arial</vt:lpstr>
      <vt:lpstr>Calibri</vt:lpstr>
      <vt:lpstr>Gill Sans MT</vt:lpstr>
      <vt:lpstr>Balík</vt:lpstr>
      <vt:lpstr>VIZUÁLNÍ KULTURA část FILM/AUDIOVIZE</vt:lpstr>
      <vt:lpstr>Audiovisual Interpretation of Reality</vt:lpstr>
      <vt:lpstr>I. EXCERPT  doing something dumb at 2:13 A.M.  author:   karina kurzawa © karina,2020 (4,7 milion viewers) </vt:lpstr>
      <vt:lpstr>EDITING/CUT AND COMPOSITION</vt:lpstr>
      <vt:lpstr>Prezentace aplikace PowerPoint</vt:lpstr>
      <vt:lpstr>     aristotle</vt:lpstr>
      <vt:lpstr>     Dr. Gustav Freytag</vt:lpstr>
      <vt:lpstr>The composition of the work</vt:lpstr>
      <vt:lpstr>The composition of the work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jean-Claude CarriEre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editing</vt:lpstr>
      <vt:lpstr>editing</vt:lpstr>
      <vt:lpstr>II. excerpt  kuleschov´s efect  author:   lev kuleschov © twenties of 20. century</vt:lpstr>
      <vt:lpstr>III.excerpt  bridge  author:   JORIS IVENS © 1928 </vt:lpstr>
      <vt:lpstr>IV. excerpt  the land is singing  author:   karel plicka © 1934 </vt:lpstr>
      <vt:lpstr>Prezentace aplikace PowerPoint</vt:lpstr>
      <vt:lpstr>Prezentace aplikace PowerPoint</vt:lpstr>
      <vt:lpstr>Prezentace aplikace PowerPoint</vt:lpstr>
      <vt:lpstr>FINALITY OF THE WORK </vt:lpstr>
      <vt:lpstr>Rules of editing</vt:lpstr>
      <vt:lpstr>Rules of editing</vt:lpstr>
      <vt:lpstr>Rules of editing</vt:lpstr>
      <vt:lpstr>Rules of editing</vt:lpstr>
      <vt:lpstr>Rules of editing</vt:lpstr>
      <vt:lpstr>Rules of editing</vt:lpstr>
      <vt:lpstr>Rules of editing</vt:lpstr>
      <vt:lpstr>Rules of editing</vt:lpstr>
      <vt:lpstr>V. excerpt  battleship potemkin  author:   sergej ejzenštejn © Mosfilm, 1925 </vt:lpstr>
      <vt:lpstr>WORK WITH TIME </vt:lpstr>
      <vt:lpstr>WORK WIT TIME</vt:lpstr>
      <vt:lpstr>Work with time </vt:lpstr>
      <vt:lpstr>Work with time</vt:lpstr>
      <vt:lpstr>Práce s časem </vt:lpstr>
      <vt:lpstr>Work with time</vt:lpstr>
      <vt:lpstr>Work with time</vt:lpstr>
      <vt:lpstr>Work with time </vt:lpstr>
      <vt:lpstr>Work with time </vt:lpstr>
      <vt:lpstr>Work with time </vt:lpstr>
      <vt:lpstr>VI. excerpt  man with the moviecamera  author:   dziga vertov © mosfilm, 1929 </vt:lpstr>
      <vt:lpstr>VII. excerpt  man of aran I  author:   robert flaherty © 1934 </vt:lpstr>
      <vt:lpstr>VIII. excerpt  man of aran II  author:   robert flaherty © 1934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Lorem Ipsum</dc:title>
  <dc:creator>Martin Štoll</dc:creator>
  <cp:lastModifiedBy>Martin Štoll</cp:lastModifiedBy>
  <cp:revision>123</cp:revision>
  <dcterms:created xsi:type="dcterms:W3CDTF">2021-03-13T19:49:20Z</dcterms:created>
  <dcterms:modified xsi:type="dcterms:W3CDTF">2024-12-01T18:04:40Z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