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9"/>
  </p:notesMasterIdLst>
  <p:sldIdLst>
    <p:sldId id="580" r:id="rId2"/>
    <p:sldId id="434" r:id="rId3"/>
    <p:sldId id="629" r:id="rId4"/>
    <p:sldId id="624" r:id="rId5"/>
    <p:sldId id="626" r:id="rId6"/>
    <p:sldId id="625" r:id="rId7"/>
    <p:sldId id="627" r:id="rId8"/>
    <p:sldId id="435" r:id="rId9"/>
    <p:sldId id="436" r:id="rId10"/>
    <p:sldId id="437" r:id="rId11"/>
    <p:sldId id="438" r:id="rId12"/>
    <p:sldId id="449" r:id="rId13"/>
    <p:sldId id="439" r:id="rId14"/>
    <p:sldId id="440" r:id="rId15"/>
    <p:sldId id="447" r:id="rId16"/>
    <p:sldId id="448" r:id="rId17"/>
    <p:sldId id="44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3931" autoAdjust="0"/>
  </p:normalViewPr>
  <p:slideViewPr>
    <p:cSldViewPr snapToGrid="0">
      <p:cViewPr varScale="1">
        <p:scale>
          <a:sx n="79" d="100"/>
          <a:sy n="79" d="100"/>
        </p:scale>
        <p:origin x="542" y="72"/>
      </p:cViewPr>
      <p:guideLst/>
    </p:cSldViewPr>
  </p:slideViewPr>
  <p:outlineViewPr>
    <p:cViewPr>
      <p:scale>
        <a:sx n="33" d="100"/>
        <a:sy n="33" d="100"/>
      </p:scale>
      <p:origin x="0" y="-2277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376A2-5B9F-4714-BE59-480B9C86B454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B1F47-7B68-47F2-9885-4930072E1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35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C4C5B-9C86-440F-9BC1-A3A017C61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750DEF-4663-4749-8B2B-D056115B3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BE26A1-D850-4B34-B37D-9AAE294F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0F37A4-8D43-4A21-8021-7E24699F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46FA62-519F-404C-B423-F624396A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25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C5EED-F3A4-4C0B-BA06-048236EB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031476-A54D-4AC8-832C-8323456F6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0F454E-F80A-46D8-83A6-4AFB4CFB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BCF537-8F98-427C-B6F4-6A4D56F4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61B0D2-8670-467D-96A9-0D968F4D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30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3314B38-0A67-4852-BD08-0C230BF6D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2DAF71-3C24-4474-801C-DF28BFD97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696B78-0236-4BA5-97B3-B0EDF5D4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EF86E3-5C5A-4B98-A0FC-6EC00902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A2FBED-9806-43D9-AD38-E8023398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7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4783C-D30F-4BFE-9137-D2329093E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65DD40-0F2F-4958-8142-056FC5E1C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35D6B7-FA8F-4243-B607-577290B0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7D5A9A-AC80-425C-96B7-A0E7C041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7AB17C-E582-4109-BF05-B675C85D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03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266F8-9269-4888-8CF9-9E4FCA58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93BBB8-EE48-4461-BDC6-60CBF42AC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5AFF69-FDFB-48B1-A1D0-C89874C6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3D6410-8E47-463B-8496-454E97CB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FDCE4D-DD72-40AF-A86B-0EB51AEE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8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E37431-0AD8-492C-8EFB-ECF35DD4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6A52BF-7EB3-4633-A690-FF891B271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46C936-0C7F-4619-869A-B079061C2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9AB69C-3F81-452E-B8A8-143DD28F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7A1ACA-E426-4259-B2A6-FF78CA75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52990C-F681-4ED3-A672-256157F4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1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BCD55-18DE-476D-AADA-91608FF2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093231-9E71-4736-B882-80852DD92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D672FD-C1FE-4119-A650-820562E8F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BCEAC71-7490-4E6B-A254-22AB7FD47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5B21DC-439A-41F5-802C-40F8B34DA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16A3E7F-97C2-409F-A35E-E66FE88D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92968B-9AA2-41E2-B40C-5B75BCCAF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1B4863-ED57-45FD-959D-2855B53A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4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17D39-1315-4FCE-8A37-8B835C02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C66EB5F-2B0B-4722-A21A-DE6F58139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B29E45-2D2F-433D-A530-84AB00263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D1F965-FF51-4235-BAD3-D5E894DD5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45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096F6F-C47B-4B4E-8BC1-9F90FCD1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02A3DC5-CC7F-4537-9C0C-F96563B15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F45482-E70F-4674-8EE0-A2BF8566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40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EFAC6-47C6-4385-9556-7372890C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AF77A1-681C-4D93-924C-CE0D3549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F7F6EE-39AC-4A0B-B9E0-9098FFAB1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1BFEB7-DCE9-4B87-AC56-538B8F16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FFE952-2297-45B1-B84D-A7818D0D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1D3CF9-6A5D-419E-A6EB-7C56E99D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4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E4468-0FCD-47FC-9D69-7B9A8838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F5DDAF1-DF25-4241-A129-C59CD2582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79070D-868B-4F86-9CDC-225B231B7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B1B6AC-2CDB-4FBB-9F13-1E1F743F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93CF6F-ECB7-4D93-AF6C-C19945EC5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67BB8E-2086-4386-9A38-09555C89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1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19F3770-B8DE-4B15-9377-47D77F98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C53F32-C519-4599-AB48-DC3377BFC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05556F-C19C-4D72-9EC9-21A26869E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8B32E-9256-4434-A2E6-120418FDE436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929E4D-05E9-4A29-A95D-AB6A727A5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F7A35E-E6E8-43C8-8588-3B1AA07B8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26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0V_-yxlu1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0jlWhjTVV8" TargetMode="External"/><Relationship Id="rId2" Type="http://schemas.openxmlformats.org/officeDocument/2006/relationships/hyperlink" Target="https://www.youtube.com/watch?v=I251L_JxYm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3B9A7-43B7-4BC3-81BF-E99637D5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Nations</a:t>
            </a:r>
            <a:r>
              <a:rPr lang="cs-CZ" dirty="0"/>
              <a:t> and </a:t>
            </a:r>
            <a:r>
              <a:rPr lang="cs-CZ" dirty="0" err="1"/>
              <a:t>Nationalism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05EE1-EAD0-4C96-99F4-39C90538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 err="1"/>
              <a:t>Types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Nationalism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0734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en-US" dirty="0"/>
              <a:t>Ethnic conceptions of the nation ‘focus on the genealogy of its members, however fictive; on popular mobilization of “the folk”; on native history and customs; and on the vernacular culture’ </a:t>
            </a:r>
            <a:r>
              <a:rPr lang="en-GB" altLang="en-US" sz="2000" dirty="0"/>
              <a:t>(Smith 1993).</a:t>
            </a:r>
          </a:p>
          <a:p>
            <a:endParaRPr lang="en-GB" altLang="en-US" sz="1600" dirty="0"/>
          </a:p>
          <a:p>
            <a:r>
              <a:rPr lang="en-GB" altLang="en-US" dirty="0"/>
              <a:t>Therefore, ethno-nationalism involves the politicisation of ethnicity and usually territorial as well as political claims.</a:t>
            </a:r>
          </a:p>
          <a:p>
            <a:endParaRPr lang="en-GB" dirty="0"/>
          </a:p>
          <a:p>
            <a:r>
              <a:rPr lang="en-GB" dirty="0"/>
              <a:t>Ethno-cultural nationalism is historically connected with romanticism, philosophically with particularism, </a:t>
            </a:r>
            <a:r>
              <a:rPr lang="en-GB" dirty="0" err="1"/>
              <a:t>linguistical</a:t>
            </a:r>
            <a:r>
              <a:rPr lang="en-GB" dirty="0"/>
              <a:t> </a:t>
            </a:r>
            <a:r>
              <a:rPr lang="en-GB" dirty="0" err="1"/>
              <a:t>aproaches</a:t>
            </a:r>
            <a:r>
              <a:rPr lang="en-GB" dirty="0"/>
              <a:t> and with </a:t>
            </a:r>
            <a:r>
              <a:rPr lang="en-GB" dirty="0" err="1"/>
              <a:t>folklor</a:t>
            </a:r>
            <a:r>
              <a:rPr lang="en-GB" dirty="0"/>
              <a:t> </a:t>
            </a:r>
            <a:r>
              <a:rPr lang="en-GB" dirty="0" err="1"/>
              <a:t>sudies</a:t>
            </a:r>
            <a:r>
              <a:rPr lang="en-GB" dirty="0"/>
              <a:t>. Birthplace of this type of nationalism is Germany and its father – founder Johann Got</a:t>
            </a:r>
            <a:r>
              <a:rPr lang="cs-CZ" dirty="0"/>
              <a:t>t</a:t>
            </a:r>
            <a:r>
              <a:rPr lang="en-GB" dirty="0"/>
              <a:t>f</a:t>
            </a:r>
            <a:r>
              <a:rPr lang="cs-CZ" dirty="0"/>
              <a:t>r</a:t>
            </a:r>
            <a:r>
              <a:rPr lang="en-GB" dirty="0" err="1"/>
              <a:t>ied</a:t>
            </a:r>
            <a:r>
              <a:rPr lang="en-GB" dirty="0"/>
              <a:t> Herder. </a:t>
            </a:r>
          </a:p>
        </p:txBody>
      </p:sp>
    </p:spTree>
    <p:extLst>
      <p:ext uri="{BB962C8B-B14F-4D97-AF65-F5344CB8AC3E}">
        <p14:creationId xmlns:p14="http://schemas.microsoft.com/office/powerpoint/2010/main" val="1104656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Both nationalisms are frequent in western as well as eastern Europe.</a:t>
            </a:r>
          </a:p>
          <a:p>
            <a:r>
              <a:rPr lang="en-GB" dirty="0"/>
              <a:t>Typical state nationalism is in France and England. </a:t>
            </a:r>
          </a:p>
          <a:p>
            <a:endParaRPr lang="en-GB" dirty="0"/>
          </a:p>
          <a:p>
            <a:r>
              <a:rPr lang="en-GB" dirty="0"/>
              <a:t>Typical ethnic ones are in Scotland, Ireland, Poland, CR, Slovakia, Hungary etc. </a:t>
            </a:r>
          </a:p>
          <a:p>
            <a:endParaRPr lang="en-GB" dirty="0"/>
          </a:p>
          <a:p>
            <a:r>
              <a:rPr lang="en-GB" dirty="0"/>
              <a:t>Both approaches generate different behaviour to minorities, foreigners and different integration policies.</a:t>
            </a:r>
          </a:p>
        </p:txBody>
      </p:sp>
    </p:spTree>
    <p:extLst>
      <p:ext uri="{BB962C8B-B14F-4D97-AF65-F5344CB8AC3E}">
        <p14:creationId xmlns:p14="http://schemas.microsoft.com/office/powerpoint/2010/main" val="134024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C46B0-009A-420B-BA4C-64C6018A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4144EA-0FD6-4E47-A6C9-C788C1751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However</a:t>
            </a:r>
            <a:r>
              <a:rPr lang="cs-CZ" dirty="0"/>
              <a:t>, b</a:t>
            </a:r>
            <a:r>
              <a:rPr lang="en-US" dirty="0" err="1"/>
              <a:t>oth</a:t>
            </a:r>
            <a:r>
              <a:rPr lang="en-US" dirty="0"/>
              <a:t> types of nationalism are related and can spill over into one another.</a:t>
            </a:r>
            <a:endParaRPr lang="cs-CZ" dirty="0"/>
          </a:p>
          <a:p>
            <a:endParaRPr lang="cs-CZ" dirty="0"/>
          </a:p>
          <a:p>
            <a:r>
              <a:rPr lang="cs-CZ" dirty="0"/>
              <a:t>Case </a:t>
            </a:r>
            <a:r>
              <a:rPr lang="cs-CZ" dirty="0" err="1"/>
              <a:t>of</a:t>
            </a:r>
            <a:r>
              <a:rPr lang="cs-CZ" dirty="0"/>
              <a:t> Catherine </a:t>
            </a:r>
            <a:r>
              <a:rPr lang="cs-CZ" dirty="0" err="1"/>
              <a:t>Verdery</a:t>
            </a:r>
            <a:r>
              <a:rPr lang="cs-CZ" dirty="0"/>
              <a:t>.</a:t>
            </a:r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concept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transnationalism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027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altLang="cs-CZ"/>
            </a:br>
            <a:br>
              <a:rPr lang="cs-CZ" altLang="cs-CZ"/>
            </a:br>
            <a:r>
              <a:rPr lang="cs-CZ" altLang="cs-CZ"/>
              <a:t>Eric Hobsbawm</a:t>
            </a:r>
            <a:br>
              <a:rPr lang="cs-CZ" altLang="cs-CZ"/>
            </a:br>
            <a:br>
              <a:rPr lang="cs-CZ" altLang="cs-CZ"/>
            </a:br>
            <a:endParaRPr lang="cs-CZ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sz="2700" dirty="0" err="1"/>
              <a:t>Invented</a:t>
            </a:r>
            <a:r>
              <a:rPr lang="cs-CZ" sz="2700" dirty="0"/>
              <a:t> </a:t>
            </a:r>
            <a:r>
              <a:rPr lang="cs-CZ" sz="2700" dirty="0" err="1"/>
              <a:t>traditions</a:t>
            </a:r>
            <a:endParaRPr lang="cs-CZ" sz="2700" dirty="0"/>
          </a:p>
          <a:p>
            <a:pPr>
              <a:buFont typeface="Arial" charset="0"/>
              <a:buChar char="•"/>
              <a:defRPr/>
            </a:pPr>
            <a:r>
              <a:rPr lang="en-GB" sz="2700" dirty="0"/>
              <a:t>What preceded nationalism?</a:t>
            </a:r>
          </a:p>
          <a:p>
            <a:pPr>
              <a:buFont typeface="Arial" charset="0"/>
              <a:buChar char="•"/>
              <a:defRPr/>
            </a:pPr>
            <a:r>
              <a:rPr lang="en-GB" sz="2700" dirty="0"/>
              <a:t>Folk proto-nationalism</a:t>
            </a:r>
          </a:p>
          <a:p>
            <a:pPr>
              <a:buFont typeface="Arial" charset="0"/>
              <a:buChar char="•"/>
              <a:defRPr/>
            </a:pPr>
            <a:r>
              <a:rPr lang="en-GB" sz="2700" dirty="0"/>
              <a:t>Loyalty to the state</a:t>
            </a:r>
          </a:p>
          <a:p>
            <a:pPr>
              <a:buFont typeface="Arial" charset="0"/>
              <a:buChar char="•"/>
              <a:defRPr/>
            </a:pPr>
            <a:r>
              <a:rPr lang="en-GB" sz="2700" dirty="0"/>
              <a:t>Appurtenance to religious groups</a:t>
            </a:r>
            <a:endParaRPr lang="cs-CZ" sz="2700" dirty="0"/>
          </a:p>
          <a:p>
            <a:pPr>
              <a:buFont typeface="Arial" charset="0"/>
              <a:buChar char="•"/>
              <a:defRPr/>
            </a:pPr>
            <a:endParaRPr lang="cs-CZ" sz="2700" dirty="0"/>
          </a:p>
          <a:p>
            <a:pPr>
              <a:buFont typeface="Arial" charset="0"/>
              <a:buChar char="•"/>
              <a:defRPr/>
            </a:pPr>
            <a:r>
              <a:rPr lang="cs-CZ" sz="2700" dirty="0">
                <a:hlinkClick r:id="rId2"/>
              </a:rPr>
              <a:t>https://www.youtube.com/watch?v=m0V_-yxlu18</a:t>
            </a:r>
            <a:endParaRPr lang="cs-CZ" sz="2700" dirty="0"/>
          </a:p>
          <a:p>
            <a:pPr>
              <a:buFont typeface="Arial" charset="0"/>
              <a:buChar char="•"/>
              <a:defRPr/>
            </a:pPr>
            <a:endParaRPr lang="cs-CZ" sz="2700" dirty="0"/>
          </a:p>
          <a:p>
            <a:pPr>
              <a:buFont typeface="Arial" charset="0"/>
              <a:buChar char="•"/>
              <a:defRPr/>
            </a:pPr>
            <a:endParaRPr lang="cs-CZ" sz="2700" dirty="0"/>
          </a:p>
          <a:p>
            <a:pPr>
              <a:buFont typeface="Arial" charset="0"/>
              <a:buChar char="•"/>
              <a:defRPr/>
            </a:pPr>
            <a:endParaRPr lang="cs-CZ" sz="2700" dirty="0"/>
          </a:p>
          <a:p>
            <a:pPr>
              <a:buFont typeface="Arial" charset="0"/>
              <a:buChar char="•"/>
              <a:defRPr/>
            </a:pPr>
            <a:r>
              <a:rPr lang="en-GB" sz="2700" dirty="0"/>
              <a:t> </a:t>
            </a:r>
          </a:p>
          <a:p>
            <a:pPr marL="0" indent="0">
              <a:buNone/>
              <a:defRPr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428036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/>
              <a:t>Eric </a:t>
            </a:r>
            <a:r>
              <a:rPr lang="en-GB" altLang="cs-CZ" dirty="0" err="1"/>
              <a:t>Hobsbawm</a:t>
            </a:r>
            <a:r>
              <a:rPr lang="en-GB" altLang="cs-CZ" dirty="0"/>
              <a:t>: Concept of nation in proto-nationalistic period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The </a:t>
            </a:r>
            <a:r>
              <a:rPr lang="cs-CZ" altLang="cs-CZ" dirty="0" err="1"/>
              <a:t>concept</a:t>
            </a:r>
            <a:r>
              <a:rPr lang="cs-CZ" altLang="cs-CZ" dirty="0"/>
              <a:t> of </a:t>
            </a:r>
            <a:r>
              <a:rPr lang="cs-CZ" altLang="cs-CZ" dirty="0" err="1"/>
              <a:t>nation</a:t>
            </a:r>
            <a:r>
              <a:rPr lang="cs-CZ" altLang="cs-CZ" dirty="0"/>
              <a:t> (</a:t>
            </a:r>
            <a:r>
              <a:rPr lang="cs-CZ" altLang="cs-CZ" dirty="0" err="1"/>
              <a:t>nacio</a:t>
            </a:r>
            <a:r>
              <a:rPr lang="cs-CZ" altLang="cs-CZ" dirty="0"/>
              <a:t>) has </a:t>
            </a:r>
            <a:r>
              <a:rPr lang="cs-CZ" altLang="cs-CZ" dirty="0" err="1"/>
              <a:t>been</a:t>
            </a:r>
            <a:r>
              <a:rPr lang="cs-CZ" altLang="cs-CZ" dirty="0"/>
              <a:t> </a:t>
            </a:r>
            <a:r>
              <a:rPr lang="cs-CZ" altLang="cs-CZ" dirty="0" err="1"/>
              <a:t>utilized</a:t>
            </a:r>
            <a:r>
              <a:rPr lang="cs-CZ" altLang="cs-CZ" dirty="0"/>
              <a:t> </a:t>
            </a:r>
            <a:r>
              <a:rPr lang="cs-CZ" altLang="cs-CZ" dirty="0" err="1"/>
              <a:t>already</a:t>
            </a:r>
            <a:r>
              <a:rPr lang="cs-CZ" altLang="cs-CZ" dirty="0"/>
              <a:t> in </a:t>
            </a:r>
            <a:r>
              <a:rPr lang="cs-CZ" altLang="cs-CZ" dirty="0" err="1"/>
              <a:t>antiquity</a:t>
            </a:r>
            <a:r>
              <a:rPr lang="cs-CZ" altLang="cs-CZ" dirty="0"/>
              <a:t> in the </a:t>
            </a:r>
            <a:r>
              <a:rPr lang="cs-CZ" altLang="cs-CZ" dirty="0" err="1"/>
              <a:t>sense</a:t>
            </a:r>
            <a:r>
              <a:rPr lang="cs-CZ" altLang="cs-CZ" dirty="0"/>
              <a:t> of free </a:t>
            </a:r>
            <a:r>
              <a:rPr lang="cs-CZ" altLang="cs-CZ" dirty="0" err="1"/>
              <a:t>citizens</a:t>
            </a:r>
            <a:endParaRPr lang="cs-CZ" altLang="cs-CZ" dirty="0"/>
          </a:p>
          <a:p>
            <a:r>
              <a:rPr lang="cs-CZ" altLang="cs-CZ" dirty="0" err="1"/>
              <a:t>Nation</a:t>
            </a:r>
            <a:r>
              <a:rPr lang="cs-CZ" altLang="cs-CZ" dirty="0"/>
              <a:t> (</a:t>
            </a:r>
            <a:r>
              <a:rPr lang="cs-CZ" altLang="cs-CZ" dirty="0" err="1"/>
              <a:t>England</a:t>
            </a:r>
            <a:r>
              <a:rPr lang="cs-CZ" altLang="cs-CZ" dirty="0"/>
              <a:t> 18. Cent.) </a:t>
            </a:r>
            <a:r>
              <a:rPr lang="cs-CZ" altLang="cs-CZ" dirty="0" err="1"/>
              <a:t>people</a:t>
            </a:r>
            <a:r>
              <a:rPr lang="cs-CZ" altLang="cs-CZ" dirty="0"/>
              <a:t> </a:t>
            </a:r>
            <a:r>
              <a:rPr lang="cs-CZ" altLang="cs-CZ" dirty="0" err="1"/>
              <a:t>under</a:t>
            </a:r>
            <a:r>
              <a:rPr lang="cs-CZ" altLang="cs-CZ" dirty="0"/>
              <a:t> the </a:t>
            </a:r>
            <a:r>
              <a:rPr lang="cs-CZ" altLang="cs-CZ" dirty="0" err="1"/>
              <a:t>same</a:t>
            </a:r>
            <a:r>
              <a:rPr lang="cs-CZ" altLang="cs-CZ" dirty="0"/>
              <a:t> rule </a:t>
            </a:r>
            <a:r>
              <a:rPr lang="cs-CZ" altLang="cs-CZ" dirty="0" err="1"/>
              <a:t>dependent</a:t>
            </a:r>
            <a:r>
              <a:rPr lang="cs-CZ" altLang="cs-CZ" dirty="0"/>
              <a:t> </a:t>
            </a:r>
            <a:r>
              <a:rPr lang="cs-CZ" altLang="cs-CZ" dirty="0" err="1"/>
              <a:t>vassals</a:t>
            </a:r>
            <a:endParaRPr lang="cs-CZ" altLang="cs-CZ" dirty="0"/>
          </a:p>
          <a:p>
            <a:r>
              <a:rPr lang="cs-CZ" altLang="cs-CZ" dirty="0"/>
              <a:t>Komenský: </a:t>
            </a:r>
            <a:r>
              <a:rPr lang="cs-CZ" altLang="cs-CZ" dirty="0" err="1"/>
              <a:t>gens</a:t>
            </a:r>
            <a:r>
              <a:rPr lang="cs-CZ" altLang="cs-CZ" dirty="0"/>
              <a:t> </a:t>
            </a:r>
            <a:r>
              <a:rPr lang="cs-CZ" altLang="cs-CZ" dirty="0" err="1"/>
              <a:t>seu</a:t>
            </a:r>
            <a:r>
              <a:rPr lang="cs-CZ" altLang="cs-CZ" dirty="0"/>
              <a:t> </a:t>
            </a:r>
            <a:r>
              <a:rPr lang="cs-CZ" altLang="cs-CZ" dirty="0" err="1"/>
              <a:t>natio</a:t>
            </a:r>
            <a:r>
              <a:rPr lang="cs-CZ" altLang="cs-CZ" dirty="0"/>
              <a:t>: </a:t>
            </a:r>
            <a:r>
              <a:rPr lang="cs-CZ" altLang="cs-CZ" dirty="0" err="1"/>
              <a:t>people</a:t>
            </a:r>
            <a:r>
              <a:rPr lang="cs-CZ" altLang="cs-CZ" dirty="0"/>
              <a:t> </a:t>
            </a:r>
            <a:r>
              <a:rPr lang="cs-CZ" altLang="cs-CZ" dirty="0" err="1"/>
              <a:t>living</a:t>
            </a:r>
            <a:r>
              <a:rPr lang="cs-CZ" altLang="cs-CZ" dirty="0"/>
              <a:t> in </a:t>
            </a:r>
            <a:r>
              <a:rPr lang="cs-CZ" altLang="cs-CZ" dirty="0" err="1"/>
              <a:t>common</a:t>
            </a:r>
            <a:r>
              <a:rPr lang="cs-CZ" altLang="cs-CZ" dirty="0"/>
              <a:t> </a:t>
            </a:r>
            <a:r>
              <a:rPr lang="cs-CZ" altLang="cs-CZ" dirty="0" err="1"/>
              <a:t>territory</a:t>
            </a:r>
            <a:r>
              <a:rPr lang="cs-CZ" altLang="cs-CZ" dirty="0"/>
              <a:t> – </a:t>
            </a:r>
            <a:r>
              <a:rPr lang="cs-CZ" altLang="cs-CZ" dirty="0" err="1"/>
              <a:t>patriots</a:t>
            </a:r>
            <a:endParaRPr lang="cs-CZ" altLang="cs-CZ" dirty="0"/>
          </a:p>
          <a:p>
            <a:r>
              <a:rPr lang="cs-CZ" altLang="cs-CZ" dirty="0"/>
              <a:t>In Czech </a:t>
            </a:r>
            <a:r>
              <a:rPr lang="cs-CZ" altLang="cs-CZ" dirty="0" err="1"/>
              <a:t>context</a:t>
            </a:r>
            <a:r>
              <a:rPr lang="cs-CZ" altLang="cs-CZ" dirty="0"/>
              <a:t>: a lot of </a:t>
            </a:r>
            <a:r>
              <a:rPr lang="cs-CZ" altLang="cs-CZ" dirty="0" err="1"/>
              <a:t>people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63599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F760BE-F51E-4779-A193-84E1E3B15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4B2E73-91C9-4930-9D8B-C24A748A5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Smith and Gellner and Anderson.</a:t>
            </a:r>
          </a:p>
          <a:p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data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. </a:t>
            </a:r>
          </a:p>
          <a:p>
            <a:r>
              <a:rPr lang="cs-CZ" dirty="0"/>
              <a:t>Smith stress </a:t>
            </a:r>
            <a:r>
              <a:rPr lang="cs-CZ" dirty="0" err="1"/>
              <a:t>continuity</a:t>
            </a:r>
            <a:r>
              <a:rPr lang="cs-CZ" dirty="0"/>
              <a:t> Gellner and Anderson stress </a:t>
            </a:r>
            <a:r>
              <a:rPr lang="cs-CZ" dirty="0" err="1"/>
              <a:t>Discontinuity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12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0AE81-5927-4905-AB13-FB8AF512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EF85FD-AEA9-4CF0-821A-33F6BA68B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Situationalist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  <a:p>
            <a:endParaRPr lang="cs-CZ" dirty="0"/>
          </a:p>
          <a:p>
            <a:r>
              <a:rPr lang="cs-CZ" dirty="0"/>
              <a:t>Case </a:t>
            </a:r>
            <a:r>
              <a:rPr lang="cs-CZ" dirty="0" err="1"/>
              <a:t>of</a:t>
            </a:r>
            <a:r>
              <a:rPr lang="cs-CZ" dirty="0"/>
              <a:t> Jean </a:t>
            </a:r>
            <a:r>
              <a:rPr lang="cs-CZ" dirty="0" err="1"/>
              <a:t>Bazin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92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 err="1"/>
              <a:t>Other</a:t>
            </a:r>
            <a:r>
              <a:rPr lang="cs-CZ" altLang="cs-CZ" dirty="0"/>
              <a:t> </a:t>
            </a:r>
            <a:r>
              <a:rPr lang="cs-CZ" altLang="cs-CZ" dirty="0" err="1"/>
              <a:t>types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nationalisms</a:t>
            </a:r>
            <a:r>
              <a:rPr lang="cs-CZ" altLang="cs-CZ" dirty="0"/>
              <a:t>:</a:t>
            </a:r>
          </a:p>
          <a:p>
            <a:pPr eaLnBrk="1" hangingPunct="1"/>
            <a:r>
              <a:rPr lang="cs-CZ" altLang="cs-CZ" dirty="0" err="1"/>
              <a:t>Nationalism</a:t>
            </a:r>
            <a:r>
              <a:rPr lang="cs-CZ" altLang="cs-CZ" dirty="0"/>
              <a:t> and </a:t>
            </a:r>
            <a:r>
              <a:rPr lang="cs-CZ" altLang="cs-CZ" dirty="0" err="1"/>
              <a:t>Historicism</a:t>
            </a: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 err="1"/>
              <a:t>American</a:t>
            </a:r>
            <a:r>
              <a:rPr lang="cs-CZ" altLang="cs-CZ" dirty="0"/>
              <a:t> </a:t>
            </a:r>
            <a:r>
              <a:rPr lang="cs-CZ" altLang="cs-CZ" dirty="0" err="1"/>
              <a:t>nationalism</a:t>
            </a:r>
            <a:endParaRPr lang="cs-CZ" altLang="cs-CZ" dirty="0"/>
          </a:p>
          <a:p>
            <a:pPr eaLnBrk="1" hangingPunct="1"/>
            <a:r>
              <a:rPr lang="cs-CZ" altLang="cs-CZ" dirty="0" err="1"/>
              <a:t>Asia</a:t>
            </a:r>
            <a:r>
              <a:rPr lang="cs-CZ" altLang="cs-CZ" dirty="0"/>
              <a:t> </a:t>
            </a:r>
            <a:r>
              <a:rPr lang="cs-CZ" altLang="cs-CZ" dirty="0" err="1"/>
              <a:t>nationalism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3113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cs-CZ" dirty="0"/>
              <a:t>National culture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cs-CZ" dirty="0"/>
              <a:t>Nation-state building efforts</a:t>
            </a:r>
          </a:p>
          <a:p>
            <a:pPr eaLnBrk="1" hangingPunct="1"/>
            <a:endParaRPr lang="en-GB" altLang="cs-CZ" dirty="0"/>
          </a:p>
          <a:p>
            <a:pPr eaLnBrk="1" hangingPunct="1"/>
            <a:r>
              <a:rPr lang="en-GB" altLang="cs-CZ" dirty="0"/>
              <a:t>Eliminate an influence of local cultures</a:t>
            </a:r>
          </a:p>
          <a:p>
            <a:pPr eaLnBrk="1" hangingPunct="1"/>
            <a:r>
              <a:rPr lang="en-GB" altLang="cs-CZ" dirty="0"/>
              <a:t>Unifies language, codifies formal languages</a:t>
            </a:r>
          </a:p>
          <a:p>
            <a:pPr eaLnBrk="1" hangingPunct="1"/>
            <a:r>
              <a:rPr lang="en-GB" altLang="cs-CZ" dirty="0"/>
              <a:t>Makes sense to notion national minority</a:t>
            </a:r>
          </a:p>
          <a:p>
            <a:pPr marL="457200" lvl="1" indent="0" eaLnBrk="1" hangingPunct="1">
              <a:buNone/>
            </a:pPr>
            <a:endParaRPr lang="en-GB" altLang="cs-CZ" dirty="0"/>
          </a:p>
          <a:p>
            <a:r>
              <a:rPr lang="en-GB" dirty="0"/>
              <a:t>Nationalism creates solidarity between people who do not know each other</a:t>
            </a:r>
            <a:endParaRPr lang="en-GB" sz="3600" dirty="0"/>
          </a:p>
          <a:p>
            <a:r>
              <a:rPr lang="en-GB" dirty="0"/>
              <a:t>It leads to a rivalry between residents of different states</a:t>
            </a:r>
            <a:endParaRPr lang="en-GB" sz="3600" dirty="0"/>
          </a:p>
          <a:p>
            <a:pPr lvl="1" eaLnBrk="1" hangingPunct="1"/>
            <a:endParaRPr lang="cs-CZ" altLang="cs-CZ" dirty="0"/>
          </a:p>
          <a:p>
            <a:pPr lvl="1"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5174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02250-5EDD-805C-C4A5-288EFDE7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82C0B-05A4-F30B-7290-2F6402FCF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nationalism</a:t>
            </a:r>
            <a:r>
              <a:rPr lang="cs-CZ" dirty="0"/>
              <a:t> and </a:t>
            </a:r>
            <a:r>
              <a:rPr lang="cs-CZ" dirty="0" err="1"/>
              <a:t>globalization</a:t>
            </a:r>
            <a:r>
              <a:rPr lang="cs-CZ" dirty="0"/>
              <a:t>?</a:t>
            </a:r>
          </a:p>
          <a:p>
            <a:r>
              <a:rPr lang="cs-CZ" dirty="0" err="1"/>
              <a:t>Teritorial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: - </a:t>
            </a:r>
            <a:r>
              <a:rPr lang="cs-CZ" dirty="0" err="1"/>
              <a:t>family</a:t>
            </a:r>
            <a:r>
              <a:rPr lang="cs-CZ" dirty="0"/>
              <a:t>, face to face </a:t>
            </a:r>
            <a:r>
              <a:rPr lang="cs-CZ" dirty="0" err="1"/>
              <a:t>groups</a:t>
            </a:r>
            <a:r>
              <a:rPr lang="cs-CZ" dirty="0"/>
              <a:t>, region, (</a:t>
            </a:r>
            <a:r>
              <a:rPr lang="cs-CZ" dirty="0" err="1"/>
              <a:t>nation</a:t>
            </a:r>
            <a:r>
              <a:rPr lang="cs-CZ" dirty="0"/>
              <a:t>) </a:t>
            </a:r>
            <a:r>
              <a:rPr lang="cs-CZ" dirty="0" err="1"/>
              <a:t>state</a:t>
            </a:r>
            <a:r>
              <a:rPr lang="cs-CZ" dirty="0"/>
              <a:t>, </a:t>
            </a:r>
            <a:r>
              <a:rPr lang="cs-CZ" dirty="0" err="1"/>
              <a:t>global</a:t>
            </a:r>
            <a:endParaRPr lang="cs-CZ" dirty="0"/>
          </a:p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nationalism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leading</a:t>
            </a:r>
            <a:r>
              <a:rPr lang="cs-CZ" dirty="0"/>
              <a:t> </a:t>
            </a:r>
            <a:r>
              <a:rPr lang="cs-CZ" dirty="0" err="1"/>
              <a:t>principle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19. and 20. </a:t>
            </a:r>
            <a:r>
              <a:rPr lang="cs-CZ" dirty="0" err="1"/>
              <a:t>centuries</a:t>
            </a:r>
            <a:r>
              <a:rPr lang="cs-CZ" dirty="0"/>
              <a:t>?</a:t>
            </a:r>
          </a:p>
          <a:p>
            <a:r>
              <a:rPr lang="cs-CZ" dirty="0"/>
              <a:t>-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division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labour</a:t>
            </a:r>
            <a:endParaRPr lang="cs-CZ" dirty="0"/>
          </a:p>
          <a:p>
            <a:r>
              <a:rPr lang="cs-CZ" dirty="0"/>
              <a:t>- r</a:t>
            </a:r>
            <a:r>
              <a:rPr lang="en-US" dirty="0" err="1"/>
              <a:t>elationship</a:t>
            </a:r>
            <a:r>
              <a:rPr lang="en-US" dirty="0"/>
              <a:t> to the means of production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63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CCCD8-BB5C-321E-65E8-A79A6EDB6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AF52883-6FF0-9FAB-FE16-ACF3C978A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3421" y="536028"/>
            <a:ext cx="6063178" cy="6321972"/>
          </a:xfrm>
        </p:spPr>
      </p:pic>
    </p:spTree>
    <p:extLst>
      <p:ext uri="{BB962C8B-B14F-4D97-AF65-F5344CB8AC3E}">
        <p14:creationId xmlns:p14="http://schemas.microsoft.com/office/powerpoint/2010/main" val="360782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EBC1B-FB06-2B4C-DA35-5919E705E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Oskar </a:t>
            </a:r>
            <a:r>
              <a:rPr lang="cs-CZ" dirty="0" err="1"/>
              <a:t>Kokoschka</a:t>
            </a:r>
            <a:endParaRPr lang="cs-CZ" dirty="0"/>
          </a:p>
        </p:txBody>
      </p:sp>
      <p:pic>
        <p:nvPicPr>
          <p:cNvPr id="7" name="Zástupný obsah 6" descr="Obsah obrázku obraz, kresba, skica, umění&#10;&#10;Popis byl vytvořen automaticky">
            <a:extLst>
              <a:ext uri="{FF2B5EF4-FFF2-40B4-BE49-F238E27FC236}">
                <a16:creationId xmlns:a16="http://schemas.microsoft.com/office/drawing/2014/main" id="{413C5CC5-0729-C976-2784-3ECE1A7CF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99" y="1825625"/>
            <a:ext cx="8771201" cy="4351338"/>
          </a:xfrm>
        </p:spPr>
      </p:pic>
    </p:spTree>
    <p:extLst>
      <p:ext uri="{BB962C8B-B14F-4D97-AF65-F5344CB8AC3E}">
        <p14:creationId xmlns:p14="http://schemas.microsoft.com/office/powerpoint/2010/main" val="183578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5F830-030C-76B3-E99A-BA9F6054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E4703-6EAA-81C5-F05B-3139AEE83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F53AA7F-452C-5638-E823-8BD83A4857C5}"/>
              </a:ext>
            </a:extLst>
          </p:cNvPr>
          <p:cNvSpPr/>
          <p:nvPr/>
        </p:nvSpPr>
        <p:spPr>
          <a:xfrm>
            <a:off x="1614791" y="2208179"/>
            <a:ext cx="4105073" cy="35797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Nation</a:t>
            </a:r>
            <a:r>
              <a:rPr lang="cs-CZ" dirty="0"/>
              <a:t> I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C27309D-2ADE-0AAD-7B2D-4EE486AA1C16}"/>
              </a:ext>
            </a:extLst>
          </p:cNvPr>
          <p:cNvSpPr/>
          <p:nvPr/>
        </p:nvSpPr>
        <p:spPr>
          <a:xfrm>
            <a:off x="6400800" y="2208179"/>
            <a:ext cx="4176409" cy="35797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Nation</a:t>
            </a:r>
            <a:r>
              <a:rPr lang="cs-CZ" dirty="0"/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164426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8D8B5-F32C-E02E-B62E-3E04C0C2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Amedeo</a:t>
            </a:r>
            <a:r>
              <a:rPr lang="cs-CZ" dirty="0"/>
              <a:t> </a:t>
            </a:r>
            <a:r>
              <a:rPr lang="cs-CZ" dirty="0" err="1"/>
              <a:t>Modigliani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C0D8E66-1327-B980-0F1A-9FD4EE20E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3457" y="1825625"/>
            <a:ext cx="3305085" cy="4351338"/>
          </a:xfrm>
        </p:spPr>
      </p:pic>
    </p:spTree>
    <p:extLst>
      <p:ext uri="{BB962C8B-B14F-4D97-AF65-F5344CB8AC3E}">
        <p14:creationId xmlns:p14="http://schemas.microsoft.com/office/powerpoint/2010/main" val="58360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Two substantial types of nationalism in Europe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Civic nationalism (the state nationalism)</a:t>
            </a:r>
            <a:endParaRPr lang="cs-CZ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https://www.youtube.com/watch?v=I251L_JxYmQ</a:t>
            </a:r>
            <a:endParaRPr lang="cs-CZ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Ethno-cultural nationalism (ethnic nationalism, ethno nationalism)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https://www.youtube.com/watch?v=u0jlWhjTVV8</a:t>
            </a:r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0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Civic/territorial conceptions of the nation ‘regard it as a community of shared culture, common laws, and territorial citizenship’.</a:t>
            </a:r>
            <a:endParaRPr lang="en-GB" dirty="0"/>
          </a:p>
          <a:p>
            <a:r>
              <a:rPr lang="en-GB" dirty="0"/>
              <a:t>Usually a member of the nation is a citizen of a given state (state and the nation creates unity).</a:t>
            </a:r>
          </a:p>
          <a:p>
            <a:r>
              <a:rPr lang="en-GB" altLang="en-US" dirty="0"/>
              <a:t>With civic nationalism residence and political participation in a public culture tend to determine citizenship and membership of the nation.</a:t>
            </a:r>
          </a:p>
          <a:p>
            <a:r>
              <a:rPr lang="en-GB" dirty="0"/>
              <a:t>Civic nationalism usually emerges in strong (centralistic) state, in Europe it is frequently connected with </a:t>
            </a:r>
            <a:r>
              <a:rPr lang="en-GB" dirty="0" err="1"/>
              <a:t>enlightment</a:t>
            </a:r>
            <a:r>
              <a:rPr lang="en-GB" dirty="0"/>
              <a:t>, rationality, and universalistic philosophy. Typical example is France and typical thinker – inventor is Jean Jack Rousseau.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7365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7769</TotalTime>
  <Words>597</Words>
  <Application>Microsoft Office PowerPoint</Application>
  <PresentationFormat>Širokoúhlá obrazovka</PresentationFormat>
  <Paragraphs>80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Nations and Nationalism</vt:lpstr>
      <vt:lpstr>National culture</vt:lpstr>
      <vt:lpstr>Prezentace aplikace PowerPoint</vt:lpstr>
      <vt:lpstr>Prezentace aplikace PowerPoint</vt:lpstr>
      <vt:lpstr>Oskar Kokoschka</vt:lpstr>
      <vt:lpstr>Prezentace aplikace PowerPoint</vt:lpstr>
      <vt:lpstr>Amedeo Modigliani</vt:lpstr>
      <vt:lpstr>Two substantial types of nationalism in Europe</vt:lpstr>
      <vt:lpstr>Prezentace aplikace PowerPoint</vt:lpstr>
      <vt:lpstr>Prezentace aplikace PowerPoint</vt:lpstr>
      <vt:lpstr>Prezentace aplikace PowerPoint</vt:lpstr>
      <vt:lpstr>Prezentace aplikace PowerPoint</vt:lpstr>
      <vt:lpstr>  Eric Hobsbawm  </vt:lpstr>
      <vt:lpstr>Eric Hobsbawm: Concept of nation in proto-nationalistic period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Nations and Nationalism: An Advanced Course of Political Anthropology</dc:title>
  <dc:creator>Zdeněk Uherek</dc:creator>
  <cp:lastModifiedBy>Zdeněk Uherek</cp:lastModifiedBy>
  <cp:revision>82</cp:revision>
  <dcterms:created xsi:type="dcterms:W3CDTF">2020-04-27T14:08:24Z</dcterms:created>
  <dcterms:modified xsi:type="dcterms:W3CDTF">2024-03-18T07:31:00Z</dcterms:modified>
</cp:coreProperties>
</file>