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4029-0583-4FCE-A884-44085A05AC08}" type="datetimeFigureOut">
              <a:rPr lang="cs-CZ" smtClean="0"/>
              <a:t>9.11.2020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2A75D8-7568-4EC4-A465-5299D40B7AE2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4029-0583-4FCE-A884-44085A05AC08}" type="datetimeFigureOut">
              <a:rPr lang="cs-CZ" smtClean="0"/>
              <a:t>9.11.2020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75D8-7568-4EC4-A465-5299D40B7AE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4029-0583-4FCE-A884-44085A05AC08}" type="datetimeFigureOut">
              <a:rPr lang="cs-CZ" smtClean="0"/>
              <a:t>9.11.2020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75D8-7568-4EC4-A465-5299D40B7AE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4029-0583-4FCE-A884-44085A05AC08}" type="datetimeFigureOut">
              <a:rPr lang="cs-CZ" smtClean="0"/>
              <a:t>9.11.2020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75D8-7568-4EC4-A465-5299D40B7AE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4029-0583-4FCE-A884-44085A05AC08}" type="datetimeFigureOut">
              <a:rPr lang="cs-CZ" smtClean="0"/>
              <a:t>9.11.2020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75D8-7568-4EC4-A465-5299D40B7AE2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4029-0583-4FCE-A884-44085A05AC08}" type="datetimeFigureOut">
              <a:rPr lang="cs-CZ" smtClean="0"/>
              <a:t>9.11.2020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75D8-7568-4EC4-A465-5299D40B7AE2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4029-0583-4FCE-A884-44085A05AC08}" type="datetimeFigureOut">
              <a:rPr lang="cs-CZ" smtClean="0"/>
              <a:t>9.11.2020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75D8-7568-4EC4-A465-5299D40B7AE2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4029-0583-4FCE-A884-44085A05AC08}" type="datetimeFigureOut">
              <a:rPr lang="cs-CZ" smtClean="0"/>
              <a:t>9.11.2020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75D8-7568-4EC4-A465-5299D40B7AE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4029-0583-4FCE-A884-44085A05AC08}" type="datetimeFigureOut">
              <a:rPr lang="cs-CZ" smtClean="0"/>
              <a:t>9.11.2020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75D8-7568-4EC4-A465-5299D40B7AE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4029-0583-4FCE-A884-44085A05AC08}" type="datetimeFigureOut">
              <a:rPr lang="cs-CZ" smtClean="0"/>
              <a:t>9.11.2020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75D8-7568-4EC4-A465-5299D40B7AE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4029-0583-4FCE-A884-44085A05AC08}" type="datetimeFigureOut">
              <a:rPr lang="cs-CZ" smtClean="0"/>
              <a:t>9.11.2020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A75D8-7568-4EC4-A465-5299D40B7AE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60C4029-0583-4FCE-A884-44085A05AC08}" type="datetimeFigureOut">
              <a:rPr lang="cs-CZ" smtClean="0"/>
              <a:t>9.11.2020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32A75D8-7568-4EC4-A465-5299D40B7AE2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bc.es/sociedad/20141120/abci-tsunami-espana-201411201633.html" TargetMode="External"/><Relationship Id="rId2" Type="http://schemas.openxmlformats.org/officeDocument/2006/relationships/hyperlink" Target="http://www.elpais.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bc.es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pais.e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apais.es/" TargetMode="External"/><Relationship Id="rId2" Type="http://schemas.openxmlformats.org/officeDocument/2006/relationships/hyperlink" Target="http://www.elpais.e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pais.es/" TargetMode="External"/><Relationship Id="rId2" Type="http://schemas.openxmlformats.org/officeDocument/2006/relationships/hyperlink" Target="http://www.abc.e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uyinteresante.es/" TargetMode="External"/><Relationship Id="rId5" Type="http://schemas.openxmlformats.org/officeDocument/2006/relationships/hyperlink" Target="http://elpais.com/tag/uab_universidad_autonoma_barcelona/a" TargetMode="External"/><Relationship Id="rId4" Type="http://schemas.openxmlformats.org/officeDocument/2006/relationships/hyperlink" Target="http://elpais.com/tag/scc_societat_civil_catalana/a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pais.es/" TargetMode="External"/><Relationship Id="rId2" Type="http://schemas.openxmlformats.org/officeDocument/2006/relationships/hyperlink" Target="http://www.booking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lcorreogallego.es/" TargetMode="External"/><Relationship Id="rId3" Type="http://schemas.openxmlformats.org/officeDocument/2006/relationships/hyperlink" Target="http://elviajero.elpais.com/tag/francis_paniego/a/" TargetMode="External"/><Relationship Id="rId7" Type="http://schemas.openxmlformats.org/officeDocument/2006/relationships/hyperlink" Target="http://www.tripadvisor.com/" TargetMode="External"/><Relationship Id="rId2" Type="http://schemas.openxmlformats.org/officeDocument/2006/relationships/hyperlink" Target="http://elviajero.elpais.com/tag/ezcaray/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ltiempo.com/" TargetMode="External"/><Relationship Id="rId5" Type="http://schemas.openxmlformats.org/officeDocument/2006/relationships/hyperlink" Target="http://www.informacion.es/" TargetMode="External"/><Relationship Id="rId4" Type="http://schemas.openxmlformats.org/officeDocument/2006/relationships/hyperlink" Target="http://www.pais.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KG 1 – 6. přednáška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Číslovky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44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1 - číslovky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err="1" smtClean="0"/>
              <a:t>Báez</a:t>
            </a:r>
            <a:r>
              <a:rPr lang="cs-CZ" dirty="0" smtClean="0"/>
              <a:t> V.,  Dubský J., Králová J. (1999), Moderní gramatika španělštiny</a:t>
            </a:r>
            <a:r>
              <a:rPr lang="cs-CZ" dirty="0"/>
              <a:t>.</a:t>
            </a:r>
            <a:r>
              <a:rPr lang="cs-CZ" dirty="0" smtClean="0"/>
              <a:t> Plzeň, Fraus: str. 80 – 92.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Základní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Řadové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Násobné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Dílové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Úhrnné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Neurčité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4011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– číslovky základní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 smtClean="0"/>
              <a:t>Číslovky 1 a 200 – 999: shoda s počítaným předmětem: </a:t>
            </a:r>
          </a:p>
          <a:p>
            <a:pPr marL="0" indent="0">
              <a:buNone/>
            </a:pPr>
            <a:r>
              <a:rPr lang="es-ES" dirty="0"/>
              <a:t>Con </a:t>
            </a:r>
            <a:r>
              <a:rPr lang="es-ES" dirty="0" smtClean="0"/>
              <a:t>1.251.981</a:t>
            </a:r>
            <a:r>
              <a:rPr lang="cs-CZ" dirty="0" smtClean="0"/>
              <a:t> (</a:t>
            </a:r>
            <a:r>
              <a:rPr lang="cs-CZ" dirty="0" err="1" smtClean="0"/>
              <a:t>un</a:t>
            </a:r>
            <a:r>
              <a:rPr lang="cs-CZ" dirty="0" smtClean="0"/>
              <a:t> </a:t>
            </a:r>
            <a:r>
              <a:rPr lang="cs-CZ" dirty="0" err="1" smtClean="0"/>
              <a:t>millón</a:t>
            </a:r>
            <a:r>
              <a:rPr lang="cs-CZ" dirty="0" smtClean="0"/>
              <a:t> </a:t>
            </a:r>
            <a:r>
              <a:rPr lang="cs-CZ" dirty="0" err="1" smtClean="0"/>
              <a:t>dos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cientos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cincuenta</a:t>
            </a:r>
            <a:r>
              <a:rPr lang="cs-CZ" dirty="0" smtClean="0"/>
              <a:t> y </a:t>
            </a:r>
            <a:r>
              <a:rPr lang="cs-CZ" dirty="0" err="1" smtClean="0">
                <a:solidFill>
                  <a:srgbClr val="FF0000"/>
                </a:solidFill>
              </a:rPr>
              <a:t>un</a:t>
            </a:r>
            <a:r>
              <a:rPr lang="cs-CZ" dirty="0" smtClean="0"/>
              <a:t> mil </a:t>
            </a:r>
            <a:r>
              <a:rPr lang="cs-CZ" dirty="0" err="1" smtClean="0">
                <a:solidFill>
                  <a:srgbClr val="FF0000"/>
                </a:solidFill>
              </a:rPr>
              <a:t>novecientas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ochenta</a:t>
            </a:r>
            <a:r>
              <a:rPr lang="cs-CZ" dirty="0" smtClean="0"/>
              <a:t> y </a:t>
            </a:r>
            <a:r>
              <a:rPr lang="cs-CZ" dirty="0" smtClean="0">
                <a:solidFill>
                  <a:srgbClr val="FF0000"/>
                </a:solidFill>
              </a:rPr>
              <a:t>una</a:t>
            </a:r>
            <a:r>
              <a:rPr lang="cs-CZ" dirty="0" smtClean="0"/>
              <a:t>) </a:t>
            </a:r>
            <a:r>
              <a:rPr lang="es-ES" dirty="0" smtClean="0"/>
              <a:t> </a:t>
            </a:r>
            <a:r>
              <a:rPr lang="es-ES" dirty="0"/>
              <a:t>muertes registradas, los países quieren disponer de un remedio en el menor tiempo posible. </a:t>
            </a:r>
            <a:r>
              <a:rPr lang="cs-CZ" dirty="0" smtClean="0"/>
              <a:t>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9. 11. 2020)</a:t>
            </a:r>
          </a:p>
          <a:p>
            <a:pPr marL="0" indent="0">
              <a:buNone/>
            </a:pPr>
            <a:r>
              <a:rPr lang="cs-CZ" dirty="0" smtClean="0"/>
              <a:t>Užití:</a:t>
            </a:r>
          </a:p>
          <a:p>
            <a:pPr marL="0" indent="0">
              <a:buNone/>
            </a:pPr>
            <a:r>
              <a:rPr lang="cs-CZ" dirty="0" smtClean="0"/>
              <a:t>Si </a:t>
            </a:r>
            <a:r>
              <a:rPr lang="es-ES" dirty="0" smtClean="0"/>
              <a:t>hacemos un repaso histórico, el «gran tsunami» que asoló Cádiz</a:t>
            </a:r>
            <a:r>
              <a:rPr lang="es-ES" b="1" dirty="0" smtClean="0"/>
              <a:t> </a:t>
            </a:r>
            <a:r>
              <a:rPr lang="es-ES" dirty="0" smtClean="0"/>
              <a:t>tras el terremoto de Lisboa de </a:t>
            </a:r>
            <a:r>
              <a:rPr lang="es-ES" dirty="0" smtClean="0">
                <a:solidFill>
                  <a:srgbClr val="FF0000"/>
                </a:solidFill>
              </a:rPr>
              <a:t>1755</a:t>
            </a:r>
            <a:r>
              <a:rPr lang="es-ES" dirty="0" smtClean="0"/>
              <a:t> es el más reciente, pero no el único. Nuevos depósitos sedimentarios hallados en la playa gaditana de Barbate demuestran que </a:t>
            </a:r>
            <a:r>
              <a:rPr lang="es-ES" dirty="0" smtClean="0">
                <a:hlinkClick r:id="rId3" tooltip="un tsunami de gran magnitud"/>
              </a:rPr>
              <a:t>un tsunami de gran magnitud </a:t>
            </a:r>
            <a:r>
              <a:rPr lang="es-ES" dirty="0" smtClean="0"/>
              <a:t>se produjo hace </a:t>
            </a:r>
            <a:r>
              <a:rPr lang="es-ES" dirty="0" smtClean="0">
                <a:solidFill>
                  <a:srgbClr val="FF0000"/>
                </a:solidFill>
              </a:rPr>
              <a:t>4.000</a:t>
            </a:r>
            <a:r>
              <a:rPr lang="es-ES" dirty="0" smtClean="0"/>
              <a:t> años, y se suma a </a:t>
            </a:r>
            <a:r>
              <a:rPr lang="es-ES" dirty="0" smtClean="0">
                <a:solidFill>
                  <a:srgbClr val="00B050"/>
                </a:solidFill>
              </a:rPr>
              <a:t>otros</a:t>
            </a:r>
            <a:r>
              <a:rPr lang="es-ES" dirty="0" smtClean="0"/>
              <a:t> </a:t>
            </a:r>
            <a:r>
              <a:rPr lang="es-ES" dirty="0" smtClean="0">
                <a:solidFill>
                  <a:srgbClr val="FF0000"/>
                </a:solidFill>
              </a:rPr>
              <a:t>siete</a:t>
            </a:r>
            <a:r>
              <a:rPr lang="es-ES" dirty="0" smtClean="0"/>
              <a:t> ocurridos durante los últimos </a:t>
            </a:r>
            <a:r>
              <a:rPr lang="es-ES" dirty="0" smtClean="0">
                <a:solidFill>
                  <a:srgbClr val="FF0000"/>
                </a:solidFill>
              </a:rPr>
              <a:t>7.000</a:t>
            </a:r>
            <a:r>
              <a:rPr lang="es-ES" dirty="0" smtClean="0"/>
              <a:t> años, reduciendo así a </a:t>
            </a:r>
            <a:r>
              <a:rPr lang="es-ES" dirty="0" smtClean="0">
                <a:solidFill>
                  <a:srgbClr val="FF0000"/>
                </a:solidFill>
              </a:rPr>
              <a:t>mil</a:t>
            </a:r>
            <a:r>
              <a:rPr lang="es-ES" dirty="0" smtClean="0"/>
              <a:t> años la recurrencia de estos eventos extremos en la costa andaluza. Según el estudio, los depósitos se asemejan a los restos del tsunami japonés del </a:t>
            </a:r>
            <a:r>
              <a:rPr lang="es-ES" dirty="0" smtClean="0">
                <a:solidFill>
                  <a:srgbClr val="FF0000"/>
                </a:solidFill>
              </a:rPr>
              <a:t>11</a:t>
            </a:r>
            <a:r>
              <a:rPr lang="es-ES" dirty="0" smtClean="0"/>
              <a:t> de marzo de </a:t>
            </a:r>
            <a:r>
              <a:rPr lang="es-ES" dirty="0" smtClean="0">
                <a:solidFill>
                  <a:srgbClr val="FF0000"/>
                </a:solidFill>
              </a:rPr>
              <a:t>2011</a:t>
            </a:r>
            <a:r>
              <a:rPr lang="es-ES" dirty="0" smtClean="0"/>
              <a:t>.</a:t>
            </a:r>
            <a:endParaRPr lang="cs-CZ" dirty="0" smtClean="0"/>
          </a:p>
          <a:p>
            <a:pPr marL="0" indent="0">
              <a:buNone/>
            </a:pPr>
            <a:r>
              <a:rPr lang="es-ES" dirty="0" smtClean="0"/>
              <a:t>El fundador y primer accionista de Inditex, Amancio Ortega, ingresará este año un total de</a:t>
            </a:r>
            <a:r>
              <a:rPr lang="es-ES" dirty="0" smtClean="0">
                <a:solidFill>
                  <a:srgbClr val="FF0000"/>
                </a:solidFill>
              </a:rPr>
              <a:t> 1.256 millones </a:t>
            </a:r>
            <a:r>
              <a:rPr lang="es-ES" dirty="0" smtClean="0"/>
              <a:t>de euros en concepto de dividendos de la compañía</a:t>
            </a:r>
            <a:r>
              <a:rPr lang="cs-CZ" dirty="0" smtClean="0"/>
              <a:t>.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2. 11. 2017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es-ES" dirty="0"/>
              <a:t>Una tos típica emite </a:t>
            </a:r>
            <a:r>
              <a:rPr lang="es-ES" dirty="0">
                <a:solidFill>
                  <a:srgbClr val="FF0000"/>
                </a:solidFill>
              </a:rPr>
              <a:t>miles de </a:t>
            </a:r>
            <a:r>
              <a:rPr lang="es-ES" dirty="0"/>
              <a:t>gotas en un amplio rango de </a:t>
            </a:r>
            <a:r>
              <a:rPr lang="es-ES" dirty="0" smtClean="0"/>
              <a:t>tamaños</a:t>
            </a:r>
            <a:r>
              <a:rPr lang="cs-CZ" dirty="0" smtClean="0"/>
              <a:t>… (</a:t>
            </a:r>
            <a:r>
              <a:rPr lang="cs-CZ" dirty="0" smtClean="0">
                <a:hlinkClick r:id="rId4"/>
              </a:rPr>
              <a:t>www.abc.es</a:t>
            </a:r>
            <a:r>
              <a:rPr lang="cs-CZ" dirty="0" smtClean="0"/>
              <a:t>, 2.11.2020)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7284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– číslovky řadové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¿El </a:t>
            </a:r>
            <a:r>
              <a:rPr lang="es-ES" dirty="0" smtClean="0">
                <a:solidFill>
                  <a:srgbClr val="FF0000"/>
                </a:solidFill>
              </a:rPr>
              <a:t>primer</a:t>
            </a:r>
            <a:r>
              <a:rPr lang="es-ES" dirty="0" smtClean="0"/>
              <a:t> reconocimiento a una miel en todo el mundo? </a:t>
            </a:r>
            <a:r>
              <a:rPr lang="cs-CZ" dirty="0" smtClean="0"/>
              <a:t>…</a:t>
            </a:r>
            <a:r>
              <a:rPr lang="es-ES" dirty="0" smtClean="0"/>
              <a:t>Allí mismo, desde ayer y hasta el 13 de marzo, se está celebrando la </a:t>
            </a:r>
            <a:r>
              <a:rPr lang="es-ES" dirty="0" smtClean="0">
                <a:solidFill>
                  <a:srgbClr val="FF0000"/>
                </a:solidFill>
              </a:rPr>
              <a:t>XXXV</a:t>
            </a:r>
            <a:r>
              <a:rPr lang="es-ES" dirty="0" smtClean="0"/>
              <a:t> Feria Apícola Internacional,</a:t>
            </a:r>
            <a:r>
              <a:rPr lang="cs-CZ" dirty="0" smtClean="0"/>
              <a:t>… </a:t>
            </a:r>
          </a:p>
          <a:p>
            <a:pPr marL="0" indent="0">
              <a:buNone/>
            </a:pPr>
            <a:r>
              <a:rPr lang="cs-CZ" dirty="0" smtClean="0"/>
              <a:t>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28. 10. 2017)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1543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– číslovky dílové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La </a:t>
            </a:r>
            <a:r>
              <a:rPr lang="cs-CZ" dirty="0" err="1">
                <a:solidFill>
                  <a:srgbClr val="FF0000"/>
                </a:solidFill>
              </a:rPr>
              <a:t>mitad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de los </a:t>
            </a:r>
            <a:r>
              <a:rPr lang="cs-CZ" dirty="0" err="1"/>
              <a:t>marroquíes</a:t>
            </a:r>
            <a:r>
              <a:rPr lang="cs-CZ" dirty="0"/>
              <a:t> ‘sin </a:t>
            </a:r>
            <a:r>
              <a:rPr lang="cs-CZ" dirty="0" err="1"/>
              <a:t>papeles</a:t>
            </a:r>
            <a:r>
              <a:rPr lang="cs-CZ" dirty="0"/>
              <a:t>’ </a:t>
            </a:r>
            <a:r>
              <a:rPr lang="cs-CZ" dirty="0" err="1"/>
              <a:t>que</a:t>
            </a:r>
            <a:r>
              <a:rPr lang="cs-CZ" dirty="0"/>
              <a:t> </a:t>
            </a:r>
            <a:r>
              <a:rPr lang="cs-CZ" dirty="0" err="1"/>
              <a:t>llegaron</a:t>
            </a:r>
            <a:r>
              <a:rPr lang="cs-CZ" dirty="0"/>
              <a:t> </a:t>
            </a:r>
            <a:r>
              <a:rPr lang="cs-CZ" dirty="0" err="1"/>
              <a:t>este</a:t>
            </a:r>
            <a:r>
              <a:rPr lang="cs-CZ" dirty="0"/>
              <a:t> </a:t>
            </a:r>
            <a:r>
              <a:rPr lang="cs-CZ" dirty="0" err="1"/>
              <a:t>año</a:t>
            </a:r>
            <a:r>
              <a:rPr lang="cs-CZ" dirty="0"/>
              <a:t> a </a:t>
            </a:r>
            <a:r>
              <a:rPr lang="cs-CZ" dirty="0" err="1"/>
              <a:t>España</a:t>
            </a:r>
            <a:r>
              <a:rPr lang="cs-CZ" dirty="0"/>
              <a:t> </a:t>
            </a:r>
            <a:r>
              <a:rPr lang="cs-CZ" i="1" dirty="0" err="1">
                <a:solidFill>
                  <a:srgbClr val="FF0000"/>
                </a:solidFill>
              </a:rPr>
              <a:t>fueron</a:t>
            </a:r>
            <a:r>
              <a:rPr lang="cs-CZ" i="1" dirty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repatriados</a:t>
            </a:r>
            <a:r>
              <a:rPr lang="cs-CZ" dirty="0" smtClean="0"/>
              <a:t>.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5. 11. 2018)</a:t>
            </a:r>
          </a:p>
          <a:p>
            <a:pPr marL="0" indent="0">
              <a:buNone/>
            </a:pPr>
            <a:r>
              <a:rPr lang="es-ES" dirty="0"/>
              <a:t>De acuerdo con este estudio, en España </a:t>
            </a:r>
            <a:r>
              <a:rPr lang="es-ES" dirty="0">
                <a:solidFill>
                  <a:srgbClr val="FF0000"/>
                </a:solidFill>
              </a:rPr>
              <a:t>aproximadamente un tercio </a:t>
            </a:r>
            <a:r>
              <a:rPr lang="es-ES" dirty="0"/>
              <a:t>de las familias </a:t>
            </a:r>
            <a:r>
              <a:rPr lang="es-ES" i="1" dirty="0">
                <a:solidFill>
                  <a:srgbClr val="FF0000"/>
                </a:solidFill>
              </a:rPr>
              <a:t>ha recibido </a:t>
            </a:r>
            <a:r>
              <a:rPr lang="es-ES" dirty="0"/>
              <a:t>una herencia o donación, un porcentaje en la media de la OCDE, el organismo que agrupa a los países </a:t>
            </a:r>
            <a:r>
              <a:rPr lang="es-ES" dirty="0" smtClean="0"/>
              <a:t>desarrollados</a:t>
            </a:r>
            <a:r>
              <a:rPr lang="cs-CZ" dirty="0" smtClean="0"/>
              <a:t>. (wwwl.elpais.es, 5. 11. 2018)</a:t>
            </a:r>
            <a:endParaRPr lang="cs-CZ" b="1" dirty="0"/>
          </a:p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Cuatro</a:t>
            </a:r>
            <a:r>
              <a:rPr lang="cs-CZ" dirty="0" smtClean="0">
                <a:solidFill>
                  <a:srgbClr val="FF0000"/>
                </a:solidFill>
              </a:rPr>
              <a:t> de </a:t>
            </a:r>
            <a:r>
              <a:rPr lang="cs-CZ" dirty="0" err="1" smtClean="0">
                <a:solidFill>
                  <a:srgbClr val="FF0000"/>
                </a:solidFill>
              </a:rPr>
              <a:t>cada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diez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médicos</a:t>
            </a:r>
            <a:r>
              <a:rPr lang="cs-CZ" dirty="0" smtClean="0"/>
              <a:t> de la </a:t>
            </a:r>
            <a:r>
              <a:rPr lang="cs-CZ" dirty="0" err="1" smtClean="0"/>
              <a:t>sanidad</a:t>
            </a:r>
            <a:r>
              <a:rPr lang="cs-CZ" dirty="0" smtClean="0"/>
              <a:t> </a:t>
            </a:r>
            <a:r>
              <a:rPr lang="cs-CZ" dirty="0" err="1" smtClean="0"/>
              <a:t>pública</a:t>
            </a:r>
            <a:r>
              <a:rPr lang="cs-CZ" dirty="0" smtClean="0"/>
              <a:t> </a:t>
            </a:r>
            <a:r>
              <a:rPr lang="cs-CZ" dirty="0" err="1" smtClean="0"/>
              <a:t>tienen</a:t>
            </a:r>
            <a:r>
              <a:rPr lang="cs-CZ" dirty="0" smtClean="0"/>
              <a:t> </a:t>
            </a:r>
            <a:r>
              <a:rPr lang="cs-CZ" dirty="0" err="1" smtClean="0"/>
              <a:t>contratos</a:t>
            </a:r>
            <a:r>
              <a:rPr lang="cs-CZ" dirty="0" smtClean="0"/>
              <a:t> </a:t>
            </a:r>
            <a:r>
              <a:rPr lang="cs-CZ" dirty="0" err="1" smtClean="0"/>
              <a:t>precarios</a:t>
            </a:r>
            <a:endParaRPr lang="cs-CZ" dirty="0" smtClean="0"/>
          </a:p>
          <a:p>
            <a:pPr marL="0" indent="0">
              <a:buNone/>
            </a:pPr>
            <a:r>
              <a:rPr lang="es-ES" dirty="0" smtClean="0"/>
              <a:t>Según esta encuesta en la que han particiado 51 de los 52 colegios médicos del país,</a:t>
            </a:r>
            <a:r>
              <a:rPr lang="es-ES" dirty="0" smtClean="0">
                <a:solidFill>
                  <a:srgbClr val="FF0000"/>
                </a:solidFill>
              </a:rPr>
              <a:t> el 41,6 por ciento </a:t>
            </a:r>
            <a:r>
              <a:rPr lang="es-ES" dirty="0" smtClean="0"/>
              <a:t>de los facultativos que trabajan actualmente en el Sistema Nacional de Salud (SNS) sin plaza en propiedad lo hacen con contratos precarios,</a:t>
            </a:r>
            <a:r>
              <a:rPr lang="cs-CZ" dirty="0" smtClean="0"/>
              <a:t>… (</a:t>
            </a:r>
            <a:r>
              <a:rPr lang="cs-CZ" dirty="0" smtClean="0">
                <a:hlinkClick r:id="rId3"/>
              </a:rPr>
              <a:t>www.elapais.es</a:t>
            </a:r>
            <a:r>
              <a:rPr lang="cs-CZ" dirty="0" smtClean="0"/>
              <a:t>, 20. 10. 2017)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6729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– číslovky úhrnné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1100" dirty="0" err="1" smtClean="0">
                <a:solidFill>
                  <a:srgbClr val="FF0000"/>
                </a:solidFill>
              </a:rPr>
              <a:t>Ambos</a:t>
            </a:r>
            <a:r>
              <a:rPr lang="cs-CZ" sz="1100" dirty="0" smtClean="0">
                <a:solidFill>
                  <a:srgbClr val="FF0000"/>
                </a:solidFill>
              </a:rPr>
              <a:t>, </a:t>
            </a:r>
            <a:r>
              <a:rPr lang="cs-CZ" sz="1100" dirty="0" err="1" smtClean="0">
                <a:solidFill>
                  <a:srgbClr val="FF0000"/>
                </a:solidFill>
              </a:rPr>
              <a:t>ambas</a:t>
            </a:r>
            <a:r>
              <a:rPr lang="cs-CZ" sz="1100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cs-CZ" sz="1100" dirty="0" err="1"/>
              <a:t>Estudios</a:t>
            </a:r>
            <a:r>
              <a:rPr lang="cs-CZ" sz="1100" dirty="0"/>
              <a:t> y deporte son </a:t>
            </a:r>
            <a:r>
              <a:rPr lang="cs-CZ" sz="1100" dirty="0" err="1"/>
              <a:t>dimensiones</a:t>
            </a:r>
            <a:r>
              <a:rPr lang="cs-CZ" sz="1100" dirty="0"/>
              <a:t> </a:t>
            </a:r>
            <a:r>
              <a:rPr lang="cs-CZ" sz="1100" dirty="0" err="1"/>
              <a:t>esenciales</a:t>
            </a:r>
            <a:r>
              <a:rPr lang="cs-CZ" sz="1100" dirty="0"/>
              <a:t> en la vida de </a:t>
            </a:r>
            <a:r>
              <a:rPr lang="cs-CZ" sz="1100" dirty="0" err="1"/>
              <a:t>cualquier</a:t>
            </a:r>
            <a:r>
              <a:rPr lang="cs-CZ" sz="1100" dirty="0"/>
              <a:t> </a:t>
            </a:r>
            <a:r>
              <a:rPr lang="cs-CZ" sz="1100" dirty="0" err="1"/>
              <a:t>niño</a:t>
            </a:r>
            <a:r>
              <a:rPr lang="cs-CZ" sz="1100" dirty="0"/>
              <a:t> o adolescente…. Pero </a:t>
            </a:r>
            <a:r>
              <a:rPr lang="cs-CZ" sz="1100" dirty="0" err="1"/>
              <a:t>compatibilizar</a:t>
            </a:r>
            <a:r>
              <a:rPr lang="cs-CZ" sz="1100" dirty="0"/>
              <a:t> </a:t>
            </a:r>
            <a:r>
              <a:rPr lang="cs-CZ" sz="1100" dirty="0" err="1">
                <a:solidFill>
                  <a:srgbClr val="FF0000"/>
                </a:solidFill>
              </a:rPr>
              <a:t>ambas</a:t>
            </a:r>
            <a:r>
              <a:rPr lang="cs-CZ" sz="1100" dirty="0"/>
              <a:t> </a:t>
            </a:r>
            <a:r>
              <a:rPr lang="cs-CZ" sz="1100" dirty="0" err="1"/>
              <a:t>facetas</a:t>
            </a:r>
            <a:r>
              <a:rPr lang="cs-CZ" sz="1100" dirty="0"/>
              <a:t> no </a:t>
            </a:r>
            <a:r>
              <a:rPr lang="cs-CZ" sz="1100" dirty="0" err="1"/>
              <a:t>siempre</a:t>
            </a:r>
            <a:r>
              <a:rPr lang="cs-CZ" sz="1100" dirty="0"/>
              <a:t> es </a:t>
            </a:r>
            <a:r>
              <a:rPr lang="cs-CZ" sz="1100" dirty="0" err="1"/>
              <a:t>fácil</a:t>
            </a:r>
            <a:r>
              <a:rPr lang="cs-CZ" sz="1100" dirty="0"/>
              <a:t>. (</a:t>
            </a:r>
            <a:r>
              <a:rPr lang="cs-CZ" sz="1100" u="sng" dirty="0">
                <a:hlinkClick r:id="rId2"/>
              </a:rPr>
              <a:t>www.abc.es</a:t>
            </a:r>
            <a:r>
              <a:rPr lang="cs-CZ" sz="1100" dirty="0"/>
              <a:t>, 9. 11. 2020)</a:t>
            </a:r>
          </a:p>
          <a:p>
            <a:pPr marL="0" indent="0">
              <a:buNone/>
            </a:pPr>
            <a:r>
              <a:rPr lang="cs-CZ" sz="1100" dirty="0" smtClean="0">
                <a:solidFill>
                  <a:srgbClr val="FF0000"/>
                </a:solidFill>
              </a:rPr>
              <a:t>Určitý člen + číslovka základní:</a:t>
            </a:r>
          </a:p>
          <a:p>
            <a:pPr marL="0" indent="0">
              <a:buNone/>
            </a:pPr>
            <a:r>
              <a:rPr lang="cs-CZ" sz="1100" dirty="0"/>
              <a:t>La </a:t>
            </a:r>
            <a:r>
              <a:rPr lang="cs-CZ" sz="1100" dirty="0" err="1"/>
              <a:t>medida</a:t>
            </a:r>
            <a:r>
              <a:rPr lang="cs-CZ" sz="1100" dirty="0"/>
              <a:t> </a:t>
            </a:r>
            <a:r>
              <a:rPr lang="cs-CZ" sz="1100" dirty="0" err="1"/>
              <a:t>estará</a:t>
            </a:r>
            <a:r>
              <a:rPr lang="cs-CZ" sz="1100" dirty="0"/>
              <a:t> </a:t>
            </a:r>
            <a:r>
              <a:rPr lang="cs-CZ" sz="1100" dirty="0" err="1"/>
              <a:t>vigente</a:t>
            </a:r>
            <a:r>
              <a:rPr lang="cs-CZ" sz="1100" b="1" dirty="0"/>
              <a:t> </a:t>
            </a:r>
            <a:r>
              <a:rPr lang="cs-CZ" sz="1100" dirty="0"/>
              <a:t>a </a:t>
            </a:r>
            <a:r>
              <a:rPr lang="cs-CZ" sz="1100" dirty="0" err="1"/>
              <a:t>lo</a:t>
            </a:r>
            <a:r>
              <a:rPr lang="cs-CZ" sz="1100" dirty="0"/>
              <a:t> largo de </a:t>
            </a:r>
            <a:r>
              <a:rPr lang="cs-CZ" sz="1100" dirty="0">
                <a:solidFill>
                  <a:srgbClr val="FF0000"/>
                </a:solidFill>
              </a:rPr>
              <a:t>los </a:t>
            </a:r>
            <a:r>
              <a:rPr lang="cs-CZ" sz="1100" dirty="0" err="1">
                <a:solidFill>
                  <a:srgbClr val="FF0000"/>
                </a:solidFill>
              </a:rPr>
              <a:t>dos</a:t>
            </a:r>
            <a:r>
              <a:rPr lang="cs-CZ" sz="1100" dirty="0">
                <a:solidFill>
                  <a:srgbClr val="FF0000"/>
                </a:solidFill>
              </a:rPr>
              <a:t> </a:t>
            </a:r>
            <a:r>
              <a:rPr lang="cs-CZ" sz="1100" dirty="0" err="1"/>
              <a:t>próximos</a:t>
            </a:r>
            <a:r>
              <a:rPr lang="cs-CZ" sz="1100" dirty="0"/>
              <a:t> fines de </a:t>
            </a:r>
            <a:r>
              <a:rPr lang="cs-CZ" sz="1100" dirty="0" err="1" smtClean="0"/>
              <a:t>semana</a:t>
            </a:r>
            <a:r>
              <a:rPr lang="cs-CZ" sz="1100" dirty="0" smtClean="0"/>
              <a:t>. (</a:t>
            </a:r>
            <a:r>
              <a:rPr lang="cs-CZ" sz="1100" dirty="0" smtClean="0">
                <a:hlinkClick r:id="rId2"/>
              </a:rPr>
              <a:t>www.abc.es</a:t>
            </a:r>
            <a:r>
              <a:rPr lang="cs-CZ" sz="1100" dirty="0" smtClean="0"/>
              <a:t>, 9. 11. 2020)</a:t>
            </a:r>
          </a:p>
          <a:p>
            <a:pPr marL="0" indent="0">
              <a:buNone/>
            </a:pPr>
            <a:r>
              <a:rPr lang="es-ES" sz="1100" dirty="0" smtClean="0"/>
              <a:t>Pantallismo</a:t>
            </a:r>
            <a:r>
              <a:rPr lang="es-ES" sz="1100" dirty="0"/>
              <a:t>: «En las consultas vemos menores que durante el confinamiento sobrepasaron </a:t>
            </a:r>
            <a:r>
              <a:rPr lang="es-ES" sz="1100" dirty="0">
                <a:solidFill>
                  <a:srgbClr val="FF0000"/>
                </a:solidFill>
              </a:rPr>
              <a:t>las 9 </a:t>
            </a:r>
            <a:r>
              <a:rPr lang="es-ES" sz="1100" dirty="0"/>
              <a:t>horas de uso diario</a:t>
            </a:r>
            <a:r>
              <a:rPr lang="es-ES" sz="1100" dirty="0" smtClean="0"/>
              <a:t>»</a:t>
            </a:r>
            <a:r>
              <a:rPr lang="cs-CZ" sz="1100" dirty="0" smtClean="0"/>
              <a:t> (</a:t>
            </a:r>
            <a:r>
              <a:rPr lang="cs-CZ" sz="1100" dirty="0" smtClean="0">
                <a:hlinkClick r:id="rId2"/>
              </a:rPr>
              <a:t>www.abc.es</a:t>
            </a:r>
            <a:r>
              <a:rPr lang="cs-CZ" sz="1100" dirty="0" smtClean="0"/>
              <a:t>, 9. 11.2020)</a:t>
            </a:r>
          </a:p>
          <a:p>
            <a:pPr marL="0" indent="0">
              <a:buNone/>
            </a:pPr>
            <a:endParaRPr lang="cs-CZ" sz="1100" dirty="0" smtClean="0"/>
          </a:p>
          <a:p>
            <a:pPr marL="0" indent="0">
              <a:buNone/>
            </a:pPr>
            <a:r>
              <a:rPr lang="cs-CZ" sz="1100" dirty="0" smtClean="0">
                <a:solidFill>
                  <a:srgbClr val="FF0000"/>
                </a:solidFill>
              </a:rPr>
              <a:t>Výrazy substantivní povahy:</a:t>
            </a:r>
          </a:p>
          <a:p>
            <a:pPr marL="0" indent="0">
              <a:buNone/>
            </a:pPr>
            <a:r>
              <a:rPr lang="cs-CZ" sz="1100" dirty="0" smtClean="0">
                <a:solidFill>
                  <a:srgbClr val="FF0000"/>
                </a:solidFill>
              </a:rPr>
              <a:t>Una </a:t>
            </a:r>
            <a:r>
              <a:rPr lang="cs-CZ" sz="1100" dirty="0" err="1">
                <a:solidFill>
                  <a:srgbClr val="FF0000"/>
                </a:solidFill>
              </a:rPr>
              <a:t>decena</a:t>
            </a:r>
            <a:r>
              <a:rPr lang="cs-CZ" sz="1100" dirty="0">
                <a:solidFill>
                  <a:srgbClr val="FF0000"/>
                </a:solidFill>
              </a:rPr>
              <a:t> </a:t>
            </a:r>
            <a:r>
              <a:rPr lang="cs-CZ" sz="1100" dirty="0"/>
              <a:t>de </a:t>
            </a:r>
            <a:r>
              <a:rPr lang="cs-CZ" sz="1100" dirty="0" err="1"/>
              <a:t>ensayos</a:t>
            </a:r>
            <a:r>
              <a:rPr lang="cs-CZ" sz="1100" dirty="0"/>
              <a:t> se </a:t>
            </a:r>
            <a:r>
              <a:rPr lang="cs-CZ" sz="1100" dirty="0" err="1"/>
              <a:t>encuentra</a:t>
            </a:r>
            <a:r>
              <a:rPr lang="cs-CZ" sz="1100" dirty="0"/>
              <a:t> en la </a:t>
            </a:r>
            <a:r>
              <a:rPr lang="cs-CZ" sz="1100" dirty="0" err="1"/>
              <a:t>última</a:t>
            </a:r>
            <a:r>
              <a:rPr lang="cs-CZ" sz="1100" dirty="0"/>
              <a:t> </a:t>
            </a:r>
            <a:r>
              <a:rPr lang="cs-CZ" sz="1100" dirty="0" err="1"/>
              <a:t>fase</a:t>
            </a:r>
            <a:r>
              <a:rPr lang="cs-CZ" sz="1100" dirty="0"/>
              <a:t> de </a:t>
            </a:r>
            <a:r>
              <a:rPr lang="cs-CZ" sz="1100" dirty="0" err="1"/>
              <a:t>experimentación</a:t>
            </a:r>
            <a:r>
              <a:rPr lang="cs-CZ" sz="1100" dirty="0"/>
              <a:t> y la OMS </a:t>
            </a:r>
            <a:r>
              <a:rPr lang="cs-CZ" sz="1100" dirty="0" err="1"/>
              <a:t>cree</a:t>
            </a:r>
            <a:r>
              <a:rPr lang="cs-CZ" sz="1100" dirty="0"/>
              <a:t> </a:t>
            </a:r>
            <a:r>
              <a:rPr lang="cs-CZ" sz="1100" dirty="0" err="1"/>
              <a:t>que</a:t>
            </a:r>
            <a:r>
              <a:rPr lang="cs-CZ" sz="1100" dirty="0"/>
              <a:t> las dosis para la </a:t>
            </a:r>
            <a:r>
              <a:rPr lang="cs-CZ" sz="1100" dirty="0" err="1"/>
              <a:t>población</a:t>
            </a:r>
            <a:r>
              <a:rPr lang="cs-CZ" sz="1100" dirty="0"/>
              <a:t> de </a:t>
            </a:r>
            <a:r>
              <a:rPr lang="cs-CZ" sz="1100" dirty="0" err="1"/>
              <a:t>riesgo</a:t>
            </a:r>
            <a:r>
              <a:rPr lang="cs-CZ" sz="1100" dirty="0"/>
              <a:t> se </a:t>
            </a:r>
            <a:r>
              <a:rPr lang="cs-CZ" sz="1100" dirty="0" err="1"/>
              <a:t>suministrarán</a:t>
            </a:r>
            <a:r>
              <a:rPr lang="cs-CZ" sz="1100" dirty="0"/>
              <a:t> el </a:t>
            </a:r>
            <a:r>
              <a:rPr lang="cs-CZ" sz="1100" dirty="0" err="1"/>
              <a:t>próximo</a:t>
            </a:r>
            <a:r>
              <a:rPr lang="cs-CZ" sz="1100" dirty="0"/>
              <a:t> </a:t>
            </a:r>
            <a:r>
              <a:rPr lang="cs-CZ" sz="1100" dirty="0" err="1" smtClean="0"/>
              <a:t>año</a:t>
            </a:r>
            <a:r>
              <a:rPr lang="cs-CZ" sz="1100" dirty="0" smtClean="0"/>
              <a:t>.  (</a:t>
            </a:r>
            <a:r>
              <a:rPr lang="cs-CZ" sz="1100" dirty="0" smtClean="0">
                <a:hlinkClick r:id="rId3"/>
              </a:rPr>
              <a:t>www.elpais.es</a:t>
            </a:r>
            <a:r>
              <a:rPr lang="cs-CZ" sz="1100" dirty="0" smtClean="0"/>
              <a:t>, 9. 11. 2020)</a:t>
            </a:r>
            <a:endParaRPr lang="cs-CZ" sz="1100" dirty="0"/>
          </a:p>
          <a:p>
            <a:pPr marL="0" indent="0">
              <a:buNone/>
            </a:pPr>
            <a:r>
              <a:rPr lang="es-ES" sz="1100" dirty="0" smtClean="0">
                <a:solidFill>
                  <a:srgbClr val="FF0000"/>
                </a:solidFill>
              </a:rPr>
              <a:t>Una </a:t>
            </a:r>
            <a:r>
              <a:rPr lang="es-ES" sz="1100" dirty="0" smtClean="0">
                <a:solidFill>
                  <a:srgbClr val="FF0000"/>
                </a:solidFill>
              </a:rPr>
              <a:t>docena </a:t>
            </a:r>
            <a:r>
              <a:rPr lang="es-ES" sz="1100" dirty="0" smtClean="0"/>
              <a:t>de tartas inspiradas en El Señor de los Anillos</a:t>
            </a:r>
            <a:endParaRPr lang="cs-CZ" sz="1100" dirty="0" smtClean="0"/>
          </a:p>
          <a:p>
            <a:pPr marL="0" indent="0">
              <a:buNone/>
            </a:pPr>
            <a:r>
              <a:rPr lang="es-ES" sz="1100" dirty="0" smtClean="0">
                <a:solidFill>
                  <a:srgbClr val="FF0000"/>
                </a:solidFill>
              </a:rPr>
              <a:t>Una treintena </a:t>
            </a:r>
            <a:r>
              <a:rPr lang="es-ES" sz="1100" dirty="0" smtClean="0"/>
              <a:t>de jóvenes ha atacado este martes una carpa informativa que la asociación antiindependentista </a:t>
            </a:r>
            <a:r>
              <a:rPr lang="es-ES" sz="1100" dirty="0" smtClean="0">
                <a:hlinkClick r:id="rId4"/>
              </a:rPr>
              <a:t>Societat Civil Catalana (SCC)</a:t>
            </a:r>
            <a:r>
              <a:rPr lang="es-ES" sz="1100" dirty="0" smtClean="0"/>
              <a:t> había instalado en el campus de </a:t>
            </a:r>
            <a:r>
              <a:rPr lang="es-ES" sz="1100" dirty="0" smtClean="0">
                <a:hlinkClick r:id="rId5"/>
              </a:rPr>
              <a:t>la Universidad Autónoma de Barcelona (UAB).</a:t>
            </a:r>
            <a:r>
              <a:rPr lang="es-ES" sz="1100" dirty="0" smtClean="0"/>
              <a:t> </a:t>
            </a:r>
            <a:endParaRPr lang="cs-CZ" sz="1100" dirty="0" smtClean="0"/>
          </a:p>
          <a:p>
            <a:pPr marL="0" indent="0">
              <a:buNone/>
            </a:pPr>
            <a:r>
              <a:rPr lang="es-ES" sz="1100" dirty="0" smtClean="0"/>
              <a:t>Célebre sobre todo por sus poemas, Estellés trabajó como periodista y entre el más de </a:t>
            </a:r>
            <a:r>
              <a:rPr lang="es-ES" sz="1100" dirty="0" smtClean="0">
                <a:solidFill>
                  <a:srgbClr val="FF0000"/>
                </a:solidFill>
              </a:rPr>
              <a:t>medio centenar </a:t>
            </a:r>
            <a:r>
              <a:rPr lang="es-ES" sz="1100" dirty="0" smtClean="0"/>
              <a:t>de obras que publicó figuran también novelas, obras de teatro y guiones</a:t>
            </a:r>
            <a:r>
              <a:rPr lang="cs-CZ" sz="1100" dirty="0" smtClean="0"/>
              <a:t>. (</a:t>
            </a:r>
            <a:r>
              <a:rPr lang="cs-CZ" sz="1100" dirty="0" smtClean="0">
                <a:hlinkClick r:id="rId3"/>
              </a:rPr>
              <a:t>www.elpais.es</a:t>
            </a:r>
            <a:r>
              <a:rPr lang="cs-CZ" sz="1100" dirty="0" smtClean="0"/>
              <a:t>, 2. 11. 2017)</a:t>
            </a:r>
          </a:p>
          <a:p>
            <a:pPr>
              <a:buFont typeface="Wingdings" pitchFamily="2" charset="2"/>
              <a:buChar char="ü"/>
            </a:pPr>
            <a:r>
              <a:rPr lang="cs-CZ" sz="1100" i="1" dirty="0" smtClean="0"/>
              <a:t>Časové </a:t>
            </a:r>
            <a:r>
              <a:rPr lang="cs-CZ" sz="1100" i="1" dirty="0" smtClean="0"/>
              <a:t>úseky: </a:t>
            </a:r>
          </a:p>
          <a:p>
            <a:pPr marL="0" indent="0">
              <a:buNone/>
            </a:pPr>
            <a:r>
              <a:rPr lang="es-ES" sz="1100" dirty="0" smtClean="0"/>
              <a:t>Desempleo toca nivel mínimo de </a:t>
            </a:r>
            <a:r>
              <a:rPr lang="es-ES" sz="1100" b="1" dirty="0" smtClean="0">
                <a:solidFill>
                  <a:srgbClr val="FF0000"/>
                </a:solidFill>
              </a:rPr>
              <a:t>un lustro</a:t>
            </a:r>
            <a:endParaRPr lang="cs-CZ" sz="11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100" dirty="0" err="1" smtClean="0"/>
              <a:t>España</a:t>
            </a:r>
            <a:r>
              <a:rPr lang="cs-CZ" sz="1100" dirty="0" smtClean="0"/>
              <a:t> </a:t>
            </a:r>
            <a:r>
              <a:rPr lang="cs-CZ" sz="1100" dirty="0" err="1" smtClean="0"/>
              <a:t>tal</a:t>
            </a:r>
            <a:r>
              <a:rPr lang="cs-CZ" sz="1100" dirty="0" smtClean="0"/>
              <a:t> vez </a:t>
            </a:r>
            <a:r>
              <a:rPr lang="cs-CZ" sz="1100" dirty="0" err="1" smtClean="0"/>
              <a:t>posea</a:t>
            </a:r>
            <a:r>
              <a:rPr lang="cs-CZ" sz="1100" dirty="0" smtClean="0"/>
              <a:t> el </a:t>
            </a:r>
            <a:r>
              <a:rPr lang="cs-CZ" sz="1100" dirty="0" err="1" smtClean="0"/>
              <a:t>récord</a:t>
            </a:r>
            <a:r>
              <a:rPr lang="cs-CZ" sz="1100" dirty="0" smtClean="0"/>
              <a:t> de Europa —y </a:t>
            </a:r>
            <a:r>
              <a:rPr lang="cs-CZ" sz="1100" dirty="0" err="1" smtClean="0"/>
              <a:t>hasta</a:t>
            </a:r>
            <a:r>
              <a:rPr lang="cs-CZ" sz="1100" dirty="0" smtClean="0"/>
              <a:t> </a:t>
            </a:r>
            <a:r>
              <a:rPr lang="cs-CZ" sz="1100" dirty="0" err="1" smtClean="0"/>
              <a:t>del</a:t>
            </a:r>
            <a:r>
              <a:rPr lang="cs-CZ" sz="1100" dirty="0" smtClean="0"/>
              <a:t> </a:t>
            </a:r>
            <a:r>
              <a:rPr lang="cs-CZ" sz="1100" dirty="0" err="1" smtClean="0"/>
              <a:t>mundo</a:t>
            </a:r>
            <a:r>
              <a:rPr lang="cs-CZ" sz="1100" dirty="0" smtClean="0"/>
              <a:t>— de </a:t>
            </a:r>
            <a:r>
              <a:rPr lang="cs-CZ" sz="1100" dirty="0" err="1" smtClean="0"/>
              <a:t>tentativas</a:t>
            </a:r>
            <a:r>
              <a:rPr lang="cs-CZ" sz="1100" dirty="0" smtClean="0"/>
              <a:t> y </a:t>
            </a:r>
            <a:r>
              <a:rPr lang="cs-CZ" sz="1100" dirty="0" err="1" smtClean="0"/>
              <a:t>reformas</a:t>
            </a:r>
            <a:r>
              <a:rPr lang="cs-CZ" sz="1100" dirty="0" smtClean="0"/>
              <a:t> en </a:t>
            </a:r>
            <a:r>
              <a:rPr lang="cs-CZ" sz="1100" dirty="0" err="1" smtClean="0"/>
              <a:t>Educación</a:t>
            </a:r>
            <a:r>
              <a:rPr lang="cs-CZ" sz="1100" dirty="0" smtClean="0"/>
              <a:t> en los </a:t>
            </a:r>
            <a:r>
              <a:rPr lang="cs-CZ" sz="1100" dirty="0" err="1" smtClean="0"/>
              <a:t>últimos</a:t>
            </a:r>
            <a:r>
              <a:rPr lang="cs-CZ" sz="1100" dirty="0" smtClean="0"/>
              <a:t> </a:t>
            </a:r>
            <a:r>
              <a:rPr lang="cs-CZ" sz="1100" b="1" dirty="0" err="1" smtClean="0">
                <a:solidFill>
                  <a:srgbClr val="FF0000"/>
                </a:solidFill>
              </a:rPr>
              <a:t>ocho</a:t>
            </a:r>
            <a:r>
              <a:rPr lang="cs-CZ" sz="1100" b="1" dirty="0" smtClean="0">
                <a:solidFill>
                  <a:srgbClr val="FF0000"/>
                </a:solidFill>
              </a:rPr>
              <a:t> </a:t>
            </a:r>
            <a:r>
              <a:rPr lang="cs-CZ" sz="1100" b="1" dirty="0" err="1" smtClean="0">
                <a:solidFill>
                  <a:srgbClr val="FF0000"/>
                </a:solidFill>
              </a:rPr>
              <a:t>lustros</a:t>
            </a:r>
            <a:r>
              <a:rPr lang="cs-CZ" sz="1100" b="1" dirty="0" smtClean="0">
                <a:solidFill>
                  <a:srgbClr val="FF0000"/>
                </a:solidFill>
              </a:rPr>
              <a:t> </a:t>
            </a:r>
            <a:r>
              <a:rPr lang="cs-CZ" sz="1100" dirty="0" smtClean="0"/>
              <a:t>(</a:t>
            </a:r>
            <a:r>
              <a:rPr lang="cs-CZ" sz="1100" u="sng" dirty="0" smtClean="0">
                <a:hlinkClick r:id="rId3"/>
              </a:rPr>
              <a:t>www.elpais.es</a:t>
            </a:r>
            <a:r>
              <a:rPr lang="cs-CZ" sz="1100" dirty="0" smtClean="0"/>
              <a:t>, 2. 11. 2017)</a:t>
            </a:r>
          </a:p>
          <a:p>
            <a:pPr marL="0" indent="0">
              <a:buNone/>
            </a:pPr>
            <a:r>
              <a:rPr lang="cs-CZ" sz="1100" dirty="0" smtClean="0"/>
              <a:t>Una de </a:t>
            </a:r>
            <a:r>
              <a:rPr lang="cs-CZ" sz="1100" dirty="0" err="1" smtClean="0"/>
              <a:t>cada</a:t>
            </a:r>
            <a:r>
              <a:rPr lang="cs-CZ" sz="1100" dirty="0" smtClean="0"/>
              <a:t> </a:t>
            </a:r>
            <a:r>
              <a:rPr lang="cs-CZ" sz="1100" dirty="0" err="1" smtClean="0"/>
              <a:t>cuatro</a:t>
            </a:r>
            <a:r>
              <a:rPr lang="cs-CZ" sz="1100" dirty="0" smtClean="0"/>
              <a:t> </a:t>
            </a:r>
            <a:r>
              <a:rPr lang="cs-CZ" sz="1100" dirty="0" err="1" smtClean="0"/>
              <a:t>personas</a:t>
            </a:r>
            <a:r>
              <a:rPr lang="cs-CZ" sz="1100" dirty="0" smtClean="0"/>
              <a:t> </a:t>
            </a:r>
            <a:r>
              <a:rPr lang="cs-CZ" sz="1100" dirty="0" err="1" smtClean="0"/>
              <a:t>tendrá</a:t>
            </a:r>
            <a:r>
              <a:rPr lang="cs-CZ" sz="1100" dirty="0" smtClean="0"/>
              <a:t> </a:t>
            </a:r>
            <a:r>
              <a:rPr lang="cs-CZ" sz="1100" dirty="0" err="1" smtClean="0"/>
              <a:t>más</a:t>
            </a:r>
            <a:r>
              <a:rPr lang="cs-CZ" sz="1100" dirty="0" smtClean="0"/>
              <a:t> de 65 </a:t>
            </a:r>
            <a:r>
              <a:rPr lang="cs-CZ" sz="1100" dirty="0" err="1" smtClean="0"/>
              <a:t>años</a:t>
            </a:r>
            <a:r>
              <a:rPr lang="cs-CZ" sz="1100" dirty="0" smtClean="0"/>
              <a:t> </a:t>
            </a:r>
            <a:r>
              <a:rPr lang="cs-CZ" sz="1100" dirty="0" err="1" smtClean="0"/>
              <a:t>dentro</a:t>
            </a:r>
            <a:r>
              <a:rPr lang="cs-CZ" sz="1100" dirty="0" smtClean="0"/>
              <a:t> de </a:t>
            </a:r>
            <a:r>
              <a:rPr lang="cs-CZ" sz="1100" dirty="0" smtClean="0">
                <a:solidFill>
                  <a:srgbClr val="FF0000"/>
                </a:solidFill>
              </a:rPr>
              <a:t>tres </a:t>
            </a:r>
            <a:r>
              <a:rPr lang="cs-CZ" sz="1100" dirty="0" err="1" smtClean="0">
                <a:solidFill>
                  <a:srgbClr val="FF0000"/>
                </a:solidFill>
              </a:rPr>
              <a:t>lustros</a:t>
            </a:r>
            <a:r>
              <a:rPr lang="cs-CZ" sz="1100" dirty="0" smtClean="0"/>
              <a:t>.  (</a:t>
            </a:r>
            <a:r>
              <a:rPr lang="cs-CZ" sz="1100" dirty="0" smtClean="0">
                <a:hlinkClick r:id="rId3"/>
              </a:rPr>
              <a:t>www.elpais.es</a:t>
            </a:r>
            <a:r>
              <a:rPr lang="cs-CZ" sz="1100" dirty="0" smtClean="0"/>
              <a:t>, 5. 11. 2018)</a:t>
            </a:r>
          </a:p>
          <a:p>
            <a:pPr marL="0" indent="0">
              <a:buNone/>
            </a:pPr>
            <a:r>
              <a:rPr lang="es-ES" sz="1100" b="1" dirty="0" smtClean="0"/>
              <a:t>¿</a:t>
            </a:r>
            <a:r>
              <a:rPr lang="es-ES" sz="1100" b="1" dirty="0" smtClean="0"/>
              <a:t>Duró </a:t>
            </a:r>
            <a:r>
              <a:rPr lang="es-ES" sz="1100" dirty="0" smtClean="0">
                <a:solidFill>
                  <a:srgbClr val="FF0000"/>
                </a:solidFill>
              </a:rPr>
              <a:t>cien</a:t>
            </a:r>
            <a:r>
              <a:rPr lang="es-ES" sz="1100" b="1" dirty="0" smtClean="0"/>
              <a:t> años la “Guerra de </a:t>
            </a:r>
            <a:r>
              <a:rPr lang="es-ES" sz="1100" b="1" dirty="0" smtClean="0">
                <a:solidFill>
                  <a:srgbClr val="FF0000"/>
                </a:solidFill>
              </a:rPr>
              <a:t>los cien </a:t>
            </a:r>
            <a:r>
              <a:rPr lang="es-ES" sz="1100" b="1" dirty="0" smtClean="0"/>
              <a:t>años”?</a:t>
            </a:r>
            <a:endParaRPr lang="cs-CZ" sz="1100" dirty="0" smtClean="0"/>
          </a:p>
          <a:p>
            <a:pPr marL="0" indent="0">
              <a:buNone/>
            </a:pPr>
            <a:r>
              <a:rPr lang="es-ES" sz="1100" dirty="0" smtClean="0">
                <a:solidFill>
                  <a:srgbClr val="FF0000"/>
                </a:solidFill>
              </a:rPr>
              <a:t>Cinco siglos </a:t>
            </a:r>
            <a:r>
              <a:rPr lang="es-ES" sz="1100" dirty="0" smtClean="0"/>
              <a:t>han pasado desde que viniera a habitar entre nosotros.</a:t>
            </a:r>
            <a:r>
              <a:rPr lang="es-ES" sz="1100" b="1" dirty="0" smtClean="0"/>
              <a:t> </a:t>
            </a:r>
            <a:r>
              <a:rPr lang="es-ES" sz="1100" dirty="0" smtClean="0">
                <a:solidFill>
                  <a:srgbClr val="FF0000"/>
                </a:solidFill>
              </a:rPr>
              <a:t>Quinientos años </a:t>
            </a:r>
            <a:r>
              <a:rPr lang="es-ES" sz="1100" dirty="0" smtClean="0"/>
              <a:t>desde que ellla, al final de sus esmeradas industrias, de sus colosales esfuerzos físicos, humanos y religiosos,se encontrara por fin su altísimo Amado. </a:t>
            </a:r>
            <a:r>
              <a:rPr lang="es-ES" sz="1100" dirty="0" smtClean="0">
                <a:solidFill>
                  <a:srgbClr val="FF0000"/>
                </a:solidFill>
              </a:rPr>
              <a:t>Cinco centurias </a:t>
            </a:r>
            <a:r>
              <a:rPr lang="es-ES" sz="1100" dirty="0" smtClean="0"/>
              <a:t>en las que su nombre y su obra han corrido de boca en boca en boca, donde sus apalabras han servido de socorro para el abono lírico de poetas y escritores de </a:t>
            </a:r>
            <a:r>
              <a:rPr lang="es-ES" sz="1100" dirty="0" smtClean="0">
                <a:solidFill>
                  <a:srgbClr val="FF0000"/>
                </a:solidFill>
              </a:rPr>
              <a:t>las cuatro </a:t>
            </a:r>
            <a:r>
              <a:rPr lang="es-ES" sz="1100" dirty="0" smtClean="0"/>
              <a:t>esquinas del mundo. </a:t>
            </a:r>
            <a:r>
              <a:rPr lang="cs-CZ" sz="1100" dirty="0" smtClean="0"/>
              <a:t>(</a:t>
            </a:r>
            <a:r>
              <a:rPr lang="cs-CZ" sz="1100" dirty="0" smtClean="0">
                <a:hlinkClick r:id="rId6"/>
              </a:rPr>
              <a:t>www.muyinteresante.es</a:t>
            </a:r>
            <a:r>
              <a:rPr lang="cs-CZ" sz="1100" dirty="0" smtClean="0"/>
              <a:t>  2. 11. 2017)</a:t>
            </a:r>
          </a:p>
          <a:p>
            <a:pPr marL="0" indent="0">
              <a:buNone/>
            </a:pPr>
            <a:endParaRPr lang="cs-CZ" sz="1100" dirty="0" smtClean="0"/>
          </a:p>
          <a:p>
            <a:pPr marL="0" indent="0">
              <a:buNone/>
            </a:pPr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619252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– číslovky násobné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Číslovky násobné:</a:t>
            </a:r>
          </a:p>
          <a:p>
            <a:pPr marL="0" indent="0">
              <a:buNone/>
            </a:pPr>
            <a:r>
              <a:rPr lang="es-ES" dirty="0" smtClean="0"/>
              <a:t>Del 1 al 5 de abril, 4 noches en habitación </a:t>
            </a:r>
            <a:r>
              <a:rPr lang="es-ES" dirty="0" smtClean="0">
                <a:solidFill>
                  <a:srgbClr val="FF0000"/>
                </a:solidFill>
              </a:rPr>
              <a:t>cuádruple</a:t>
            </a:r>
            <a:r>
              <a:rPr lang="es-ES" dirty="0" smtClean="0"/>
              <a:t> para dos adultos y dos niños y cuatro días de esquí en hotel Cerler Edelweiss de tres estrellas, en Cerler, 1.478,30 euros</a:t>
            </a:r>
            <a:r>
              <a:rPr lang="cs-CZ" dirty="0" smtClean="0"/>
              <a:t> (</a:t>
            </a:r>
            <a:r>
              <a:rPr lang="cs-CZ" dirty="0" smtClean="0">
                <a:hlinkClick r:id="rId2"/>
              </a:rPr>
              <a:t>www.booking.com</a:t>
            </a:r>
            <a:r>
              <a:rPr lang="cs-CZ" dirty="0" smtClean="0"/>
              <a:t>. 2. 11. 2017)</a:t>
            </a:r>
          </a:p>
          <a:p>
            <a:pPr marL="0" indent="0">
              <a:buNone/>
            </a:pPr>
            <a:r>
              <a:rPr lang="es-ES" dirty="0"/>
              <a:t>En el 20% con más patrimonio hay </a:t>
            </a:r>
            <a:r>
              <a:rPr lang="es-ES" dirty="0">
                <a:solidFill>
                  <a:srgbClr val="FF0000"/>
                </a:solidFill>
              </a:rPr>
              <a:t>cuatro veces más </a:t>
            </a:r>
            <a:r>
              <a:rPr lang="es-ES" dirty="0"/>
              <a:t>probabilidades de haber ingresado una herencia que en el grupo más pobre, afirman los investigadores de la OCDE</a:t>
            </a:r>
            <a:r>
              <a:rPr lang="es-ES" dirty="0" smtClean="0"/>
              <a:t>.</a:t>
            </a:r>
            <a:r>
              <a:rPr lang="cs-CZ" dirty="0" smtClean="0"/>
              <a:t> (</a:t>
            </a:r>
            <a:r>
              <a:rPr lang="cs-CZ" dirty="0" smtClean="0">
                <a:hlinkClick r:id="rId3"/>
              </a:rPr>
              <a:t>www.elpais.es</a:t>
            </a:r>
            <a:r>
              <a:rPr lang="cs-CZ" dirty="0" smtClean="0"/>
              <a:t>, 5. 11. 2018)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9542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Číslovky neurčité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cs-CZ" sz="3400" dirty="0" smtClean="0"/>
              <a:t>Vztah k </a:t>
            </a:r>
            <a:r>
              <a:rPr lang="cs-CZ" sz="3400" dirty="0" smtClean="0">
                <a:solidFill>
                  <a:srgbClr val="00B050"/>
                </a:solidFill>
              </a:rPr>
              <a:t>neurčitým zájmenům</a:t>
            </a:r>
            <a:r>
              <a:rPr lang="cs-CZ" sz="3400" dirty="0" smtClean="0"/>
              <a:t>.</a:t>
            </a:r>
          </a:p>
          <a:p>
            <a:pPr marL="0" indent="0">
              <a:buNone/>
            </a:pPr>
            <a:r>
              <a:rPr lang="cs-CZ" sz="3400" dirty="0" smtClean="0">
                <a:solidFill>
                  <a:srgbClr val="FF0000"/>
                </a:solidFill>
              </a:rPr>
              <a:t>Mucho, </a:t>
            </a:r>
            <a:r>
              <a:rPr lang="cs-CZ" sz="3400" dirty="0" err="1" smtClean="0">
                <a:solidFill>
                  <a:srgbClr val="FF0000"/>
                </a:solidFill>
              </a:rPr>
              <a:t>mucha</a:t>
            </a:r>
            <a:r>
              <a:rPr lang="cs-CZ" sz="3400" dirty="0" smtClean="0">
                <a:solidFill>
                  <a:srgbClr val="FF0000"/>
                </a:solidFill>
              </a:rPr>
              <a:t>, </a:t>
            </a:r>
            <a:r>
              <a:rPr lang="cs-CZ" sz="3400" dirty="0" err="1" smtClean="0">
                <a:solidFill>
                  <a:srgbClr val="FF0000"/>
                </a:solidFill>
              </a:rPr>
              <a:t>muchos</a:t>
            </a:r>
            <a:r>
              <a:rPr lang="cs-CZ" sz="3400" dirty="0" smtClean="0">
                <a:solidFill>
                  <a:srgbClr val="FF0000"/>
                </a:solidFill>
              </a:rPr>
              <a:t>, </a:t>
            </a:r>
            <a:r>
              <a:rPr lang="cs-CZ" sz="3400" dirty="0" err="1" smtClean="0">
                <a:solidFill>
                  <a:srgbClr val="FF0000"/>
                </a:solidFill>
              </a:rPr>
              <a:t>muchas</a:t>
            </a:r>
            <a:r>
              <a:rPr lang="cs-CZ" sz="3400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es-ES" sz="3400" dirty="0" smtClean="0">
                <a:solidFill>
                  <a:srgbClr val="FF0000"/>
                </a:solidFill>
              </a:rPr>
              <a:t>Muchos</a:t>
            </a:r>
            <a:r>
              <a:rPr lang="es-ES" sz="3400" dirty="0" smtClean="0"/>
              <a:t> </a:t>
            </a:r>
            <a:r>
              <a:rPr lang="es-ES" sz="3400" dirty="0" smtClean="0"/>
              <a:t>pueblos de montaña no producen más que pinos y vacas. </a:t>
            </a:r>
            <a:r>
              <a:rPr lang="es-ES" sz="3400" dirty="0" smtClean="0">
                <a:solidFill>
                  <a:srgbClr val="00B050"/>
                </a:solidFill>
              </a:rPr>
              <a:t>Algunos</a:t>
            </a:r>
            <a:r>
              <a:rPr lang="es-ES" sz="3400" dirty="0" smtClean="0"/>
              <a:t>, ni eso. En </a:t>
            </a:r>
            <a:r>
              <a:rPr lang="es-ES" sz="3400" dirty="0" smtClean="0">
                <a:hlinkClick r:id="rId2"/>
              </a:rPr>
              <a:t>Ezcaray</a:t>
            </a:r>
            <a:r>
              <a:rPr lang="es-ES" sz="3400" dirty="0" smtClean="0"/>
              <a:t>, población de poco más de 2.000 habitantes en la sierra riojana de la Demanda, producen mantas de mohair, hoteles de diseño y </a:t>
            </a:r>
            <a:r>
              <a:rPr lang="es-ES" sz="3400" dirty="0" smtClean="0">
                <a:hlinkClick r:id="rId3"/>
              </a:rPr>
              <a:t>estrellas Michelin</a:t>
            </a:r>
            <a:r>
              <a:rPr lang="es-ES" sz="3400" dirty="0" smtClean="0"/>
              <a:t>.</a:t>
            </a:r>
            <a:r>
              <a:rPr lang="cs-CZ" sz="3400" dirty="0" smtClean="0"/>
              <a:t> (</a:t>
            </a:r>
            <a:r>
              <a:rPr lang="cs-CZ" sz="3400" dirty="0" smtClean="0">
                <a:hlinkClick r:id="rId4"/>
              </a:rPr>
              <a:t>www.pais.es</a:t>
            </a:r>
            <a:r>
              <a:rPr lang="cs-CZ" sz="3400" dirty="0" smtClean="0"/>
              <a:t>, 2. 11. 2017</a:t>
            </a:r>
            <a:r>
              <a:rPr lang="cs-CZ" sz="3400" dirty="0" smtClean="0"/>
              <a:t>)</a:t>
            </a:r>
          </a:p>
          <a:p>
            <a:pPr marL="0" indent="0">
              <a:buNone/>
            </a:pPr>
            <a:r>
              <a:rPr lang="es-ES" sz="3400" dirty="0"/>
              <a:t>Los efectos de tener </a:t>
            </a:r>
            <a:r>
              <a:rPr lang="es-ES" sz="3400" dirty="0">
                <a:solidFill>
                  <a:srgbClr val="FF0000"/>
                </a:solidFill>
              </a:rPr>
              <a:t>mucho</a:t>
            </a:r>
            <a:r>
              <a:rPr lang="es-ES" sz="3400" dirty="0"/>
              <a:t> y poco tiempo libre en la satisfacción </a:t>
            </a:r>
            <a:r>
              <a:rPr lang="es-ES" sz="3400" dirty="0" smtClean="0"/>
              <a:t>vital</a:t>
            </a:r>
            <a:r>
              <a:rPr lang="cs-CZ" sz="3400" dirty="0" smtClean="0"/>
              <a:t>. (</a:t>
            </a:r>
            <a:r>
              <a:rPr lang="cs-CZ" sz="3400" dirty="0" smtClean="0">
                <a:hlinkClick r:id="rId5"/>
              </a:rPr>
              <a:t>www.informacion.es</a:t>
            </a:r>
            <a:r>
              <a:rPr lang="cs-CZ" sz="3400" dirty="0" smtClean="0"/>
              <a:t>, 9. 11. 2020)</a:t>
            </a:r>
            <a:endParaRPr lang="cs-CZ" sz="3400" dirty="0" smtClean="0"/>
          </a:p>
          <a:p>
            <a:pPr marL="0" indent="0">
              <a:buNone/>
            </a:pPr>
            <a:r>
              <a:rPr lang="cs-CZ" sz="3400" dirty="0" err="1" smtClean="0">
                <a:solidFill>
                  <a:srgbClr val="FF0000"/>
                </a:solidFill>
              </a:rPr>
              <a:t>Poco</a:t>
            </a:r>
            <a:r>
              <a:rPr lang="cs-CZ" sz="3400" dirty="0" smtClean="0">
                <a:solidFill>
                  <a:srgbClr val="FF0000"/>
                </a:solidFill>
              </a:rPr>
              <a:t>, </a:t>
            </a:r>
            <a:r>
              <a:rPr lang="cs-CZ" sz="3400" dirty="0" err="1" smtClean="0">
                <a:solidFill>
                  <a:srgbClr val="FF0000"/>
                </a:solidFill>
              </a:rPr>
              <a:t>poca</a:t>
            </a:r>
            <a:r>
              <a:rPr lang="cs-CZ" sz="3400" dirty="0" smtClean="0">
                <a:solidFill>
                  <a:srgbClr val="FF0000"/>
                </a:solidFill>
              </a:rPr>
              <a:t>, </a:t>
            </a:r>
            <a:r>
              <a:rPr lang="cs-CZ" sz="3400" dirty="0" err="1" smtClean="0">
                <a:solidFill>
                  <a:srgbClr val="FF0000"/>
                </a:solidFill>
              </a:rPr>
              <a:t>pocos</a:t>
            </a:r>
            <a:r>
              <a:rPr lang="cs-CZ" sz="3400" dirty="0" smtClean="0">
                <a:solidFill>
                  <a:srgbClr val="FF0000"/>
                </a:solidFill>
              </a:rPr>
              <a:t>, </a:t>
            </a:r>
            <a:r>
              <a:rPr lang="cs-CZ" sz="3400" dirty="0" err="1" smtClean="0">
                <a:solidFill>
                  <a:srgbClr val="FF0000"/>
                </a:solidFill>
              </a:rPr>
              <a:t>pocas</a:t>
            </a:r>
            <a:r>
              <a:rPr lang="cs-CZ" sz="3400" dirty="0" smtClean="0">
                <a:solidFill>
                  <a:srgbClr val="FF0000"/>
                </a:solidFill>
              </a:rPr>
              <a:t>:</a:t>
            </a:r>
            <a:r>
              <a:rPr lang="es-ES" sz="3400" dirty="0" smtClean="0">
                <a:solidFill>
                  <a:srgbClr val="FF0000"/>
                </a:solidFill>
              </a:rPr>
              <a:t> </a:t>
            </a:r>
            <a:endParaRPr lang="cs-CZ" sz="3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sz="3400" dirty="0"/>
              <a:t>Entre las </a:t>
            </a:r>
            <a:r>
              <a:rPr lang="es-ES" sz="3400" dirty="0">
                <a:solidFill>
                  <a:srgbClr val="FF0000"/>
                </a:solidFill>
              </a:rPr>
              <a:t>pocas</a:t>
            </a:r>
            <a:r>
              <a:rPr lang="es-ES" sz="3400" dirty="0"/>
              <a:t> patologías frecuentes en esta raza, podemos mencionar los problemas oftalmológicos, como </a:t>
            </a:r>
            <a:r>
              <a:rPr lang="es-ES" sz="3400" dirty="0" smtClean="0"/>
              <a:t>cataratas</a:t>
            </a:r>
            <a:r>
              <a:rPr lang="cs-CZ" sz="3400" dirty="0" smtClean="0"/>
              <a:t>.. (</a:t>
            </a:r>
            <a:r>
              <a:rPr lang="cs-CZ" sz="3400" dirty="0" smtClean="0">
                <a:hlinkClick r:id="rId6"/>
              </a:rPr>
              <a:t>www.eltiempo.com</a:t>
            </a:r>
            <a:r>
              <a:rPr lang="cs-CZ" sz="3400" dirty="0" smtClean="0"/>
              <a:t>, 2. 11. 2020)</a:t>
            </a:r>
          </a:p>
          <a:p>
            <a:pPr marL="0" indent="0">
              <a:buNone/>
            </a:pPr>
            <a:r>
              <a:rPr lang="es-ES" sz="3400" dirty="0"/>
              <a:t>Los efectos de tener mucho y </a:t>
            </a:r>
            <a:r>
              <a:rPr lang="es-ES" sz="3400" dirty="0">
                <a:solidFill>
                  <a:srgbClr val="FF0000"/>
                </a:solidFill>
              </a:rPr>
              <a:t>poco </a:t>
            </a:r>
            <a:r>
              <a:rPr lang="es-ES" sz="3400" dirty="0"/>
              <a:t>tiempo libre en la satisfacción </a:t>
            </a:r>
            <a:r>
              <a:rPr lang="es-ES" sz="3400" dirty="0" smtClean="0"/>
              <a:t>vital</a:t>
            </a:r>
            <a:r>
              <a:rPr lang="cs-CZ" sz="3400" dirty="0" smtClean="0"/>
              <a:t>.</a:t>
            </a:r>
            <a:r>
              <a:rPr lang="cs-CZ" sz="3400" dirty="0"/>
              <a:t> (</a:t>
            </a:r>
            <a:r>
              <a:rPr lang="cs-CZ" sz="3400" dirty="0">
                <a:hlinkClick r:id="rId5"/>
              </a:rPr>
              <a:t>www.informacion.es</a:t>
            </a:r>
            <a:r>
              <a:rPr lang="cs-CZ" sz="3400" dirty="0"/>
              <a:t>, 9. 11. 2020)</a:t>
            </a:r>
            <a:endParaRPr lang="cs-CZ" sz="3400" dirty="0" smtClean="0"/>
          </a:p>
          <a:p>
            <a:pPr marL="0" indent="0">
              <a:buNone/>
            </a:pPr>
            <a:r>
              <a:rPr lang="cs-CZ" sz="3400" dirty="0" err="1" smtClean="0">
                <a:solidFill>
                  <a:srgbClr val="FF0000"/>
                </a:solidFill>
              </a:rPr>
              <a:t>Bastante</a:t>
            </a:r>
            <a:r>
              <a:rPr lang="cs-CZ" sz="3400" dirty="0" smtClean="0">
                <a:solidFill>
                  <a:srgbClr val="FF0000"/>
                </a:solidFill>
              </a:rPr>
              <a:t>, </a:t>
            </a:r>
            <a:r>
              <a:rPr lang="cs-CZ" sz="3400" dirty="0" err="1" smtClean="0">
                <a:solidFill>
                  <a:srgbClr val="FF0000"/>
                </a:solidFill>
              </a:rPr>
              <a:t>bastantes</a:t>
            </a:r>
            <a:r>
              <a:rPr lang="cs-CZ" sz="3400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cs-CZ" sz="3400" dirty="0" smtClean="0"/>
              <a:t>…..</a:t>
            </a:r>
            <a:r>
              <a:rPr lang="es-ES" sz="3400" dirty="0" smtClean="0"/>
              <a:t>la </a:t>
            </a:r>
            <a:r>
              <a:rPr lang="es-ES" sz="3400" dirty="0"/>
              <a:t>cuenta pasa los 60 euros, pero por que pedimos </a:t>
            </a:r>
            <a:r>
              <a:rPr lang="es-ES" sz="3400" dirty="0">
                <a:solidFill>
                  <a:srgbClr val="FF0000"/>
                </a:solidFill>
              </a:rPr>
              <a:t>bastantes cosas</a:t>
            </a:r>
            <a:r>
              <a:rPr lang="es-ES" sz="3400" dirty="0"/>
              <a:t>, con 25 euros te apañas </a:t>
            </a:r>
            <a:r>
              <a:rPr lang="es-ES" sz="3400" dirty="0" smtClean="0"/>
              <a:t>bien</a:t>
            </a:r>
            <a:r>
              <a:rPr lang="cs-CZ" sz="3400" dirty="0" smtClean="0"/>
              <a:t>. (</a:t>
            </a:r>
            <a:r>
              <a:rPr lang="cs-CZ" sz="3400" dirty="0" smtClean="0">
                <a:hlinkClick r:id="rId7"/>
              </a:rPr>
              <a:t>www.tripadvisor.com</a:t>
            </a:r>
            <a:r>
              <a:rPr lang="cs-CZ" sz="3400" dirty="0" smtClean="0"/>
              <a:t>, 9. 11. 2020)</a:t>
            </a:r>
          </a:p>
          <a:p>
            <a:pPr marL="0" indent="0">
              <a:buNone/>
            </a:pPr>
            <a:r>
              <a:rPr lang="cs-CZ" sz="3400" dirty="0" err="1" smtClean="0">
                <a:solidFill>
                  <a:srgbClr val="FF0000"/>
                </a:solidFill>
              </a:rPr>
              <a:t>Demasiado</a:t>
            </a:r>
            <a:r>
              <a:rPr lang="cs-CZ" sz="3400" dirty="0" smtClean="0">
                <a:solidFill>
                  <a:srgbClr val="FF0000"/>
                </a:solidFill>
              </a:rPr>
              <a:t>, </a:t>
            </a:r>
            <a:r>
              <a:rPr lang="cs-CZ" sz="3400" dirty="0" err="1" smtClean="0">
                <a:solidFill>
                  <a:srgbClr val="FF0000"/>
                </a:solidFill>
              </a:rPr>
              <a:t>demasiada</a:t>
            </a:r>
            <a:r>
              <a:rPr lang="cs-CZ" sz="3400" dirty="0" smtClean="0">
                <a:solidFill>
                  <a:srgbClr val="FF0000"/>
                </a:solidFill>
              </a:rPr>
              <a:t>, </a:t>
            </a:r>
            <a:r>
              <a:rPr lang="cs-CZ" sz="3400" dirty="0" err="1" smtClean="0">
                <a:solidFill>
                  <a:srgbClr val="FF0000"/>
                </a:solidFill>
              </a:rPr>
              <a:t>demasiados</a:t>
            </a:r>
            <a:r>
              <a:rPr lang="cs-CZ" sz="3400" dirty="0" smtClean="0">
                <a:solidFill>
                  <a:srgbClr val="FF0000"/>
                </a:solidFill>
              </a:rPr>
              <a:t>, </a:t>
            </a:r>
            <a:r>
              <a:rPr lang="cs-CZ" sz="3400" dirty="0" err="1" smtClean="0">
                <a:solidFill>
                  <a:srgbClr val="FF0000"/>
                </a:solidFill>
              </a:rPr>
              <a:t>demasiadas</a:t>
            </a:r>
            <a:r>
              <a:rPr lang="cs-CZ" sz="3400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es-ES" sz="3400" dirty="0" smtClean="0"/>
              <a:t>En </a:t>
            </a:r>
            <a:r>
              <a:rPr lang="es-ES" sz="3400" dirty="0"/>
              <a:t>el Camino hay </a:t>
            </a:r>
            <a:r>
              <a:rPr lang="es-ES" sz="3400" dirty="0">
                <a:solidFill>
                  <a:srgbClr val="FF0000"/>
                </a:solidFill>
              </a:rPr>
              <a:t>demasiados</a:t>
            </a:r>
            <a:r>
              <a:rPr lang="es-ES" sz="3400" dirty="0"/>
              <a:t> negocios a la caza del europeregrino</a:t>
            </a:r>
            <a:r>
              <a:rPr lang="es-ES" sz="3400" b="1" dirty="0" smtClean="0"/>
              <a:t></a:t>
            </a:r>
            <a:r>
              <a:rPr lang="cs-CZ" sz="3400" b="1" dirty="0" smtClean="0"/>
              <a:t>. </a:t>
            </a:r>
            <a:r>
              <a:rPr lang="cs-CZ" sz="3400" dirty="0" smtClean="0"/>
              <a:t>(</a:t>
            </a:r>
            <a:r>
              <a:rPr lang="cs-CZ" sz="3400" dirty="0" smtClean="0">
                <a:hlinkClick r:id="rId8"/>
              </a:rPr>
              <a:t>www.elcorreogallego.es</a:t>
            </a:r>
            <a:r>
              <a:rPr lang="cs-CZ" sz="3400" b="1" dirty="0" smtClean="0"/>
              <a:t>) </a:t>
            </a:r>
          </a:p>
          <a:p>
            <a:pPr marL="0" indent="0">
              <a:buNone/>
            </a:pPr>
            <a:r>
              <a:rPr lang="es-ES" sz="3400" dirty="0"/>
              <a:t>¿Y en el que caso de tener </a:t>
            </a:r>
            <a:r>
              <a:rPr lang="es-ES" sz="3400" dirty="0">
                <a:solidFill>
                  <a:srgbClr val="FF0000"/>
                </a:solidFill>
              </a:rPr>
              <a:t>demasiado</a:t>
            </a:r>
            <a:r>
              <a:rPr lang="es-ES" sz="3400" dirty="0"/>
              <a:t> tiempo de ocio? </a:t>
            </a:r>
            <a:r>
              <a:rPr lang="cs-CZ" sz="3400" dirty="0"/>
              <a:t> (</a:t>
            </a:r>
            <a:r>
              <a:rPr lang="cs-CZ" sz="3400" dirty="0">
                <a:hlinkClick r:id="rId5"/>
              </a:rPr>
              <a:t>www.informacion.es</a:t>
            </a:r>
            <a:r>
              <a:rPr lang="cs-CZ" sz="3400" dirty="0"/>
              <a:t>, 9. 11. 2020)</a:t>
            </a:r>
            <a:endParaRPr lang="es-ES" sz="3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3400" dirty="0" smtClean="0"/>
          </a:p>
          <a:p>
            <a:pPr marL="0" indent="0"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00795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137</TotalTime>
  <Words>479</Words>
  <Application>Microsoft Office PowerPoint</Application>
  <PresentationFormat>Předvádění na obrazovce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Exekutivní</vt:lpstr>
      <vt:lpstr>KG 1 – 6. přednáška</vt:lpstr>
      <vt:lpstr>KG 1 - číslovky</vt:lpstr>
      <vt:lpstr>KG 1 – číslovky základní</vt:lpstr>
      <vt:lpstr>KG 1 – číslovky řadové</vt:lpstr>
      <vt:lpstr>KG 1 – číslovky dílové</vt:lpstr>
      <vt:lpstr>KG 1 – číslovky úhrnné</vt:lpstr>
      <vt:lpstr>KG 1 – číslovky násobné</vt:lpstr>
      <vt:lpstr>Číslovky neurčité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KG 1 – 6. přednáška</dc:title>
  <dc:creator>Královi</dc:creator>
  <cp:lastModifiedBy>Královi</cp:lastModifiedBy>
  <cp:revision>10</cp:revision>
  <dcterms:created xsi:type="dcterms:W3CDTF">2018-11-05T10:33:50Z</dcterms:created>
  <dcterms:modified xsi:type="dcterms:W3CDTF">2020-11-09T13:46:35Z</dcterms:modified>
</cp:coreProperties>
</file>