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48"/>
  </p:notesMasterIdLst>
  <p:sldIdLst>
    <p:sldId id="256" r:id="rId2"/>
    <p:sldId id="283" r:id="rId3"/>
    <p:sldId id="284" r:id="rId4"/>
    <p:sldId id="285" r:id="rId5"/>
    <p:sldId id="286" r:id="rId6"/>
    <p:sldId id="274" r:id="rId7"/>
    <p:sldId id="279" r:id="rId8"/>
    <p:sldId id="257" r:id="rId9"/>
    <p:sldId id="276" r:id="rId10"/>
    <p:sldId id="258" r:id="rId11"/>
    <p:sldId id="277" r:id="rId12"/>
    <p:sldId id="278" r:id="rId13"/>
    <p:sldId id="275" r:id="rId14"/>
    <p:sldId id="280" r:id="rId15"/>
    <p:sldId id="281" r:id="rId16"/>
    <p:sldId id="282" r:id="rId17"/>
    <p:sldId id="266" r:id="rId18"/>
    <p:sldId id="267" r:id="rId19"/>
    <p:sldId id="259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6" r:id="rId29"/>
    <p:sldId id="297" r:id="rId30"/>
    <p:sldId id="298" r:id="rId31"/>
    <p:sldId id="299" r:id="rId32"/>
    <p:sldId id="308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9" r:id="rId42"/>
    <p:sldId id="310" r:id="rId43"/>
    <p:sldId id="311" r:id="rId44"/>
    <p:sldId id="313" r:id="rId45"/>
    <p:sldId id="295" r:id="rId46"/>
    <p:sldId id="312" r:id="rId47"/>
  </p:sldIdLst>
  <p:sldSz cx="9144000" cy="6858000" type="screen4x3"/>
  <p:notesSz cx="7099300" cy="10234613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884D"/>
    <a:srgbClr val="993300"/>
    <a:srgbClr val="99FF99"/>
    <a:srgbClr val="33CC33"/>
    <a:srgbClr val="009900"/>
    <a:srgbClr val="CCFF99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99" autoAdjust="0"/>
    <p:restoredTop sz="90929"/>
  </p:normalViewPr>
  <p:slideViewPr>
    <p:cSldViewPr>
      <p:cViewPr varScale="1">
        <p:scale>
          <a:sx n="84" d="100"/>
          <a:sy n="84" d="100"/>
        </p:scale>
        <p:origin x="10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1950" y="-7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smtClean="0"/>
            </a:lvl1pPr>
          </a:lstStyle>
          <a:p>
            <a:pPr>
              <a:defRPr/>
            </a:pPr>
            <a:fld id="{DE652AB0-FBC6-4ECC-9A44-779BF3E468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082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50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12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1368272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383884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50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832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495800" cy="5715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495800" cy="5715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28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73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99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686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3429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3353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FF884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884D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884D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884D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884D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884D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884D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884D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884D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333CC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af.org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autority.nkp.cz/" TargetMode="External"/><Relationship Id="rId2" Type="http://schemas.openxmlformats.org/officeDocument/2006/relationships/hyperlink" Target="http://autority.nkp.cz/jmenne-autority/metodicke-materialy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af.org/" TargetMode="External"/><Relationship Id="rId2" Type="http://schemas.openxmlformats.org/officeDocument/2006/relationships/hyperlink" Target="http://www.orcid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library.ifla.org/985/1/086-angjeli-en.pdf" TargetMode="External"/><Relationship Id="rId4" Type="http://schemas.openxmlformats.org/officeDocument/2006/relationships/hyperlink" Target="http://www.isni.org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124744"/>
            <a:ext cx="7772400" cy="1143000"/>
          </a:xfrm>
        </p:spPr>
        <p:txBody>
          <a:bodyPr anchor="ctr"/>
          <a:lstStyle/>
          <a:p>
            <a:pPr algn="l"/>
            <a:r>
              <a:rPr lang="cs-CZ" altLang="cs-CZ" sz="4000" dirty="0" smtClean="0"/>
              <a:t>AUTORITY</a:t>
            </a:r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14738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528638" y="4721225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Praha </a:t>
            </a:r>
            <a:r>
              <a:rPr lang="cs-CZ" altLang="cs-CZ" sz="1400" dirty="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Záznam autority obecně podle GARR a M21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altLang="cs-CZ" smtClean="0"/>
              <a:t>IFLA - GARR - Guidelines for authority records and references</a:t>
            </a:r>
          </a:p>
          <a:p>
            <a:pPr>
              <a:buFontTx/>
              <a:buNone/>
            </a:pPr>
            <a:r>
              <a:rPr lang="cs-CZ" altLang="cs-CZ" smtClean="0"/>
              <a:t>Struktura:</a:t>
            </a:r>
            <a:endParaRPr lang="cs-CZ" altLang="cs-CZ" sz="2800" b="1" smtClean="0"/>
          </a:p>
          <a:p>
            <a:pPr>
              <a:buFontTx/>
              <a:buNone/>
            </a:pPr>
            <a:r>
              <a:rPr lang="cs-CZ" altLang="cs-CZ" sz="2800" b="1" smtClean="0"/>
              <a:t>1)</a:t>
            </a:r>
            <a:r>
              <a:rPr lang="cs-CZ" altLang="cs-CZ" sz="2800" smtClean="0"/>
              <a:t> autorizované záhlaví  (</a:t>
            </a:r>
            <a:r>
              <a:rPr lang="cs-CZ" altLang="cs-CZ" sz="2800" smtClean="0">
                <a:solidFill>
                  <a:srgbClr val="FF3300"/>
                </a:solidFill>
              </a:rPr>
              <a:t>oblast pole 1XX</a:t>
            </a:r>
            <a:r>
              <a:rPr lang="cs-CZ" altLang="cs-CZ" sz="2800" smtClean="0"/>
              <a:t>)</a:t>
            </a:r>
          </a:p>
          <a:p>
            <a:pPr>
              <a:buFontTx/>
              <a:buNone/>
            </a:pPr>
            <a:r>
              <a:rPr lang="cs-CZ" altLang="cs-CZ" sz="2800" b="1" smtClean="0"/>
              <a:t>2)</a:t>
            </a:r>
            <a:r>
              <a:rPr lang="cs-CZ" altLang="cs-CZ" sz="2800" smtClean="0"/>
              <a:t> oblast odkazů typů viz od různých variantních forem (vylučovací odkazy) (</a:t>
            </a:r>
            <a:r>
              <a:rPr lang="cs-CZ" altLang="cs-CZ" sz="2800" smtClean="0">
                <a:solidFill>
                  <a:srgbClr val="FF3300"/>
                </a:solidFill>
              </a:rPr>
              <a:t>oblast pole 4XX</a:t>
            </a:r>
            <a:r>
              <a:rPr lang="cs-CZ" altLang="cs-CZ" sz="2800" smtClean="0"/>
              <a:t>)</a:t>
            </a:r>
          </a:p>
          <a:p>
            <a:pPr>
              <a:buFontTx/>
              <a:buNone/>
            </a:pPr>
            <a:r>
              <a:rPr lang="cs-CZ" altLang="cs-CZ" sz="2800" b="1" smtClean="0"/>
              <a:t>3)</a:t>
            </a:r>
            <a:r>
              <a:rPr lang="cs-CZ" altLang="cs-CZ" sz="2800" smtClean="0"/>
              <a:t> oblast odkazů typu viz též z příbuzných forem (přidružovací odkazy) (</a:t>
            </a:r>
            <a:r>
              <a:rPr lang="cs-CZ" altLang="cs-CZ" sz="2800" smtClean="0">
                <a:solidFill>
                  <a:srgbClr val="FF3300"/>
                </a:solidFill>
              </a:rPr>
              <a:t>oblast pole 5XX</a:t>
            </a:r>
            <a:r>
              <a:rPr lang="cs-CZ" altLang="cs-CZ" sz="2800" smtClean="0"/>
              <a:t>)</a:t>
            </a:r>
          </a:p>
          <a:p>
            <a:pPr>
              <a:buFontTx/>
              <a:buNone/>
            </a:pPr>
            <a:r>
              <a:rPr lang="cs-CZ" altLang="cs-CZ" sz="2800" b="1" smtClean="0"/>
              <a:t>4)</a:t>
            </a:r>
            <a:r>
              <a:rPr lang="cs-CZ" altLang="cs-CZ" sz="2800" smtClean="0"/>
              <a:t> oblast poznámky o záhlaví (</a:t>
            </a:r>
            <a:r>
              <a:rPr lang="cs-CZ" altLang="cs-CZ" sz="2800" smtClean="0">
                <a:solidFill>
                  <a:srgbClr val="FF3300"/>
                </a:solidFill>
              </a:rPr>
              <a:t>oblast pole 6XX</a:t>
            </a:r>
            <a:r>
              <a:rPr lang="cs-CZ" altLang="cs-CZ" sz="2800" smtClean="0"/>
              <a:t>)</a:t>
            </a:r>
          </a:p>
          <a:p>
            <a:pPr>
              <a:buFontTx/>
              <a:buNone/>
            </a:pPr>
            <a:r>
              <a:rPr lang="cs-CZ" altLang="cs-CZ" sz="2800" b="1" smtClean="0"/>
              <a:t>5)</a:t>
            </a:r>
            <a:r>
              <a:rPr lang="cs-CZ" altLang="cs-CZ" sz="2800" smtClean="0"/>
              <a:t> oblast poznámky o zdroji (</a:t>
            </a:r>
            <a:r>
              <a:rPr lang="cs-CZ" altLang="cs-CZ" sz="2800" smtClean="0">
                <a:solidFill>
                  <a:srgbClr val="FF3300"/>
                </a:solidFill>
              </a:rPr>
              <a:t>oblast pole 670</a:t>
            </a:r>
            <a:r>
              <a:rPr lang="cs-CZ" altLang="cs-CZ" sz="2800" smtClean="0"/>
              <a:t>)</a:t>
            </a:r>
          </a:p>
          <a:p>
            <a:pPr>
              <a:buFontTx/>
              <a:buNone/>
            </a:pPr>
            <a:r>
              <a:rPr lang="cs-CZ" altLang="cs-CZ" sz="2800" b="1" smtClean="0"/>
              <a:t>6)</a:t>
            </a:r>
            <a:r>
              <a:rPr lang="cs-CZ" altLang="cs-CZ" sz="2800" smtClean="0"/>
              <a:t> oblast jednoznačného identifikátoru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Dříve na lístku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altLang="cs-CZ" smtClean="0"/>
              <a:t>			Buren, Ariane van</a:t>
            </a:r>
          </a:p>
          <a:p>
            <a:pPr>
              <a:buFontTx/>
              <a:buNone/>
            </a:pPr>
            <a:r>
              <a:rPr lang="cs-CZ" altLang="cs-CZ" smtClean="0"/>
              <a:t>				hledej pod</a:t>
            </a:r>
          </a:p>
          <a:p>
            <a:pPr>
              <a:buFontTx/>
              <a:buNone/>
            </a:pPr>
            <a:r>
              <a:rPr lang="cs-CZ" altLang="cs-CZ" smtClean="0"/>
              <a:t>			Van Buren, Ariane</a:t>
            </a:r>
          </a:p>
          <a:p>
            <a:pPr>
              <a:buFontTx/>
              <a:buNone/>
            </a:pPr>
            <a:endParaRPr lang="cs-CZ" altLang="cs-CZ" smtClean="0"/>
          </a:p>
          <a:p>
            <a:pPr>
              <a:buFontTx/>
              <a:buNone/>
            </a:pPr>
            <a:r>
              <a:rPr lang="cs-CZ" altLang="cs-CZ" smtClean="0"/>
              <a:t>			nebo</a:t>
            </a:r>
          </a:p>
          <a:p>
            <a:pPr>
              <a:buFontTx/>
              <a:buNone/>
            </a:pPr>
            <a:endParaRPr lang="cs-CZ" altLang="cs-CZ" smtClean="0"/>
          </a:p>
          <a:p>
            <a:pPr>
              <a:buFontTx/>
              <a:buNone/>
            </a:pPr>
            <a:r>
              <a:rPr lang="cs-CZ" altLang="cs-CZ" smtClean="0"/>
              <a:t>			Van Buren, E. Ariane </a:t>
            </a:r>
          </a:p>
          <a:p>
            <a:pPr>
              <a:buFontTx/>
              <a:buNone/>
            </a:pPr>
            <a:r>
              <a:rPr lang="cs-CZ" altLang="cs-CZ" smtClean="0"/>
              <a:t>				hledej pod</a:t>
            </a:r>
          </a:p>
          <a:p>
            <a:pPr>
              <a:buFontTx/>
              <a:buNone/>
            </a:pPr>
            <a:r>
              <a:rPr lang="cs-CZ" altLang="cs-CZ" smtClean="0"/>
              <a:t>			Van Buren, Ariane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914400" y="1066800"/>
            <a:ext cx="5943600" cy="220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3317" name="Rectangle 8"/>
          <p:cNvSpPr>
            <a:spLocks noChangeArrowheads="1"/>
          </p:cNvSpPr>
          <p:nvPr/>
        </p:nvSpPr>
        <p:spPr bwMode="auto">
          <a:xfrm>
            <a:off x="990600" y="4419600"/>
            <a:ext cx="5943600" cy="220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Nyní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v záznamu autority vše: preferovaná forma jména, nepreferované formy a další informace o entitě:</a:t>
            </a:r>
          </a:p>
          <a:p>
            <a:pPr>
              <a:buFontTx/>
              <a:buNone/>
            </a:pPr>
            <a:r>
              <a:rPr lang="cs-CZ" altLang="cs-CZ" smtClean="0"/>
              <a:t>100	1#	$a</a:t>
            </a:r>
            <a:r>
              <a:rPr lang="cs-CZ" altLang="cs-CZ" smtClean="0">
                <a:solidFill>
                  <a:srgbClr val="FF3300"/>
                </a:solidFill>
              </a:rPr>
              <a:t>Van Buren, Ariane</a:t>
            </a:r>
            <a:r>
              <a:rPr lang="cs-CZ" altLang="cs-CZ" smtClean="0"/>
              <a:t> </a:t>
            </a:r>
          </a:p>
          <a:p>
            <a:pPr>
              <a:buFontTx/>
              <a:buNone/>
            </a:pPr>
            <a:r>
              <a:rPr lang="cs-CZ" altLang="cs-CZ" smtClean="0"/>
              <a:t>400	1#	$a</a:t>
            </a:r>
            <a:r>
              <a:rPr lang="cs-CZ" altLang="cs-CZ" smtClean="0">
                <a:solidFill>
                  <a:schemeClr val="accent2"/>
                </a:solidFill>
              </a:rPr>
              <a:t>Buren, Ariane van</a:t>
            </a:r>
            <a:endParaRPr lang="cs-CZ" altLang="cs-CZ" smtClean="0"/>
          </a:p>
          <a:p>
            <a:pPr>
              <a:buFontTx/>
              <a:buNone/>
            </a:pPr>
            <a:r>
              <a:rPr lang="cs-CZ" altLang="cs-CZ" smtClean="0"/>
              <a:t>400	1#	$a</a:t>
            </a:r>
            <a:r>
              <a:rPr lang="cs-CZ" altLang="cs-CZ" smtClean="0">
                <a:solidFill>
                  <a:schemeClr val="accent2"/>
                </a:solidFill>
              </a:rPr>
              <a:t>Van Buren, E. Ariane</a:t>
            </a:r>
            <a:endParaRPr lang="cs-CZ" altLang="cs-CZ" smtClean="0"/>
          </a:p>
          <a:p>
            <a:pPr>
              <a:buFontTx/>
              <a:buNone/>
            </a:pPr>
            <a:r>
              <a:rPr lang="cs-CZ" altLang="cs-CZ" smtClean="0"/>
              <a:t>670	##	$aNuclear or not? 1978 (a.e.) $b t.p. (Ariane van Buren) jkt. (E. Ariane van Buren, research assoc., International Inst. of Evironment &amp; Development)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Standardy a formáty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formát MARC 21 pro autority</a:t>
            </a:r>
          </a:p>
          <a:p>
            <a:r>
              <a:rPr lang="cs-CZ" altLang="cs-CZ" dirty="0" smtClean="0"/>
              <a:t>sekce 3 – identifikace atributů osob, korporací a rodin</a:t>
            </a:r>
          </a:p>
          <a:p>
            <a:r>
              <a:rPr lang="cs-CZ" altLang="cs-CZ" dirty="0" smtClean="0"/>
              <a:t>sekce 6 – identifikace </a:t>
            </a:r>
            <a:r>
              <a:rPr lang="cs-CZ" altLang="cs-CZ" smtClean="0"/>
              <a:t>vztahů kosobám</a:t>
            </a:r>
            <a:r>
              <a:rPr lang="cs-CZ" altLang="cs-CZ" dirty="0" smtClean="0"/>
              <a:t>, korporacím a rodinám</a:t>
            </a:r>
          </a:p>
          <a:p>
            <a:r>
              <a:rPr lang="cs-CZ" altLang="cs-CZ" dirty="0" smtClean="0"/>
              <a:t>sekce 9 – identifikace vztahů mezi osobami, rodinami a korporacemi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Autoritní x bbg. záznam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při katalogizaci:</a:t>
            </a:r>
          </a:p>
          <a:p>
            <a:pPr lvl="1"/>
            <a:r>
              <a:rPr lang="cs-CZ" altLang="cs-CZ" smtClean="0"/>
              <a:t>1) nejdříve vytvořím autoritní záznam (popř. stáhnu či sdílím)</a:t>
            </a:r>
          </a:p>
          <a:p>
            <a:pPr lvl="1"/>
            <a:endParaRPr lang="cs-CZ" altLang="cs-CZ" smtClean="0"/>
          </a:p>
          <a:p>
            <a:pPr lvl="1"/>
            <a:r>
              <a:rPr lang="cs-CZ" altLang="cs-CZ" smtClean="0"/>
              <a:t>2) poté tvořím bbg. záznam, do selekčních polí stahuji (přebírám, validuji) pouze PREFEROVANÉ FORMY z autoritních záznamů</a:t>
            </a:r>
          </a:p>
          <a:p>
            <a:pPr lvl="1"/>
            <a:endParaRPr lang="cs-CZ" altLang="cs-CZ" smtClean="0"/>
          </a:p>
          <a:p>
            <a:pPr lvl="1"/>
            <a:endParaRPr lang="cs-CZ" altLang="cs-CZ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2000" smtClean="0"/>
              <a:t>Autoritní záznam:</a:t>
            </a:r>
            <a:endParaRPr lang="cs-CZ" altLang="cs-CZ" sz="2000" smtClean="0">
              <a:solidFill>
                <a:srgbClr val="FF3300"/>
              </a:solidFill>
            </a:endParaRPr>
          </a:p>
          <a:p>
            <a:pPr>
              <a:buFontTx/>
              <a:buNone/>
            </a:pPr>
            <a:r>
              <a:rPr lang="cs-CZ" altLang="cs-CZ" sz="2000" smtClean="0">
                <a:solidFill>
                  <a:srgbClr val="FF3300"/>
                </a:solidFill>
              </a:rPr>
              <a:t>100	1#	$a Van Buren, Ariane</a:t>
            </a:r>
            <a:endParaRPr lang="cs-CZ" altLang="cs-CZ" sz="2000" smtClean="0"/>
          </a:p>
          <a:p>
            <a:pPr>
              <a:buFontTx/>
              <a:buNone/>
            </a:pPr>
            <a:r>
              <a:rPr lang="cs-CZ" altLang="cs-CZ" sz="2000" smtClean="0"/>
              <a:t>400	1#	$a Buren, Ariane van</a:t>
            </a:r>
          </a:p>
          <a:p>
            <a:pPr>
              <a:buFontTx/>
              <a:buNone/>
            </a:pPr>
            <a:r>
              <a:rPr lang="cs-CZ" altLang="cs-CZ" sz="2000" smtClean="0"/>
              <a:t>400	1#	$a Van Buren, E. Ariane</a:t>
            </a:r>
          </a:p>
          <a:p>
            <a:pPr>
              <a:buFontTx/>
              <a:buNone/>
            </a:pPr>
            <a:r>
              <a:rPr lang="cs-CZ" altLang="cs-CZ" sz="2000" smtClean="0"/>
              <a:t>670	##	Nuclear or not? 1978 (a.e.) $b t.p. (Ariane van Buren) jkt. (E. Ariane van Buren, research assoc., International Inst. of Evironment &amp; Development)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0" y="2714625"/>
            <a:ext cx="7532688" cy="385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/>
              <a:t>Bibliografický záznam: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/>
              <a:t>010 ##</a:t>
            </a:r>
            <a:r>
              <a:rPr lang="cs-CZ" altLang="cs-CZ" sz="2000" b="1"/>
              <a:t> $a </a:t>
            </a:r>
            <a:r>
              <a:rPr lang="cs-CZ" altLang="cs-CZ" sz="2000"/>
              <a:t>91157070 020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/>
              <a:t>020 ##</a:t>
            </a:r>
            <a:r>
              <a:rPr lang="cs-CZ" altLang="cs-CZ" sz="2000" b="1"/>
              <a:t> $a </a:t>
            </a:r>
            <a:r>
              <a:rPr lang="cs-CZ" altLang="cs-CZ" sz="2000"/>
              <a:t>9070280310 040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/>
              <a:t>040 ##</a:t>
            </a:r>
            <a:r>
              <a:rPr lang="cs-CZ" altLang="cs-CZ" sz="2000" b="1"/>
              <a:t> $a </a:t>
            </a:r>
            <a:r>
              <a:rPr lang="cs-CZ" altLang="cs-CZ" sz="2000"/>
              <a:t>DLC</a:t>
            </a:r>
            <a:r>
              <a:rPr lang="cs-CZ" altLang="cs-CZ" sz="2000" b="1"/>
              <a:t> $c </a:t>
            </a:r>
            <a:r>
              <a:rPr lang="cs-CZ" altLang="cs-CZ" sz="2000"/>
              <a:t>DLC</a:t>
            </a:r>
            <a:r>
              <a:rPr lang="cs-CZ" altLang="cs-CZ" sz="2000" b="1"/>
              <a:t> $d </a:t>
            </a:r>
            <a:r>
              <a:rPr lang="cs-CZ" altLang="cs-CZ" sz="2000"/>
              <a:t>DLC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>
                <a:solidFill>
                  <a:srgbClr val="FF3300"/>
                </a:solidFill>
              </a:rPr>
              <a:t>100 1#</a:t>
            </a:r>
            <a:r>
              <a:rPr lang="cs-CZ" altLang="cs-CZ" sz="2000" b="1">
                <a:solidFill>
                  <a:srgbClr val="FF3300"/>
                </a:solidFill>
              </a:rPr>
              <a:t> $a </a:t>
            </a:r>
            <a:r>
              <a:rPr lang="cs-CZ" altLang="cs-CZ" sz="2000">
                <a:solidFill>
                  <a:srgbClr val="FF3300"/>
                </a:solidFill>
              </a:rPr>
              <a:t>Van Buren, Ariane</a:t>
            </a:r>
            <a:endParaRPr lang="cs-CZ" altLang="cs-CZ" sz="200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/>
              <a:t>245 14</a:t>
            </a:r>
            <a:r>
              <a:rPr lang="cs-CZ" altLang="cs-CZ" sz="2000" b="1"/>
              <a:t> $a </a:t>
            </a:r>
            <a:r>
              <a:rPr lang="cs-CZ" altLang="cs-CZ" sz="2000"/>
              <a:t>The woodfuel market in Nicaragua :</a:t>
            </a:r>
            <a:r>
              <a:rPr lang="cs-CZ" altLang="cs-CZ" sz="2000" b="1"/>
              <a:t> $b </a:t>
            </a:r>
            <a:r>
              <a:rPr lang="cs-CZ" altLang="cs-CZ" sz="2000"/>
              <a:t>the economics,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/>
              <a:t>sociology, and management of a natural energy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/>
              <a:t>resource /</a:t>
            </a:r>
            <a:r>
              <a:rPr lang="cs-CZ" altLang="cs-CZ" sz="2000" b="1"/>
              <a:t> $c </a:t>
            </a:r>
            <a:r>
              <a:rPr lang="cs-CZ" altLang="cs-CZ" sz="2000"/>
              <a:t>Ariane van Buren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000"/>
              <a:t>260 ## </a:t>
            </a:r>
            <a:r>
              <a:rPr lang="cs-CZ" altLang="cs-CZ" sz="2000" b="1"/>
              <a:t>$a </a:t>
            </a:r>
            <a:r>
              <a:rPr lang="cs-CZ" altLang="cs-CZ" sz="2000"/>
              <a:t>Amsterdam :</a:t>
            </a:r>
            <a:r>
              <a:rPr lang="cs-CZ" altLang="cs-CZ" sz="2000" b="1"/>
              <a:t> $b </a:t>
            </a:r>
            <a:r>
              <a:rPr lang="cs-CZ" altLang="cs-CZ" sz="2000"/>
              <a:t>CEDLA,</a:t>
            </a:r>
            <a:r>
              <a:rPr lang="cs-CZ" altLang="cs-CZ" sz="2000" b="1"/>
              <a:t> $c </a:t>
            </a:r>
            <a:r>
              <a:rPr lang="cs-CZ" altLang="cs-CZ" sz="2000"/>
              <a:t>c1990</a:t>
            </a:r>
            <a:endParaRPr lang="cs-CZ" altLang="cs-CZ"/>
          </a:p>
        </p:txBody>
      </p:sp>
      <p:sp>
        <p:nvSpPr>
          <p:cNvPr id="17412" name="Line 9"/>
          <p:cNvSpPr>
            <a:spLocks noChangeShapeType="1"/>
          </p:cNvSpPr>
          <p:nvPr/>
        </p:nvSpPr>
        <p:spPr bwMode="auto">
          <a:xfrm>
            <a:off x="3352800" y="6858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100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100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100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Situace v ČR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autority pro personální autory</a:t>
            </a:r>
          </a:p>
          <a:p>
            <a:r>
              <a:rPr lang="cs-CZ" altLang="cs-CZ" smtClean="0"/>
              <a:t>autority pro korporativní autory </a:t>
            </a:r>
          </a:p>
          <a:p>
            <a:r>
              <a:rPr lang="cs-CZ" altLang="cs-CZ" smtClean="0"/>
              <a:t>autority pro názvy a pro jméno-název</a:t>
            </a:r>
          </a:p>
          <a:p>
            <a:r>
              <a:rPr lang="cs-CZ" altLang="cs-CZ" smtClean="0"/>
              <a:t>autority předmětové</a:t>
            </a:r>
          </a:p>
          <a:p>
            <a:r>
              <a:rPr lang="cs-CZ" altLang="cs-CZ" smtClean="0"/>
              <a:t>autority geografické – využity v rámci předmětových nebo korporativních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Selekční údaje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slovo, výraz, kód ap. podle nichž je možné bibliografické (katalogizační) záznamy </a:t>
            </a:r>
            <a:r>
              <a:rPr lang="cs-CZ" altLang="cs-CZ" b="1" smtClean="0"/>
              <a:t>vyhledávat</a:t>
            </a:r>
            <a:r>
              <a:rPr lang="cs-CZ" altLang="cs-CZ" smtClean="0"/>
              <a:t> nebo </a:t>
            </a:r>
            <a:r>
              <a:rPr lang="cs-CZ" altLang="cs-CZ" b="1" smtClean="0"/>
              <a:t>pořádat</a:t>
            </a:r>
          </a:p>
          <a:p>
            <a:r>
              <a:rPr lang="cs-CZ" altLang="cs-CZ" smtClean="0"/>
              <a:t>selekční údaje v bibliografickém záznamu:</a:t>
            </a:r>
          </a:p>
          <a:p>
            <a:endParaRPr lang="cs-CZ" altLang="cs-CZ" smtClean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28600" y="3505200"/>
            <a:ext cx="86868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solidFill>
                  <a:srgbClr val="FF3300"/>
                </a:solidFill>
              </a:rPr>
              <a:t>TERRACE, Vincent, 1948-</a:t>
            </a:r>
            <a:endParaRPr lang="cs-CZ" altLang="cs-CZ" sz="1400"/>
          </a:p>
          <a:p>
            <a:r>
              <a:rPr lang="cs-CZ" altLang="cs-CZ" sz="1400"/>
              <a:t>   Fifty years of television : guide to series and</a:t>
            </a:r>
          </a:p>
          <a:p>
            <a:r>
              <a:rPr lang="cs-CZ" altLang="cs-CZ" sz="1400"/>
              <a:t>pilots / Vincent Terrace ; translated by Hugo Boss. -</a:t>
            </a:r>
          </a:p>
          <a:p>
            <a:r>
              <a:rPr lang="cs-CZ" altLang="cs-CZ" sz="1400"/>
              <a:t>New York : Cornwall Books, c1991. - 864 s. ;</a:t>
            </a:r>
          </a:p>
          <a:p>
            <a:r>
              <a:rPr lang="cs-CZ" altLang="cs-CZ" sz="1400"/>
              <a:t>24 cm. - Obsahuje rejstřík</a:t>
            </a:r>
          </a:p>
          <a:p>
            <a:endParaRPr lang="cs-CZ" altLang="cs-CZ" sz="1400"/>
          </a:p>
          <a:p>
            <a:r>
              <a:rPr lang="cs-CZ" altLang="cs-CZ" sz="1400">
                <a:solidFill>
                  <a:srgbClr val="FF3300"/>
                </a:solidFill>
              </a:rPr>
              <a:t>I. 50 years of television</a:t>
            </a:r>
          </a:p>
          <a:p>
            <a:r>
              <a:rPr lang="cs-CZ" altLang="cs-CZ" sz="1400">
                <a:solidFill>
                  <a:srgbClr val="FF3300"/>
                </a:solidFill>
              </a:rPr>
              <a:t>II. Television pilot programs - United States - </a:t>
            </a:r>
          </a:p>
          <a:p>
            <a:r>
              <a:rPr lang="cs-CZ" altLang="cs-CZ" sz="1400">
                <a:solidFill>
                  <a:srgbClr val="FF3300"/>
                </a:solidFill>
              </a:rPr>
              <a:t>Catalogs</a:t>
            </a:r>
          </a:p>
          <a:p>
            <a:r>
              <a:rPr lang="cs-CZ" altLang="cs-CZ" sz="1400">
                <a:solidFill>
                  <a:srgbClr val="FF3300"/>
                </a:solidFill>
              </a:rPr>
              <a:t>III. Television serials - United States - Catalogs</a:t>
            </a:r>
          </a:p>
          <a:p>
            <a:r>
              <a:rPr lang="cs-CZ" altLang="cs-CZ" sz="1400">
                <a:solidFill>
                  <a:srgbClr val="FF3300"/>
                </a:solidFill>
              </a:rPr>
              <a:t>IV. Boss, Hugo, 1952-</a:t>
            </a:r>
            <a:endParaRPr lang="cs-CZ" altLang="cs-CZ" sz="1400"/>
          </a:p>
          <a:p>
            <a:endParaRPr lang="cs-CZ" altLang="cs-CZ" sz="1400"/>
          </a:p>
          <a:p>
            <a:r>
              <a:rPr lang="cs-CZ" altLang="cs-CZ" sz="1400"/>
              <a:t>Umístění: ABD 027	Signatura: IIK 536217</a:t>
            </a:r>
            <a:endParaRPr lang="cs-CZ" altLang="cs-CZ"/>
          </a:p>
        </p:txBody>
      </p:sp>
      <p:sp>
        <p:nvSpPr>
          <p:cNvPr id="4101" name="AutoShape 5"/>
          <p:cNvSpPr>
            <a:spLocks/>
          </p:cNvSpPr>
          <p:nvPr/>
        </p:nvSpPr>
        <p:spPr bwMode="auto">
          <a:xfrm>
            <a:off x="6021388" y="3787775"/>
            <a:ext cx="2132012" cy="466725"/>
          </a:xfrm>
          <a:prstGeom prst="callout1">
            <a:avLst>
              <a:gd name="adj1" fmla="val -8333"/>
              <a:gd name="adj2" fmla="val 94639"/>
              <a:gd name="adj3" fmla="val -8333"/>
              <a:gd name="adj4" fmla="val -1627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/>
              <a:t>hlavní záhlaví</a:t>
            </a:r>
          </a:p>
        </p:txBody>
      </p:sp>
      <p:sp>
        <p:nvSpPr>
          <p:cNvPr id="4102" name="AutoShape 6"/>
          <p:cNvSpPr>
            <a:spLocks/>
          </p:cNvSpPr>
          <p:nvPr/>
        </p:nvSpPr>
        <p:spPr bwMode="auto">
          <a:xfrm>
            <a:off x="5867400" y="5594350"/>
            <a:ext cx="2282825" cy="466725"/>
          </a:xfrm>
          <a:prstGeom prst="callout1">
            <a:avLst>
              <a:gd name="adj1" fmla="val -8333"/>
              <a:gd name="adj2" fmla="val 94991"/>
              <a:gd name="adj3" fmla="val -8333"/>
              <a:gd name="adj4" fmla="val -747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/>
              <a:t>vedlejší záhlaví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Oval 5"/>
          <p:cNvSpPr>
            <a:spLocks noChangeArrowheads="1"/>
          </p:cNvSpPr>
          <p:nvPr/>
        </p:nvSpPr>
        <p:spPr bwMode="auto">
          <a:xfrm>
            <a:off x="3059113" y="3789363"/>
            <a:ext cx="3097212" cy="1008062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5"/>
          <p:cNvSpPr>
            <a:spLocks noChangeArrowheads="1"/>
          </p:cNvSpPr>
          <p:nvPr/>
        </p:nvSpPr>
        <p:spPr bwMode="auto">
          <a:xfrm>
            <a:off x="2051050" y="1341438"/>
            <a:ext cx="2160588" cy="863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100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Oval 6"/>
          <p:cNvSpPr>
            <a:spLocks noChangeArrowheads="1"/>
          </p:cNvSpPr>
          <p:nvPr/>
        </p:nvSpPr>
        <p:spPr bwMode="auto">
          <a:xfrm>
            <a:off x="1692275" y="1341438"/>
            <a:ext cx="2808288" cy="935037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100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5" name="Oval 5"/>
          <p:cNvSpPr>
            <a:spLocks noChangeArrowheads="1"/>
          </p:cNvSpPr>
          <p:nvPr/>
        </p:nvSpPr>
        <p:spPr bwMode="auto">
          <a:xfrm>
            <a:off x="1619250" y="2349500"/>
            <a:ext cx="2736850" cy="935038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100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699" name="Oval 5"/>
          <p:cNvSpPr>
            <a:spLocks noChangeArrowheads="1"/>
          </p:cNvSpPr>
          <p:nvPr/>
        </p:nvSpPr>
        <p:spPr bwMode="auto">
          <a:xfrm>
            <a:off x="1476375" y="1412875"/>
            <a:ext cx="4032250" cy="12954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viaf.org - Virtual International Authority File</a:t>
            </a:r>
            <a:endParaRPr lang="cs-CZ" altLang="cs-CZ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>
                <a:hlinkClick r:id="rId2"/>
              </a:rPr>
              <a:t>http://www.viaf.org</a:t>
            </a:r>
            <a:endParaRPr lang="cs-CZ" altLang="cs-CZ" smtClean="0"/>
          </a:p>
          <a:p>
            <a:r>
              <a:rPr lang="cs-CZ" altLang="cs-CZ" smtClean="0"/>
              <a:t>projekt několika národních knihoven, regionálních i nadnárodních knihovnických agentur</a:t>
            </a:r>
          </a:p>
          <a:p>
            <a:endParaRPr lang="cs-CZ" altLang="cs-CZ"/>
          </a:p>
          <a:p>
            <a:r>
              <a:rPr lang="cs-CZ" altLang="cs-CZ" smtClean="0"/>
              <a:t>referenční zdroj pro knihovny, archívy a muzea celosvětově</a:t>
            </a:r>
          </a:p>
          <a:p>
            <a:r>
              <a:rPr lang="cs-CZ" altLang="cs-CZ" smtClean="0"/>
              <a:t>hlavním cílem je sdílení dat, redukce katalogizačních nákladů, poskytnutí autoritních dat v jakékoliv formě, jazyku a písmu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autoritní data od 37 agentur, z 29 zemí</a:t>
            </a:r>
          </a:p>
          <a:p>
            <a:r>
              <a:rPr lang="cs-CZ" smtClean="0"/>
              <a:t>viaf záznam obsahuje:</a:t>
            </a:r>
          </a:p>
          <a:p>
            <a:pPr lvl="1"/>
            <a:r>
              <a:rPr lang="cs-CZ" smtClean="0"/>
              <a:t>jednoznačný ident. VIAF ID</a:t>
            </a:r>
          </a:p>
          <a:p>
            <a:pPr lvl="1"/>
            <a:r>
              <a:rPr lang="cs-CZ"/>
              <a:t>VIAF ID: </a:t>
            </a:r>
            <a:r>
              <a:rPr lang="cs-CZ" smtClean="0"/>
              <a:t>109312616</a:t>
            </a:r>
          </a:p>
          <a:p>
            <a:endParaRPr lang="cs-CZ"/>
          </a:p>
          <a:p>
            <a:r>
              <a:rPr lang="cs-CZ" smtClean="0"/>
              <a:t>data jsou vystavována ve formátech:</a:t>
            </a:r>
          </a:p>
          <a:p>
            <a:pPr lvl="1"/>
            <a:r>
              <a:rPr lang="cs-CZ" smtClean="0"/>
              <a:t>RDF, MARCXML, JSON</a:t>
            </a:r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53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LDR </a:t>
            </a:r>
            <a:r>
              <a:rPr lang="cs-CZ" altLang="cs-CZ" sz="2400" smtClean="0"/>
              <a:t>*****nam##22*****#a#4500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001 </a:t>
            </a:r>
            <a:r>
              <a:rPr lang="cs-CZ" altLang="cs-CZ" sz="2400" smtClean="0"/>
              <a:t>&lt;control number&gt;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003 </a:t>
            </a:r>
            <a:r>
              <a:rPr lang="cs-CZ" altLang="cs-CZ" sz="2400" smtClean="0"/>
              <a:t>&lt;control number identifier&gt;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005 </a:t>
            </a:r>
            <a:r>
              <a:rPr lang="cs-CZ" altLang="cs-CZ" sz="2400" smtClean="0"/>
              <a:t>19920331092212.7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007</a:t>
            </a:r>
            <a:r>
              <a:rPr lang="cs-CZ" altLang="cs-CZ" sz="2400" smtClean="0"/>
              <a:t> ta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008 </a:t>
            </a:r>
            <a:r>
              <a:rPr lang="cs-CZ" altLang="cs-CZ" sz="2400" smtClean="0"/>
              <a:t>820305s1991####xxu###########001#0#eng##	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020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0-8453-4811-6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020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0-8453-4820-5 (pbk.)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100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1#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Terrace, Vincent,</a:t>
            </a:r>
            <a:r>
              <a:rPr lang="cs-CZ" altLang="cs-CZ" sz="2400" b="1" smtClean="0"/>
              <a:t>$d</a:t>
            </a:r>
            <a:r>
              <a:rPr lang="cs-CZ" altLang="cs-CZ" sz="2400" smtClean="0"/>
              <a:t>1948-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245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10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Fifty years of television :</a:t>
            </a:r>
            <a:r>
              <a:rPr lang="cs-CZ" altLang="cs-CZ" sz="2400" b="1" smtClean="0"/>
              <a:t>$b</a:t>
            </a:r>
            <a:r>
              <a:rPr lang="cs-CZ" altLang="cs-CZ" sz="2400" smtClean="0"/>
              <a:t>a guide to series and pilots, 1937-1988 /</a:t>
            </a:r>
            <a:r>
              <a:rPr lang="cs-CZ" altLang="cs-CZ" sz="2400" b="1" smtClean="0"/>
              <a:t>$c</a:t>
            </a:r>
            <a:r>
              <a:rPr lang="cs-CZ" altLang="cs-CZ" sz="2400" smtClean="0"/>
              <a:t>Vincent Terrace ; translated by Hugo Boss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246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1#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50 years of television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260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New York :</a:t>
            </a:r>
            <a:r>
              <a:rPr lang="cs-CZ" altLang="cs-CZ" sz="2400" b="1" smtClean="0"/>
              <a:t>$b</a:t>
            </a:r>
            <a:r>
              <a:rPr lang="cs-CZ" altLang="cs-CZ" sz="2400" smtClean="0"/>
              <a:t>Cornwall Books,</a:t>
            </a:r>
            <a:r>
              <a:rPr lang="cs-CZ" altLang="cs-CZ" sz="2400" b="1" smtClean="0"/>
              <a:t>$c</a:t>
            </a:r>
            <a:r>
              <a:rPr lang="cs-CZ" altLang="cs-CZ" sz="2400" smtClean="0"/>
              <a:t>c1991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300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864 s. ;</a:t>
            </a:r>
            <a:r>
              <a:rPr lang="cs-CZ" altLang="cs-CZ" sz="2400" b="1" smtClean="0"/>
              <a:t>$c</a:t>
            </a:r>
            <a:r>
              <a:rPr lang="cs-CZ" altLang="cs-CZ" sz="2400" smtClean="0"/>
              <a:t>24 cm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500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Obsahuje rejstřík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650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Television pilot programs</a:t>
            </a:r>
            <a:r>
              <a:rPr lang="cs-CZ" altLang="cs-CZ" sz="2400" b="1" smtClean="0"/>
              <a:t>$z</a:t>
            </a:r>
            <a:r>
              <a:rPr lang="cs-CZ" altLang="cs-CZ" sz="2400" smtClean="0"/>
              <a:t>United States</a:t>
            </a:r>
            <a:r>
              <a:rPr lang="cs-CZ" altLang="cs-CZ" sz="2400" b="1" smtClean="0"/>
              <a:t>$v</a:t>
            </a:r>
            <a:r>
              <a:rPr lang="cs-CZ" altLang="cs-CZ" sz="2400" smtClean="0"/>
              <a:t>Catalogs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650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Television serials</a:t>
            </a:r>
            <a:r>
              <a:rPr lang="cs-CZ" altLang="cs-CZ" sz="2400" b="1" smtClean="0"/>
              <a:t>$z</a:t>
            </a:r>
            <a:r>
              <a:rPr lang="cs-CZ" altLang="cs-CZ" sz="2400" smtClean="0"/>
              <a:t>United States</a:t>
            </a:r>
            <a:r>
              <a:rPr lang="cs-CZ" altLang="cs-CZ" sz="2400" b="1" smtClean="0"/>
              <a:t>$v</a:t>
            </a:r>
            <a:r>
              <a:rPr lang="cs-CZ" altLang="cs-CZ" sz="2400" smtClean="0"/>
              <a:t>Catalogs</a:t>
            </a:r>
          </a:p>
          <a:p>
            <a:pPr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700 1# $a</a:t>
            </a:r>
            <a:r>
              <a:rPr lang="cs-CZ" altLang="cs-CZ" sz="2400" smtClean="0"/>
              <a:t>Boss, Hugo,</a:t>
            </a:r>
            <a:r>
              <a:rPr lang="cs-CZ" altLang="cs-CZ" sz="2400" b="1" smtClean="0"/>
              <a:t>$d</a:t>
            </a:r>
            <a:r>
              <a:rPr lang="cs-CZ" altLang="cs-CZ" sz="2400" smtClean="0"/>
              <a:t>1952-</a:t>
            </a:r>
            <a:endParaRPr lang="cs-CZ" altLang="cs-CZ" sz="2400" b="1" smtClean="0"/>
          </a:p>
        </p:txBody>
      </p:sp>
      <p:sp>
        <p:nvSpPr>
          <p:cNvPr id="5123" name="Oval 4"/>
          <p:cNvSpPr>
            <a:spLocks noChangeArrowheads="1"/>
          </p:cNvSpPr>
          <p:nvPr/>
        </p:nvSpPr>
        <p:spPr bwMode="auto">
          <a:xfrm>
            <a:off x="0" y="2852738"/>
            <a:ext cx="5003800" cy="3810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124" name="Oval 5"/>
          <p:cNvSpPr>
            <a:spLocks noChangeArrowheads="1"/>
          </p:cNvSpPr>
          <p:nvPr/>
        </p:nvSpPr>
        <p:spPr bwMode="auto">
          <a:xfrm>
            <a:off x="0" y="5157788"/>
            <a:ext cx="7010400" cy="15113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125" name="Oval 6"/>
          <p:cNvSpPr>
            <a:spLocks noChangeArrowheads="1"/>
          </p:cNvSpPr>
          <p:nvPr/>
        </p:nvSpPr>
        <p:spPr bwMode="auto">
          <a:xfrm>
            <a:off x="0" y="3141663"/>
            <a:ext cx="1143000" cy="5334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viaf 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díky viaf můžete:</a:t>
            </a:r>
          </a:p>
          <a:p>
            <a:pPr lvl="1"/>
            <a:r>
              <a:rPr lang="cs-CZ" smtClean="0"/>
              <a:t>vyhledávat autoritní data přes klíčová slova, geografické názvy, preferovanou formu jména, název (monografie), zdroj nebo kontrolní číslo zdrojového záznamu a vyhledávat autoritní záznamy a vztahy mezi AZ z různých zdrojů;</a:t>
            </a:r>
          </a:p>
          <a:p>
            <a:pPr lvl="1"/>
            <a:r>
              <a:rPr lang="cs-CZ" smtClean="0"/>
              <a:t>vyhledávat souhrnné informace z autoritních záznamů, taktéž vztahy mezi záznamy z různých zdrojů</a:t>
            </a:r>
          </a:p>
          <a:p>
            <a:pPr lvl="1"/>
            <a:r>
              <a:rPr lang="cs-CZ" smtClean="0"/>
              <a:t>vyhledávat autoritní záznamů v různých formátech z mnoha národních knihoven</a:t>
            </a:r>
          </a:p>
        </p:txBody>
      </p:sp>
    </p:spTree>
    <p:extLst>
      <p:ext uri="{BB962C8B-B14F-4D97-AF65-F5344CB8AC3E}">
        <p14:creationId xmlns:p14="http://schemas.microsoft.com/office/powerpoint/2010/main" val="788333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záznam klastru (cluster record)</a:t>
            </a:r>
          </a:p>
          <a:p>
            <a:r>
              <a:rPr lang="cs-CZ" smtClean="0"/>
              <a:t>záznam zdrojový (source record)</a:t>
            </a:r>
          </a:p>
          <a:p>
            <a:endParaRPr lang="cs-CZ"/>
          </a:p>
          <a:p>
            <a:r>
              <a:rPr lang="cs-CZ" smtClean="0"/>
              <a:t>záznam klastru agreguje různé autoritní záznamy od různých přispěvatelů do jednoho záznamu</a:t>
            </a:r>
          </a:p>
          <a:p>
            <a:r>
              <a:rPr lang="cs-CZ" smtClean="0"/>
              <a:t>záznam zdrojový je záznam v M21 nebo Unimarc zpracovaný pro jednotnost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1918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VIAF – pouze „virtuální sběr“ dat – harvesting</a:t>
            </a:r>
          </a:p>
          <a:p>
            <a:r>
              <a:rPr lang="cs-CZ" smtClean="0"/>
              <a:t>záznamy se ručně neupravují, spoléhá se na kvalitu dat od zdroje (knihovny a další instituce)</a:t>
            </a:r>
          </a:p>
          <a:p>
            <a:r>
              <a:rPr lang="cs-CZ" smtClean="0"/>
              <a:t>sbíhají se záznamy tvořené podle různých katalogizačních pravidel a v různých formátech</a:t>
            </a:r>
          </a:p>
          <a:p>
            <a:r>
              <a:rPr lang="cs-CZ" smtClean="0"/>
              <a:t>vše automatizovaně zpracováno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4145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Identifikátory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VIAF ID</a:t>
            </a:r>
          </a:p>
          <a:p>
            <a:r>
              <a:rPr lang="cs-CZ" smtClean="0"/>
              <a:t>ISNI</a:t>
            </a:r>
          </a:p>
          <a:p>
            <a:r>
              <a:rPr lang="cs-CZ" smtClean="0"/>
              <a:t>ORCID</a:t>
            </a:r>
          </a:p>
          <a:p>
            <a:r>
              <a:rPr lang="cs-CZ" smtClean="0"/>
              <a:t>Researcher ID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6037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VIAF ID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přidělováno klastru</a:t>
            </a:r>
          </a:p>
          <a:p>
            <a:pPr lvl="1"/>
            <a:r>
              <a:rPr lang="cs-CZ" smtClean="0"/>
              <a:t>personální jména</a:t>
            </a:r>
          </a:p>
          <a:p>
            <a:pPr lvl="1"/>
            <a:r>
              <a:rPr lang="cs-CZ" smtClean="0"/>
              <a:t>korporativní jména</a:t>
            </a:r>
          </a:p>
          <a:p>
            <a:pPr lvl="1"/>
            <a:r>
              <a:rPr lang="cs-CZ" smtClean="0"/>
              <a:t>díla, vyjádření</a:t>
            </a:r>
          </a:p>
          <a:p>
            <a:pPr lvl="1"/>
            <a:r>
              <a:rPr lang="cs-CZ" smtClean="0"/>
              <a:t>geografické názvy ...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36876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ISNI – International Standard Name Identifier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spolupráce s VIAF</a:t>
            </a:r>
          </a:p>
          <a:p>
            <a:r>
              <a:rPr lang="cs-CZ" smtClean="0"/>
              <a:t>ISO 27729</a:t>
            </a:r>
          </a:p>
          <a:p>
            <a:r>
              <a:rPr lang="cs-CZ" smtClean="0"/>
              <a:t>identifikace milionů přispěvatelů děl kreativního průmyslů včetně spisovatelů, umělců, tvůrců, herců, vědců, producentů, nakladatelů a mnoha dalších – veřejné identity – osoby a korporace</a:t>
            </a:r>
          </a:p>
          <a:p>
            <a:endParaRPr lang="cs-CZ"/>
          </a:p>
          <a:p>
            <a:r>
              <a:rPr lang="en-US"/>
              <a:t>ISNI: 0000  0001  0535  0403 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9748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ISNI – mezinárodní agentura</a:t>
            </a:r>
          </a:p>
          <a:p>
            <a:pPr lvl="1"/>
            <a:r>
              <a:rPr lang="cs-CZ" smtClean="0"/>
              <a:t>založena 2010šesti členy:</a:t>
            </a:r>
          </a:p>
          <a:p>
            <a:pPr lvl="1"/>
            <a:r>
              <a:rPr lang="en-US"/>
              <a:t>International Confederation of Societies of Authors and </a:t>
            </a:r>
            <a:r>
              <a:rPr lang="en-US" smtClean="0"/>
              <a:t>Composers</a:t>
            </a:r>
            <a:r>
              <a:rPr lang="cs-CZ" smtClean="0"/>
              <a:t> </a:t>
            </a:r>
            <a:r>
              <a:rPr lang="en-US" smtClean="0"/>
              <a:t>(CISAC)</a:t>
            </a:r>
            <a:endParaRPr lang="cs-CZ" smtClean="0"/>
          </a:p>
          <a:p>
            <a:pPr lvl="1"/>
            <a:r>
              <a:rPr lang="en-US" smtClean="0"/>
              <a:t>The </a:t>
            </a:r>
            <a:r>
              <a:rPr lang="en-US"/>
              <a:t>International Federation of Reproduction Rights </a:t>
            </a:r>
            <a:r>
              <a:rPr lang="en-US" smtClean="0"/>
              <a:t>Organisations</a:t>
            </a:r>
            <a:r>
              <a:rPr lang="cs-CZ" smtClean="0"/>
              <a:t> </a:t>
            </a:r>
            <a:r>
              <a:rPr lang="en-US" smtClean="0"/>
              <a:t>(IFRRO)</a:t>
            </a:r>
            <a:endParaRPr lang="cs-CZ" smtClean="0"/>
          </a:p>
          <a:p>
            <a:pPr lvl="1"/>
            <a:r>
              <a:rPr lang="en-US" smtClean="0"/>
              <a:t>International </a:t>
            </a:r>
            <a:r>
              <a:rPr lang="en-US"/>
              <a:t>Performers Database Association (IPDA),</a:t>
            </a:r>
          </a:p>
          <a:p>
            <a:pPr lvl="1"/>
            <a:r>
              <a:rPr lang="en-US"/>
              <a:t>ProQuest, OCLC, and the Conference of European National </a:t>
            </a:r>
            <a:r>
              <a:rPr lang="en-US" smtClean="0"/>
              <a:t>Librarians</a:t>
            </a:r>
            <a:r>
              <a:rPr lang="cs-CZ" smtClean="0"/>
              <a:t> </a:t>
            </a:r>
            <a:r>
              <a:rPr lang="en-US" smtClean="0"/>
              <a:t>(</a:t>
            </a:r>
            <a:r>
              <a:rPr lang="en-US"/>
              <a:t>CENL— represented by Biblioth`eque nationale de France and the </a:t>
            </a:r>
            <a:r>
              <a:rPr lang="en-US" smtClean="0"/>
              <a:t>British</a:t>
            </a:r>
            <a:r>
              <a:rPr lang="cs-CZ" smtClean="0"/>
              <a:t> </a:t>
            </a:r>
            <a:r>
              <a:rPr lang="en-US" smtClean="0"/>
              <a:t>Library</a:t>
            </a:r>
            <a:r>
              <a:rPr lang="en-US"/>
              <a:t>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58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ISNI has been designed as a “bridge” identifier, allowing </a:t>
            </a:r>
            <a:r>
              <a:rPr lang="en-US" smtClean="0"/>
              <a:t>various</a:t>
            </a:r>
            <a:r>
              <a:rPr lang="cs-CZ" smtClean="0"/>
              <a:t> </a:t>
            </a:r>
            <a:r>
              <a:rPr lang="en-US" smtClean="0"/>
              <a:t>industry </a:t>
            </a:r>
            <a:r>
              <a:rPr lang="en-US"/>
              <a:t>partners to exchange information relating to a party </a:t>
            </a:r>
            <a:r>
              <a:rPr lang="en-US" smtClean="0"/>
              <a:t>without</a:t>
            </a:r>
            <a:r>
              <a:rPr lang="cs-CZ" smtClean="0"/>
              <a:t> </a:t>
            </a:r>
            <a:r>
              <a:rPr lang="en-US" smtClean="0"/>
              <a:t>the </a:t>
            </a:r>
            <a:r>
              <a:rPr lang="en-US"/>
              <a:t>need to disclose confidential information. To this extent, the </a:t>
            </a:r>
            <a:r>
              <a:rPr lang="en-US" smtClean="0"/>
              <a:t>ISNI</a:t>
            </a:r>
            <a:r>
              <a:rPr lang="cs-CZ" smtClean="0"/>
              <a:t> </a:t>
            </a:r>
            <a:r>
              <a:rPr lang="en-US" smtClean="0"/>
              <a:t>only </a:t>
            </a:r>
            <a:r>
              <a:rPr lang="en-US"/>
              <a:t>maintains the </a:t>
            </a:r>
            <a:r>
              <a:rPr lang="cs-CZ" smtClean="0"/>
              <a:t> m</a:t>
            </a:r>
            <a:r>
              <a:rPr lang="en-US" smtClean="0"/>
              <a:t>inimum </a:t>
            </a:r>
            <a:r>
              <a:rPr lang="en-US"/>
              <a:t>metadata set needed to differentiate (disambiguate</a:t>
            </a:r>
            <a:r>
              <a:rPr lang="en-US" smtClean="0"/>
              <a:t>)</a:t>
            </a:r>
            <a:r>
              <a:rPr lang="cs-CZ" smtClean="0"/>
              <a:t> </a:t>
            </a:r>
            <a:r>
              <a:rPr lang="en-US" smtClean="0"/>
              <a:t>two </a:t>
            </a:r>
            <a:r>
              <a:rPr lang="en-US"/>
              <a:t>public identities. All other relevant information </a:t>
            </a:r>
            <a:r>
              <a:rPr lang="en-US" smtClean="0"/>
              <a:t>remains</a:t>
            </a:r>
            <a:r>
              <a:rPr lang="cs-CZ" smtClean="0"/>
              <a:t> </a:t>
            </a:r>
            <a:r>
              <a:rPr lang="en-US" smtClean="0"/>
              <a:t>in </a:t>
            </a:r>
            <a:r>
              <a:rPr lang="en-US"/>
              <a:t>proprietary databases secured by conditional </a:t>
            </a:r>
            <a:r>
              <a:rPr lang="en-US" smtClean="0"/>
              <a:t>access</a:t>
            </a:r>
            <a:r>
              <a:rPr lang="cs-CZ" smtClean="0"/>
              <a:t>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197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ISNI čerpá ve velkém z VIAF, ale též z dalších non-VIAF zdrojů:</a:t>
            </a:r>
          </a:p>
          <a:p>
            <a:pPr lvl="1"/>
            <a:r>
              <a:rPr lang="cs-CZ" sz="1800"/>
              <a:t>Access Copyright, Canada</a:t>
            </a:r>
          </a:p>
          <a:p>
            <a:pPr lvl="1"/>
            <a:r>
              <a:rPr lang="cs-CZ" sz="1800" smtClean="0"/>
              <a:t>American </a:t>
            </a:r>
            <a:r>
              <a:rPr lang="cs-CZ" sz="1800"/>
              <a:t>Musicological Society</a:t>
            </a:r>
          </a:p>
          <a:p>
            <a:pPr lvl="1"/>
            <a:r>
              <a:rPr lang="cs-CZ" sz="1800" smtClean="0"/>
              <a:t>Authors</a:t>
            </a:r>
            <a:r>
              <a:rPr lang="cs-CZ" sz="1800"/>
              <a:t>’ Licensing and Collecting Society (UK)</a:t>
            </a:r>
          </a:p>
          <a:p>
            <a:pPr lvl="1"/>
            <a:r>
              <a:rPr lang="cs-CZ" sz="1800" smtClean="0"/>
              <a:t>Authors</a:t>
            </a:r>
            <a:r>
              <a:rPr lang="cs-CZ" sz="1800"/>
              <a:t>’ Guild</a:t>
            </a:r>
          </a:p>
          <a:p>
            <a:pPr lvl="1"/>
            <a:r>
              <a:rPr lang="cs-CZ" sz="1800" smtClean="0"/>
              <a:t>British </a:t>
            </a:r>
            <a:r>
              <a:rPr lang="cs-CZ" sz="1800"/>
              <a:t>Library Theses</a:t>
            </a:r>
          </a:p>
          <a:p>
            <a:pPr lvl="1"/>
            <a:r>
              <a:rPr lang="cs-CZ" sz="1800" smtClean="0"/>
              <a:t>Cedar </a:t>
            </a:r>
            <a:r>
              <a:rPr lang="cs-CZ" sz="1800"/>
              <a:t>(Netherlands)</a:t>
            </a:r>
          </a:p>
          <a:p>
            <a:pPr lvl="1"/>
            <a:r>
              <a:rPr lang="cs-CZ" sz="1800" smtClean="0"/>
              <a:t>Cedro </a:t>
            </a:r>
            <a:r>
              <a:rPr lang="cs-CZ" sz="1800"/>
              <a:t>(Spain)</a:t>
            </a:r>
          </a:p>
          <a:p>
            <a:pPr lvl="1"/>
            <a:r>
              <a:rPr lang="cs-CZ" sz="1800" smtClean="0"/>
              <a:t>International </a:t>
            </a:r>
            <a:r>
              <a:rPr lang="cs-CZ" sz="1800"/>
              <a:t>Performers’ Database Association</a:t>
            </a:r>
          </a:p>
          <a:p>
            <a:pPr lvl="1"/>
            <a:r>
              <a:rPr lang="cs-CZ" sz="1800" smtClean="0"/>
              <a:t>JISC </a:t>
            </a:r>
            <a:r>
              <a:rPr lang="cs-CZ" sz="1800"/>
              <a:t>Names Project</a:t>
            </a:r>
          </a:p>
          <a:p>
            <a:pPr lvl="1"/>
            <a:r>
              <a:rPr lang="cs-CZ" sz="1800" smtClean="0"/>
              <a:t>Modern </a:t>
            </a:r>
            <a:r>
              <a:rPr lang="cs-CZ" sz="1800"/>
              <a:t>Languages Association</a:t>
            </a:r>
          </a:p>
          <a:p>
            <a:pPr lvl="1"/>
            <a:r>
              <a:rPr lang="cs-CZ" sz="1800" smtClean="0"/>
              <a:t>Prolitteris </a:t>
            </a:r>
            <a:r>
              <a:rPr lang="cs-CZ" sz="1800"/>
              <a:t>(Switzerland)</a:t>
            </a:r>
          </a:p>
          <a:p>
            <a:pPr lvl="1"/>
            <a:r>
              <a:rPr lang="cs-CZ" sz="1800" smtClean="0"/>
              <a:t>ProQuest </a:t>
            </a:r>
            <a:r>
              <a:rPr lang="cs-CZ" sz="1800"/>
              <a:t>Scholar Universe</a:t>
            </a:r>
          </a:p>
          <a:p>
            <a:pPr lvl="1"/>
            <a:r>
              <a:rPr lang="cs-CZ" sz="1800" smtClean="0"/>
              <a:t>ProQuest </a:t>
            </a:r>
            <a:r>
              <a:rPr lang="cs-CZ" sz="1800"/>
              <a:t>Theses</a:t>
            </a:r>
          </a:p>
          <a:p>
            <a:pPr lvl="1"/>
            <a:r>
              <a:rPr lang="cs-CZ" sz="1800" smtClean="0"/>
              <a:t>VG </a:t>
            </a:r>
            <a:r>
              <a:rPr lang="cs-CZ" sz="1800"/>
              <a:t>Wort (Germany)</a:t>
            </a:r>
          </a:p>
        </p:txBody>
      </p:sp>
    </p:spTree>
    <p:extLst>
      <p:ext uri="{BB962C8B-B14F-4D97-AF65-F5344CB8AC3E}">
        <p14:creationId xmlns:p14="http://schemas.microsoft.com/office/powerpoint/2010/main" val="8382978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jak je přiděleno ISNI číslo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ISNI přiděleno „veřejné identitě“, pokud je uvedena v:</a:t>
            </a:r>
          </a:p>
          <a:p>
            <a:pPr lvl="1"/>
            <a:r>
              <a:rPr lang="cs-CZ" smtClean="0"/>
              <a:t>třech různých viaf zdrojích (tři různé knihovny)</a:t>
            </a:r>
          </a:p>
          <a:p>
            <a:pPr lvl="1"/>
            <a:r>
              <a:rPr lang="cs-CZ" smtClean="0"/>
              <a:t>nebo jednom viaf zdroji a v jednom non-viaf zdroji</a:t>
            </a:r>
          </a:p>
          <a:p>
            <a:endParaRPr lang="cs-CZ"/>
          </a:p>
          <a:p>
            <a:r>
              <a:rPr lang="cs-CZ" smtClean="0"/>
              <a:t>ISNI – kladen důraz na důvěryhodnost</a:t>
            </a:r>
          </a:p>
          <a:p>
            <a:r>
              <a:rPr lang="cs-CZ" smtClean="0"/>
              <a:t>veřejná identita propojena s reálnou osobou (případy pseudonymů a dalších bbg. identit) jen tehdy, pokud je to veřejně známá věc</a:t>
            </a:r>
          </a:p>
          <a:p>
            <a:r>
              <a:rPr lang="cs-CZ" smtClean="0"/>
              <a:t>ISNI – sled čísel, koncová číslice - kontrolní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62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Selekční údaje</a:t>
            </a:r>
          </a:p>
        </p:txBody>
      </p:sp>
      <p:graphicFrame>
        <p:nvGraphicFramePr>
          <p:cNvPr id="6147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1588" y="1193800"/>
          <a:ext cx="9115425" cy="560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dokument" r:id="rId3" imgW="9131808" imgH="5614416" progId="Word.Document.8">
                  <p:embed/>
                </p:oleObj>
              </mc:Choice>
              <mc:Fallback>
                <p:oleObj name="dokument" r:id="rId3" imgW="9131808" imgH="561441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193800"/>
                        <a:ext cx="9115425" cy="560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přidělována váha záznamům podle zdrojů pro jednotlivé identity</a:t>
            </a:r>
          </a:p>
          <a:p>
            <a:r>
              <a:rPr lang="cs-CZ" smtClean="0"/>
              <a:t>záznamy v ISNI upravovány i podle toho, zda byl záznam odsouhlasen dotyčnou osobou/korporací ...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14199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ORCID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identifikátor vědce</a:t>
            </a:r>
          </a:p>
          <a:p>
            <a:r>
              <a:rPr lang="cs-CZ" smtClean="0"/>
              <a:t>nezisková organizace podporována mnoha členy z řad vědeckých institucí, nakladatelů, prof. organizací a mnoha dalších</a:t>
            </a:r>
          </a:p>
          <a:p>
            <a:endParaRPr lang="cs-CZ"/>
          </a:p>
          <a:p>
            <a:r>
              <a:rPr lang="cs-CZ" smtClean="0"/>
              <a:t>vyhrazen blok čísel v rámci ISNI:</a:t>
            </a:r>
          </a:p>
          <a:p>
            <a:pPr lvl="1"/>
            <a:r>
              <a:rPr lang="cs-CZ" smtClean="0"/>
              <a:t>15000000 - 35000000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01132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Jak vytvořit jednoznačný identifikátor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- nevýhody - vložená sémantická informace - mění se v čase (např. se mění státy, hranice, jména lidí, organizací)</a:t>
            </a:r>
          </a:p>
          <a:p>
            <a:r>
              <a:rPr lang="cs-CZ"/>
              <a:t>- sém. informace - může být vložena </a:t>
            </a:r>
            <a:r>
              <a:rPr lang="cs-CZ" smtClean="0"/>
              <a:t>uživateli "náhodně</a:t>
            </a:r>
            <a:r>
              <a:rPr lang="cs-CZ"/>
              <a:t>", nezáměrně - např. v rámci SPZ, telefonních čísel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47827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lepší </a:t>
            </a:r>
            <a:r>
              <a:rPr lang="cs-CZ"/>
              <a:t>ident. jen číselný, bez písmen, která mohou obsahovat zkratky známých institucí, nehezké výrazy</a:t>
            </a:r>
          </a:p>
          <a:p>
            <a:r>
              <a:rPr lang="cs-CZ" smtClean="0"/>
              <a:t>čísla </a:t>
            </a:r>
            <a:r>
              <a:rPr lang="cs-CZ"/>
              <a:t>zase mohou vytvořit náhodná uskupení - 9/11, 13, 4 (asijský kontinent - japonsky i význam "smrt"), 666 a pod.</a:t>
            </a:r>
          </a:p>
          <a:p>
            <a:endParaRPr lang="cs-CZ"/>
          </a:p>
          <a:p>
            <a:r>
              <a:rPr lang="cs-CZ" smtClean="0"/>
              <a:t>číselný </a:t>
            </a:r>
            <a:r>
              <a:rPr lang="cs-CZ"/>
              <a:t>ident. - posloupnost čísel, koncové číslo kontrolní, aby se předcházelo chybným opisům čísla a SW to mohl detekovat</a:t>
            </a:r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3810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Další identifikátory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DOI – Digital Object Identifier</a:t>
            </a:r>
          </a:p>
          <a:p>
            <a:r>
              <a:rPr lang="cs-CZ" smtClean="0"/>
              <a:t>ISWC – International Standard Musical Work Code</a:t>
            </a:r>
          </a:p>
          <a:p>
            <a:r>
              <a:rPr lang="cs-CZ" smtClean="0"/>
              <a:t>ISTC – International Standard Text Code</a:t>
            </a:r>
          </a:p>
          <a:p>
            <a:r>
              <a:rPr lang="cs-CZ" smtClean="0"/>
              <a:t>ISAN – International Standard Audiovisual Number</a:t>
            </a:r>
          </a:p>
          <a:p>
            <a:r>
              <a:rPr lang="cs-CZ" smtClean="0"/>
              <a:t>ISRC – International Standard Recording Code</a:t>
            </a:r>
          </a:p>
          <a:p>
            <a:endParaRPr lang="cs-CZ"/>
          </a:p>
          <a:p>
            <a:pPr lvl="1"/>
            <a:r>
              <a:rPr lang="cs-CZ" smtClean="0"/>
              <a:t>FRBR – dílo, vyjádření, provedení, jednotka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53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Doporučená literatura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metodické materiály Oddělení národních autorit NK ČR:</a:t>
            </a:r>
          </a:p>
          <a:p>
            <a:pPr lvl="1"/>
            <a:r>
              <a:rPr lang="cs-CZ" altLang="cs-CZ" dirty="0" smtClean="0">
                <a:hlinkClick r:id="rId2"/>
              </a:rPr>
              <a:t>http://autority.nkp.cz/jmenne-autority/metodicke-materialy/</a:t>
            </a:r>
            <a:endParaRPr lang="cs-CZ" altLang="cs-CZ" dirty="0" smtClean="0"/>
          </a:p>
          <a:p>
            <a:endParaRPr lang="cs-CZ" altLang="cs-CZ" dirty="0" smtClean="0"/>
          </a:p>
          <a:p>
            <a:r>
              <a:rPr lang="cs-CZ" altLang="cs-CZ" dirty="0" smtClean="0"/>
              <a:t>základní portál:</a:t>
            </a:r>
          </a:p>
          <a:p>
            <a:pPr lvl="1"/>
            <a:r>
              <a:rPr lang="cs-CZ" altLang="cs-CZ" dirty="0" smtClean="0">
                <a:hlinkClick r:id="rId3"/>
              </a:rPr>
              <a:t>http://autority.nkp.cz/</a:t>
            </a:r>
            <a:endParaRPr lang="cs-CZ" altLang="cs-CZ" dirty="0" smtClean="0"/>
          </a:p>
          <a:p>
            <a:endParaRPr lang="cs-CZ" altLang="cs-CZ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pokr.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0"/>
              <a:t>ORCID – </a:t>
            </a:r>
            <a:r>
              <a:rPr lang="cs-CZ" sz="2400" smtClean="0">
                <a:hlinkClick r:id="rId2"/>
              </a:rPr>
              <a:t>www.orcid.org</a:t>
            </a:r>
            <a:endParaRPr lang="cs-CZ" sz="2400" smtClean="0"/>
          </a:p>
          <a:p>
            <a:r>
              <a:rPr lang="cs-CZ" sz="2400" smtClean="0"/>
              <a:t>VIAF – </a:t>
            </a:r>
            <a:r>
              <a:rPr lang="cs-CZ" sz="2400" smtClean="0">
                <a:hlinkClick r:id="rId3"/>
              </a:rPr>
              <a:t>www.viaf.org</a:t>
            </a:r>
            <a:endParaRPr lang="cs-CZ" sz="2400" smtClean="0"/>
          </a:p>
          <a:p>
            <a:r>
              <a:rPr lang="cs-CZ" sz="2400" smtClean="0"/>
              <a:t>ISNI – </a:t>
            </a:r>
            <a:r>
              <a:rPr lang="cs-CZ" sz="2400" smtClean="0">
                <a:hlinkClick r:id="rId4"/>
              </a:rPr>
              <a:t>www.isni.org</a:t>
            </a:r>
            <a:endParaRPr lang="cs-CZ" sz="2400" smtClean="0"/>
          </a:p>
          <a:p>
            <a:endParaRPr lang="cs-CZ" sz="2400"/>
          </a:p>
          <a:p>
            <a:r>
              <a:rPr lang="cs-CZ" sz="2400" smtClean="0"/>
              <a:t>ANGJELI, Anila; MacEWAN, Andrew; BOULET, Vincent. ISNI and VIAF – transforming ways of trustfully consolidating identitites. In: </a:t>
            </a:r>
            <a:r>
              <a:rPr lang="cs-CZ" sz="2400" i="1" smtClean="0"/>
              <a:t>IFLA 2014, Lyon </a:t>
            </a:r>
            <a:r>
              <a:rPr lang="cs-CZ" sz="2400" smtClean="0"/>
              <a:t>[cit. 2016-04-10]</a:t>
            </a:r>
            <a:r>
              <a:rPr lang="cs-CZ" sz="2400" i="1" smtClean="0"/>
              <a:t>. </a:t>
            </a:r>
            <a:r>
              <a:rPr lang="cs-CZ" sz="2400"/>
              <a:t>Dostupné z: </a:t>
            </a:r>
            <a:r>
              <a:rPr lang="cs-CZ" sz="2400">
                <a:hlinkClick r:id="rId5"/>
              </a:rPr>
              <a:t>http://</a:t>
            </a:r>
            <a:r>
              <a:rPr lang="cs-CZ" sz="2400" smtClean="0">
                <a:hlinkClick r:id="rId5"/>
              </a:rPr>
              <a:t>library.ifla.org/985/1/086-angjeli-en.pdf</a:t>
            </a:r>
            <a:endParaRPr lang="cs-CZ" sz="2400" smtClean="0"/>
          </a:p>
          <a:p>
            <a:r>
              <a:rPr lang="en-US" sz="2400"/>
              <a:t>Andrew MacEwan , Anila Angjeli &amp; Janifer Gatenby (2013) The </a:t>
            </a:r>
            <a:r>
              <a:rPr lang="en-US" sz="2400" smtClean="0"/>
              <a:t>International</a:t>
            </a:r>
            <a:r>
              <a:rPr lang="cs-CZ" sz="2400" smtClean="0"/>
              <a:t> </a:t>
            </a:r>
            <a:r>
              <a:rPr lang="en-US" sz="2400" smtClean="0"/>
              <a:t>Standard </a:t>
            </a:r>
            <a:r>
              <a:rPr lang="en-US" sz="2400"/>
              <a:t>Name Identifier (ISNI): The Evolving Future of Name Authority </a:t>
            </a:r>
            <a:r>
              <a:rPr lang="en-US" sz="2400" smtClean="0"/>
              <a:t>Control</a:t>
            </a:r>
            <a:r>
              <a:rPr lang="cs-CZ" sz="2400" smtClean="0"/>
              <a:t>.</a:t>
            </a:r>
            <a:r>
              <a:rPr lang="en-US" sz="2400" smtClean="0"/>
              <a:t> </a:t>
            </a:r>
            <a:r>
              <a:rPr lang="en-US" sz="2400" i="1"/>
              <a:t>Cataloging </a:t>
            </a:r>
            <a:r>
              <a:rPr lang="en-US" sz="2400" i="1" smtClean="0"/>
              <a:t>&amp;</a:t>
            </a:r>
            <a:r>
              <a:rPr lang="cs-CZ" sz="2400" i="1" smtClean="0"/>
              <a:t> Classification </a:t>
            </a:r>
            <a:r>
              <a:rPr lang="cs-CZ" sz="2400" i="1"/>
              <a:t>Quarterly</a:t>
            </a:r>
            <a:r>
              <a:rPr lang="cs-CZ" sz="2400"/>
              <a:t>, 51:1-3, 55-71, DOI: 10.1080/01639374.2012.730601</a:t>
            </a:r>
          </a:p>
        </p:txBody>
      </p:sp>
    </p:spTree>
    <p:extLst>
      <p:ext uri="{BB962C8B-B14F-4D97-AF65-F5344CB8AC3E}">
        <p14:creationId xmlns:p14="http://schemas.microsoft.com/office/powerpoint/2010/main" val="3808892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Formalizovaná záhlaví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unifikovaná záhlaví v selekčních polích - záruka jednotnosti ve vyhledávání</a:t>
            </a:r>
          </a:p>
          <a:p>
            <a:pPr lvl="1"/>
            <a:r>
              <a:rPr lang="cs-CZ" altLang="cs-CZ" smtClean="0"/>
              <a:t>Jirásek, Alois</a:t>
            </a:r>
          </a:p>
          <a:p>
            <a:pPr lvl="1"/>
            <a:r>
              <a:rPr lang="cs-CZ" altLang="cs-CZ" smtClean="0"/>
              <a:t>Jirásek,Alois</a:t>
            </a:r>
          </a:p>
          <a:p>
            <a:pPr lvl="1"/>
            <a:r>
              <a:rPr lang="cs-CZ" altLang="cs-CZ" smtClean="0"/>
              <a:t>Jirásek, A.</a:t>
            </a:r>
          </a:p>
          <a:p>
            <a:endParaRPr lang="cs-CZ" altLang="cs-CZ" smtClean="0"/>
          </a:p>
          <a:p>
            <a:r>
              <a:rPr lang="cs-CZ" altLang="cs-CZ" smtClean="0"/>
              <a:t>nutno stahovat (přebírat) z předem připravených databází -&gt; souborů autorit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Autoritní kontrola</a:t>
            </a:r>
          </a:p>
        </p:txBody>
      </p:sp>
      <p:sp>
        <p:nvSpPr>
          <p:cNvPr id="81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proces kontroly autorizovaných forem selekčních údajů</a:t>
            </a:r>
          </a:p>
          <a:p>
            <a:endParaRPr lang="cs-CZ" altLang="cs-CZ" smtClean="0"/>
          </a:p>
          <a:p>
            <a:r>
              <a:rPr lang="cs-CZ" altLang="cs-CZ" smtClean="0"/>
              <a:t>proces udržování konzistence verbální formy reprezentující autorizované formy jmen různých entit v katalogu a také je to proces získání vztahů mezi jmény, jejich díly a předmětem díla; cílem je zajistit identifikační a shromažďovací funkce katalogu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Autoritní kontrola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základní proces bibliografické kontroly</a:t>
            </a:r>
          </a:p>
          <a:p>
            <a:endParaRPr lang="cs-CZ" altLang="cs-CZ" smtClean="0"/>
          </a:p>
          <a:p>
            <a:r>
              <a:rPr lang="cs-CZ" altLang="cs-CZ" smtClean="0"/>
              <a:t>vedle bibliografických záznamů vytváříme záznamy autorit - až od nástupu automatizace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Rozdělení autorit</a:t>
            </a:r>
          </a:p>
        </p:txBody>
      </p:sp>
      <p:graphicFrame>
        <p:nvGraphicFramePr>
          <p:cNvPr id="10243" name="Object 3"/>
          <p:cNvGraphicFramePr>
            <a:graphicFrameLocks noGrp="1" noChangeAspect="1"/>
          </p:cNvGraphicFramePr>
          <p:nvPr>
            <p:ph type="dgm" idx="1"/>
          </p:nvPr>
        </p:nvGraphicFramePr>
        <p:xfrm>
          <a:off x="596900" y="2620963"/>
          <a:ext cx="7943850" cy="275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9" name="MS Organizační diagram" r:id="rId3" imgW="6598024" imgH="2294965" progId="OrgPlusWOPX.4">
                  <p:embed followColorScheme="full"/>
                </p:oleObj>
              </mc:Choice>
              <mc:Fallback>
                <p:oleObj name="MS Organizační diagram" r:id="rId3" imgW="6598024" imgH="2294965" progId="OrgPlusWOPX.4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2620963"/>
                        <a:ext cx="7943850" cy="275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9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mtClean="0"/>
              <a:t>Autoritní záznam:</a:t>
            </a:r>
          </a:p>
          <a:p>
            <a:pPr>
              <a:buFontTx/>
              <a:buNone/>
            </a:pPr>
            <a:r>
              <a:rPr lang="cs-CZ" altLang="cs-CZ" smtClean="0"/>
              <a:t>010		n79022593</a:t>
            </a:r>
          </a:p>
          <a:p>
            <a:pPr>
              <a:buFontTx/>
              <a:buNone/>
            </a:pPr>
            <a:r>
              <a:rPr lang="cs-CZ" altLang="cs-CZ" smtClean="0"/>
              <a:t>040		DLC $x DLC</a:t>
            </a:r>
          </a:p>
          <a:p>
            <a:pPr>
              <a:buFontTx/>
              <a:buNone/>
            </a:pPr>
            <a:r>
              <a:rPr lang="cs-CZ" altLang="cs-CZ" smtClean="0"/>
              <a:t>005		19840322000000.0</a:t>
            </a:r>
          </a:p>
          <a:p>
            <a:pPr>
              <a:buFontTx/>
              <a:buNone/>
            </a:pPr>
            <a:r>
              <a:rPr lang="cs-CZ" altLang="cs-CZ" smtClean="0"/>
              <a:t>100	1#	$a</a:t>
            </a:r>
            <a:r>
              <a:rPr lang="cs-CZ" altLang="cs-CZ" smtClean="0">
                <a:solidFill>
                  <a:srgbClr val="FF3300"/>
                </a:solidFill>
              </a:rPr>
              <a:t>Van Buren, Ariane</a:t>
            </a:r>
            <a:r>
              <a:rPr lang="cs-CZ" altLang="cs-CZ" smtClean="0"/>
              <a:t> </a:t>
            </a:r>
          </a:p>
          <a:p>
            <a:pPr>
              <a:buFontTx/>
              <a:buNone/>
            </a:pPr>
            <a:r>
              <a:rPr lang="cs-CZ" altLang="cs-CZ" smtClean="0"/>
              <a:t>400	1#	$a</a:t>
            </a:r>
            <a:r>
              <a:rPr lang="cs-CZ" altLang="cs-CZ" smtClean="0">
                <a:solidFill>
                  <a:schemeClr val="accent2"/>
                </a:solidFill>
              </a:rPr>
              <a:t>Buren, Ariane van</a:t>
            </a:r>
            <a:endParaRPr lang="cs-CZ" altLang="cs-CZ" smtClean="0"/>
          </a:p>
          <a:p>
            <a:pPr>
              <a:buFontTx/>
              <a:buNone/>
            </a:pPr>
            <a:r>
              <a:rPr lang="cs-CZ" altLang="cs-CZ" smtClean="0"/>
              <a:t>400	1#    $a</a:t>
            </a:r>
            <a:r>
              <a:rPr lang="cs-CZ" altLang="cs-CZ" smtClean="0">
                <a:solidFill>
                  <a:schemeClr val="accent2"/>
                </a:solidFill>
              </a:rPr>
              <a:t>Van Buren, E. Ariane</a:t>
            </a:r>
            <a:endParaRPr lang="cs-CZ" altLang="cs-CZ" smtClean="0"/>
          </a:p>
          <a:p>
            <a:pPr>
              <a:buFontTx/>
              <a:buNone/>
            </a:pPr>
            <a:r>
              <a:rPr lang="cs-CZ" altLang="cs-CZ" smtClean="0"/>
              <a:t>670	##	$aNuclear or not? 1978 (a.e.) $b t.p. (Ariane van Buren) jkt. (E. Ariane van Buren, research assoc., International Inst. of Evironment &amp; Development)</a:t>
            </a:r>
          </a:p>
        </p:txBody>
      </p:sp>
      <p:sp>
        <p:nvSpPr>
          <p:cNvPr id="11267" name="AutoShape 1030"/>
          <p:cNvSpPr>
            <a:spLocks noChangeArrowheads="1"/>
          </p:cNvSpPr>
          <p:nvPr/>
        </p:nvSpPr>
        <p:spPr bwMode="auto">
          <a:xfrm>
            <a:off x="6324600" y="1676400"/>
            <a:ext cx="1905000" cy="609600"/>
          </a:xfrm>
          <a:prstGeom prst="wedgeRectCallout">
            <a:avLst>
              <a:gd name="adj1" fmla="val -106000"/>
              <a:gd name="adj2" fmla="val 10208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>
                <a:solidFill>
                  <a:srgbClr val="FF3300"/>
                </a:solidFill>
              </a:rPr>
              <a:t>preferovaná</a:t>
            </a:r>
          </a:p>
          <a:p>
            <a:pPr algn="ctr"/>
            <a:r>
              <a:rPr lang="cs-CZ" altLang="cs-CZ">
                <a:solidFill>
                  <a:srgbClr val="FF3300"/>
                </a:solidFill>
              </a:rPr>
              <a:t>forma</a:t>
            </a:r>
            <a:endParaRPr lang="cs-CZ" altLang="cs-CZ"/>
          </a:p>
        </p:txBody>
      </p:sp>
      <p:sp>
        <p:nvSpPr>
          <p:cNvPr id="11268" name="AutoShape 1032"/>
          <p:cNvSpPr>
            <a:spLocks/>
          </p:cNvSpPr>
          <p:nvPr/>
        </p:nvSpPr>
        <p:spPr bwMode="auto">
          <a:xfrm>
            <a:off x="6705600" y="3352800"/>
            <a:ext cx="2286000" cy="831850"/>
          </a:xfrm>
          <a:prstGeom prst="borderCallout1">
            <a:avLst>
              <a:gd name="adj1" fmla="val -9162"/>
              <a:gd name="adj2" fmla="val 95000"/>
              <a:gd name="adj3" fmla="val -9162"/>
              <a:gd name="adj4" fmla="val -6388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>
                <a:solidFill>
                  <a:schemeClr val="accent2"/>
                </a:solidFill>
              </a:rPr>
              <a:t>nepreferované formy</a:t>
            </a:r>
            <a:endParaRPr lang="cs-CZ" altLang="cs-CZ"/>
          </a:p>
        </p:txBody>
      </p:sp>
      <p:sp>
        <p:nvSpPr>
          <p:cNvPr id="11269" name="Line 1034"/>
          <p:cNvSpPr>
            <a:spLocks noChangeShapeType="1"/>
          </p:cNvSpPr>
          <p:nvPr/>
        </p:nvSpPr>
        <p:spPr bwMode="auto">
          <a:xfrm flipV="1">
            <a:off x="5638800" y="3581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1270" name="AutoShape 1035"/>
          <p:cNvSpPr>
            <a:spLocks/>
          </p:cNvSpPr>
          <p:nvPr/>
        </p:nvSpPr>
        <p:spPr bwMode="auto">
          <a:xfrm>
            <a:off x="4419600" y="6019800"/>
            <a:ext cx="3949700" cy="831850"/>
          </a:xfrm>
          <a:prstGeom prst="borderCallout1">
            <a:avLst>
              <a:gd name="adj1" fmla="val 8333"/>
              <a:gd name="adj2" fmla="val 97106"/>
              <a:gd name="adj3" fmla="val 8333"/>
              <a:gd name="adj4" fmla="val -395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poznámka o zdroji a poznámka ke jménu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isk.pot">
  <a:themeElements>
    <a:clrScheme name="">
      <a:dk1>
        <a:srgbClr val="000000"/>
      </a:dk1>
      <a:lt1>
        <a:srgbClr val="FFFFFF"/>
      </a:lt1>
      <a:dk2>
        <a:srgbClr val="CC0099"/>
      </a:dk2>
      <a:lt2>
        <a:srgbClr val="808080"/>
      </a:lt2>
      <a:accent1>
        <a:srgbClr val="FFFF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FFFFCA"/>
      </a:accent5>
      <a:accent6>
        <a:srgbClr val="2D2DB9"/>
      </a:accent6>
      <a:hlink>
        <a:srgbClr val="CCCCFF"/>
      </a:hlink>
      <a:folHlink>
        <a:srgbClr val="B2B2B2"/>
      </a:folHlink>
    </a:clrScheme>
    <a:fontScheme name="uisk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uisk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sk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prezentací\uisk.pot</Template>
  <TotalTime>600</TotalTime>
  <Words>1483</Words>
  <Application>Microsoft Office PowerPoint</Application>
  <PresentationFormat>Předvádění na obrazovce (4:3)</PresentationFormat>
  <Paragraphs>244</Paragraphs>
  <Slides>46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46</vt:i4>
      </vt:variant>
    </vt:vector>
  </HeadingPairs>
  <TitlesOfParts>
    <vt:vector size="50" baseType="lpstr">
      <vt:lpstr>Arial</vt:lpstr>
      <vt:lpstr>uisk.pot</vt:lpstr>
      <vt:lpstr>dokument</vt:lpstr>
      <vt:lpstr>MS Organizační diagram</vt:lpstr>
      <vt:lpstr>AUTORITY</vt:lpstr>
      <vt:lpstr>Selekční údaje</vt:lpstr>
      <vt:lpstr>Prezentace aplikace PowerPoint</vt:lpstr>
      <vt:lpstr>Selekční údaje</vt:lpstr>
      <vt:lpstr>Formalizovaná záhlaví</vt:lpstr>
      <vt:lpstr>Autoritní kontrola</vt:lpstr>
      <vt:lpstr>Autoritní kontrola</vt:lpstr>
      <vt:lpstr>Rozdělení autorit</vt:lpstr>
      <vt:lpstr>Prezentace aplikace PowerPoint</vt:lpstr>
      <vt:lpstr>Záznam autority obecně podle GARR a M21</vt:lpstr>
      <vt:lpstr>Dříve na lístku</vt:lpstr>
      <vt:lpstr>Nyní</vt:lpstr>
      <vt:lpstr>Standardy a formáty</vt:lpstr>
      <vt:lpstr>Autoritní x bbg. záznam</vt:lpstr>
      <vt:lpstr>Prezentace aplikace PowerPoint</vt:lpstr>
      <vt:lpstr>Prezentace aplikace PowerPoint</vt:lpstr>
      <vt:lpstr>Prezentace aplikace PowerPoint</vt:lpstr>
      <vt:lpstr>Prezentace aplikace PowerPoint</vt:lpstr>
      <vt:lpstr>Situace v ČR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viaf.org - Virtual International Authority File</vt:lpstr>
      <vt:lpstr>pokr.</vt:lpstr>
      <vt:lpstr>viaf pokr.</vt:lpstr>
      <vt:lpstr>pokr.</vt:lpstr>
      <vt:lpstr>pokr.</vt:lpstr>
      <vt:lpstr>Identifikátory</vt:lpstr>
      <vt:lpstr>VIAF ID</vt:lpstr>
      <vt:lpstr>ISNI – International Standard Name Identifier</vt:lpstr>
      <vt:lpstr>pokr.</vt:lpstr>
      <vt:lpstr>pokr.</vt:lpstr>
      <vt:lpstr>pokr.</vt:lpstr>
      <vt:lpstr>jak je přiděleno ISNI číslo</vt:lpstr>
      <vt:lpstr>pokr.</vt:lpstr>
      <vt:lpstr>ORCID</vt:lpstr>
      <vt:lpstr>Jak vytvořit jednoznačný identifikátor</vt:lpstr>
      <vt:lpstr>pokr.</vt:lpstr>
      <vt:lpstr>Další identifikátory</vt:lpstr>
      <vt:lpstr>Doporučená literatura</vt:lpstr>
      <vt:lpstr>pokr.</vt:lpstr>
    </vt:vector>
  </TitlesOfParts>
  <Company>Drobik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AUTORITY</dc:title>
  <dc:creator>B+T</dc:creator>
  <cp:lastModifiedBy>Drobíková, Barbora</cp:lastModifiedBy>
  <cp:revision>95</cp:revision>
  <dcterms:created xsi:type="dcterms:W3CDTF">2002-10-10T19:32:40Z</dcterms:created>
  <dcterms:modified xsi:type="dcterms:W3CDTF">2016-04-11T06:45:19Z</dcterms:modified>
</cp:coreProperties>
</file>