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21"/>
  </p:notesMasterIdLst>
  <p:sldIdLst>
    <p:sldId id="301" r:id="rId2"/>
    <p:sldId id="299"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12" r:id="rId19"/>
    <p:sldId id="30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2" autoAdjust="0"/>
    <p:restoredTop sz="94660"/>
  </p:normalViewPr>
  <p:slideViewPr>
    <p:cSldViewPr>
      <p:cViewPr varScale="1">
        <p:scale>
          <a:sx n="70" d="100"/>
          <a:sy n="70" d="100"/>
        </p:scale>
        <p:origin x="500"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850F1-CA1F-43CE-BCDD-1E8207090B3B}" type="datetimeFigureOut">
              <a:rPr lang="en-GB" smtClean="0"/>
              <a:t>20/03/2020</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FD326-ACE3-43CA-B698-979A791658C0}" type="slidenum">
              <a:rPr lang="en-GB" smtClean="0"/>
              <a:t>‹#›</a:t>
            </a:fld>
            <a:endParaRPr lang="en-GB"/>
          </a:p>
        </p:txBody>
      </p:sp>
    </p:spTree>
    <p:extLst>
      <p:ext uri="{BB962C8B-B14F-4D97-AF65-F5344CB8AC3E}">
        <p14:creationId xmlns:p14="http://schemas.microsoft.com/office/powerpoint/2010/main" val="399371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a:t>
            </a:fld>
            <a:endParaRPr lang="en-GB" dirty="0"/>
          </a:p>
        </p:txBody>
      </p:sp>
    </p:spTree>
    <p:extLst>
      <p:ext uri="{BB962C8B-B14F-4D97-AF65-F5344CB8AC3E}">
        <p14:creationId xmlns:p14="http://schemas.microsoft.com/office/powerpoint/2010/main" val="13454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11</a:t>
            </a:fld>
            <a:endParaRPr lang="en-GB"/>
          </a:p>
        </p:txBody>
      </p:sp>
    </p:spTree>
    <p:extLst>
      <p:ext uri="{BB962C8B-B14F-4D97-AF65-F5344CB8AC3E}">
        <p14:creationId xmlns:p14="http://schemas.microsoft.com/office/powerpoint/2010/main" val="1915085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12</a:t>
            </a:fld>
            <a:endParaRPr lang="en-GB"/>
          </a:p>
        </p:txBody>
      </p:sp>
    </p:spTree>
    <p:extLst>
      <p:ext uri="{BB962C8B-B14F-4D97-AF65-F5344CB8AC3E}">
        <p14:creationId xmlns:p14="http://schemas.microsoft.com/office/powerpoint/2010/main" val="345901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13</a:t>
            </a:fld>
            <a:endParaRPr lang="en-GB"/>
          </a:p>
        </p:txBody>
      </p:sp>
    </p:spTree>
    <p:extLst>
      <p:ext uri="{BB962C8B-B14F-4D97-AF65-F5344CB8AC3E}">
        <p14:creationId xmlns:p14="http://schemas.microsoft.com/office/powerpoint/2010/main" val="204552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14</a:t>
            </a:fld>
            <a:endParaRPr lang="en-GB"/>
          </a:p>
        </p:txBody>
      </p:sp>
    </p:spTree>
    <p:extLst>
      <p:ext uri="{BB962C8B-B14F-4D97-AF65-F5344CB8AC3E}">
        <p14:creationId xmlns:p14="http://schemas.microsoft.com/office/powerpoint/2010/main" val="279375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15</a:t>
            </a:fld>
            <a:endParaRPr lang="en-GB"/>
          </a:p>
        </p:txBody>
      </p:sp>
    </p:spTree>
    <p:extLst>
      <p:ext uri="{BB962C8B-B14F-4D97-AF65-F5344CB8AC3E}">
        <p14:creationId xmlns:p14="http://schemas.microsoft.com/office/powerpoint/2010/main" val="56921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16</a:t>
            </a:fld>
            <a:endParaRPr lang="en-GB"/>
          </a:p>
        </p:txBody>
      </p:sp>
    </p:spTree>
    <p:extLst>
      <p:ext uri="{BB962C8B-B14F-4D97-AF65-F5344CB8AC3E}">
        <p14:creationId xmlns:p14="http://schemas.microsoft.com/office/powerpoint/2010/main" val="112995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17</a:t>
            </a:fld>
            <a:endParaRPr lang="en-GB"/>
          </a:p>
        </p:txBody>
      </p:sp>
    </p:spTree>
    <p:extLst>
      <p:ext uri="{BB962C8B-B14F-4D97-AF65-F5344CB8AC3E}">
        <p14:creationId xmlns:p14="http://schemas.microsoft.com/office/powerpoint/2010/main" val="5686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3</a:t>
            </a:fld>
            <a:endParaRPr lang="en-GB"/>
          </a:p>
        </p:txBody>
      </p:sp>
    </p:spTree>
    <p:extLst>
      <p:ext uri="{BB962C8B-B14F-4D97-AF65-F5344CB8AC3E}">
        <p14:creationId xmlns:p14="http://schemas.microsoft.com/office/powerpoint/2010/main" val="241932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4</a:t>
            </a:fld>
            <a:endParaRPr lang="en-GB"/>
          </a:p>
        </p:txBody>
      </p:sp>
    </p:spTree>
    <p:extLst>
      <p:ext uri="{BB962C8B-B14F-4D97-AF65-F5344CB8AC3E}">
        <p14:creationId xmlns:p14="http://schemas.microsoft.com/office/powerpoint/2010/main" val="214035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5</a:t>
            </a:fld>
            <a:endParaRPr lang="en-GB"/>
          </a:p>
        </p:txBody>
      </p:sp>
    </p:spTree>
    <p:extLst>
      <p:ext uri="{BB962C8B-B14F-4D97-AF65-F5344CB8AC3E}">
        <p14:creationId xmlns:p14="http://schemas.microsoft.com/office/powerpoint/2010/main" val="30074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6</a:t>
            </a:fld>
            <a:endParaRPr lang="en-GB"/>
          </a:p>
        </p:txBody>
      </p:sp>
    </p:spTree>
    <p:extLst>
      <p:ext uri="{BB962C8B-B14F-4D97-AF65-F5344CB8AC3E}">
        <p14:creationId xmlns:p14="http://schemas.microsoft.com/office/powerpoint/2010/main" val="421484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7</a:t>
            </a:fld>
            <a:endParaRPr lang="en-GB"/>
          </a:p>
        </p:txBody>
      </p:sp>
    </p:spTree>
    <p:extLst>
      <p:ext uri="{BB962C8B-B14F-4D97-AF65-F5344CB8AC3E}">
        <p14:creationId xmlns:p14="http://schemas.microsoft.com/office/powerpoint/2010/main" val="344462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8</a:t>
            </a:fld>
            <a:endParaRPr lang="en-GB"/>
          </a:p>
        </p:txBody>
      </p:sp>
    </p:spTree>
    <p:extLst>
      <p:ext uri="{BB962C8B-B14F-4D97-AF65-F5344CB8AC3E}">
        <p14:creationId xmlns:p14="http://schemas.microsoft.com/office/powerpoint/2010/main" val="66823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9</a:t>
            </a:fld>
            <a:endParaRPr lang="en-GB"/>
          </a:p>
        </p:txBody>
      </p:sp>
    </p:spTree>
    <p:extLst>
      <p:ext uri="{BB962C8B-B14F-4D97-AF65-F5344CB8AC3E}">
        <p14:creationId xmlns:p14="http://schemas.microsoft.com/office/powerpoint/2010/main" val="81758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10</a:t>
            </a:fld>
            <a:endParaRPr lang="en-GB"/>
          </a:p>
        </p:txBody>
      </p:sp>
    </p:spTree>
    <p:extLst>
      <p:ext uri="{BB962C8B-B14F-4D97-AF65-F5344CB8AC3E}">
        <p14:creationId xmlns:p14="http://schemas.microsoft.com/office/powerpoint/2010/main" val="177779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3F6AF5F-F8BF-4DB6-895F-3BFF1E901F04}" type="slidenum">
              <a:rPr lang="cs-CZ" smtClean="0"/>
              <a:pPr>
                <a:defRPr/>
              </a:pPr>
              <a:t>‹#›</a:t>
            </a:fld>
            <a:endParaRPr lang="cs-CZ"/>
          </a:p>
        </p:txBody>
      </p:sp>
    </p:spTree>
    <p:extLst>
      <p:ext uri="{BB962C8B-B14F-4D97-AF65-F5344CB8AC3E}">
        <p14:creationId xmlns:p14="http://schemas.microsoft.com/office/powerpoint/2010/main" val="2128180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360E083-9326-4715-969F-BFBEF8AA8417}" type="slidenum">
              <a:rPr lang="cs-CZ" smtClean="0"/>
              <a:pPr>
                <a:defRPr/>
              </a:pPr>
              <a:t>‹#›</a:t>
            </a:fld>
            <a:endParaRPr lang="cs-CZ"/>
          </a:p>
        </p:txBody>
      </p:sp>
    </p:spTree>
    <p:extLst>
      <p:ext uri="{BB962C8B-B14F-4D97-AF65-F5344CB8AC3E}">
        <p14:creationId xmlns:p14="http://schemas.microsoft.com/office/powerpoint/2010/main" val="4078802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0074BE30-72D8-4974-AB0D-83D689EE00EC}" type="slidenum">
              <a:rPr lang="cs-CZ" smtClean="0"/>
              <a:pPr>
                <a:defRPr/>
              </a:pPr>
              <a:t>‹#›</a:t>
            </a:fld>
            <a:endParaRPr lang="cs-CZ"/>
          </a:p>
        </p:txBody>
      </p:sp>
    </p:spTree>
    <p:extLst>
      <p:ext uri="{BB962C8B-B14F-4D97-AF65-F5344CB8AC3E}">
        <p14:creationId xmlns:p14="http://schemas.microsoft.com/office/powerpoint/2010/main" val="13317576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3F6AF5F-F8BF-4DB6-895F-3BFF1E901F04}" type="slidenum">
              <a:rPr lang="cs-CZ" smtClean="0"/>
              <a:pPr>
                <a:defRPr/>
              </a:pPr>
              <a:t>‹#›</a:t>
            </a:fld>
            <a:endParaRPr lang="cs-CZ"/>
          </a:p>
        </p:txBody>
      </p:sp>
    </p:spTree>
    <p:extLst>
      <p:ext uri="{BB962C8B-B14F-4D97-AF65-F5344CB8AC3E}">
        <p14:creationId xmlns:p14="http://schemas.microsoft.com/office/powerpoint/2010/main" val="20786008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324251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419472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7EB477D5-AF13-45AE-979A-04CDAF9B2CB8}" type="slidenum">
              <a:rPr lang="cs-CZ" smtClean="0"/>
              <a:pPr>
                <a:defRPr/>
              </a:pPr>
              <a:t>‹#›</a:t>
            </a:fld>
            <a:endParaRPr lang="cs-CZ"/>
          </a:p>
        </p:txBody>
      </p:sp>
    </p:spTree>
    <p:extLst>
      <p:ext uri="{BB962C8B-B14F-4D97-AF65-F5344CB8AC3E}">
        <p14:creationId xmlns:p14="http://schemas.microsoft.com/office/powerpoint/2010/main" val="33508102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4" name="Content Placeholder 3"/>
          <p:cNvSpPr>
            <a:spLocks noGrp="1"/>
          </p:cNvSpPr>
          <p:nvPr>
            <p:ph sz="half" idx="2"/>
          </p:nvPr>
        </p:nvSpPr>
        <p:spPr>
          <a:xfrm>
            <a:off x="839789"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3"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pPr>
              <a:defRPr/>
            </a:pPr>
            <a:fld id="{7BB8F4AC-C479-40BE-8372-62F57C17C422}" type="slidenum">
              <a:rPr lang="cs-CZ" smtClean="0"/>
              <a:pPr>
                <a:defRPr/>
              </a:pPr>
              <a:t>‹#›</a:t>
            </a:fld>
            <a:endParaRPr lang="cs-CZ"/>
          </a:p>
        </p:txBody>
      </p:sp>
    </p:spTree>
    <p:extLst>
      <p:ext uri="{BB962C8B-B14F-4D97-AF65-F5344CB8AC3E}">
        <p14:creationId xmlns:p14="http://schemas.microsoft.com/office/powerpoint/2010/main" val="30258691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215940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pPr>
              <a:defRPr/>
            </a:pPr>
            <a:fld id="{FEA1B45B-C7B5-4127-812C-A1A1C277C5C3}" type="slidenum">
              <a:rPr lang="cs-CZ" smtClean="0"/>
              <a:pPr>
                <a:defRPr/>
              </a:pPr>
              <a:t>‹#›</a:t>
            </a:fld>
            <a:endParaRPr lang="cs-CZ"/>
          </a:p>
        </p:txBody>
      </p:sp>
    </p:spTree>
    <p:extLst>
      <p:ext uri="{BB962C8B-B14F-4D97-AF65-F5344CB8AC3E}">
        <p14:creationId xmlns:p14="http://schemas.microsoft.com/office/powerpoint/2010/main" val="22743600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8EAD1466-7A22-4A6B-BC1E-2E491D78686E}" type="slidenum">
              <a:rPr lang="cs-CZ" smtClean="0"/>
              <a:pPr>
                <a:defRPr/>
              </a:pPr>
              <a:t>‹#›</a:t>
            </a:fld>
            <a:endParaRPr lang="cs-CZ"/>
          </a:p>
        </p:txBody>
      </p:sp>
    </p:spTree>
    <p:extLst>
      <p:ext uri="{BB962C8B-B14F-4D97-AF65-F5344CB8AC3E}">
        <p14:creationId xmlns:p14="http://schemas.microsoft.com/office/powerpoint/2010/main" val="39184924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58C8363F-7B95-4E0C-8286-5621930A3F16}" type="slidenum">
              <a:rPr lang="cs-CZ" smtClean="0"/>
              <a:pPr>
                <a:defRPr/>
              </a:pPr>
              <a:t>‹#›</a:t>
            </a:fld>
            <a:endParaRPr lang="cs-CZ"/>
          </a:p>
        </p:txBody>
      </p:sp>
    </p:spTree>
    <p:extLst>
      <p:ext uri="{BB962C8B-B14F-4D97-AF65-F5344CB8AC3E}">
        <p14:creationId xmlns:p14="http://schemas.microsoft.com/office/powerpoint/2010/main" val="12594301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AB492EE-0967-47A5-B6F8-CDC7C6C6EF1C}" type="slidenum">
              <a:rPr lang="cs-CZ" smtClean="0"/>
              <a:pPr>
                <a:defRPr/>
              </a:pPr>
              <a:t>‹#›</a:t>
            </a:fld>
            <a:endParaRPr lang="cs-CZ"/>
          </a:p>
        </p:txBody>
      </p:sp>
      <p:pic>
        <p:nvPicPr>
          <p:cNvPr id="8" name="Obrázek 7">
            <a:extLst>
              <a:ext uri="{FF2B5EF4-FFF2-40B4-BE49-F238E27FC236}">
                <a16:creationId xmlns:a16="http://schemas.microsoft.com/office/drawing/2014/main" id="{87F40493-F4E5-4843-942A-1A154E56B0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6865" y="81876"/>
            <a:ext cx="4463819" cy="682833"/>
          </a:xfrm>
          <a:prstGeom prst="rect">
            <a:avLst/>
          </a:prstGeom>
        </p:spPr>
      </p:pic>
      <p:pic>
        <p:nvPicPr>
          <p:cNvPr id="9" name="Obrázek 8">
            <a:extLst>
              <a:ext uri="{FF2B5EF4-FFF2-40B4-BE49-F238E27FC236}">
                <a16:creationId xmlns:a16="http://schemas.microsoft.com/office/drawing/2014/main" id="{BD3BC8CE-26F6-437C-93AD-48A6ADD2B6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76865" y="81876"/>
            <a:ext cx="4463819" cy="682833"/>
          </a:xfrm>
          <a:prstGeom prst="rect">
            <a:avLst/>
          </a:prstGeom>
        </p:spPr>
      </p:pic>
    </p:spTree>
    <p:extLst>
      <p:ext uri="{BB962C8B-B14F-4D97-AF65-F5344CB8AC3E}">
        <p14:creationId xmlns:p14="http://schemas.microsoft.com/office/powerpoint/2010/main" val="260005513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51"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Lq9SJIGmqyQ&amp;t=25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5JVVhKP9XP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BGN8bP5uJv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on3AzMO6vs&amp;t=35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www.youtube.com/watch?v=UAjAMYaiWnI&amp;t=22s" TargetMode="External"/><Relationship Id="rId4" Type="http://schemas.openxmlformats.org/officeDocument/2006/relationships/hyperlink" Target="https://www.youtube.com/watch?v=fhnbO_711V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edPaj0ynV8&amp;t=23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a:xfrm>
            <a:off x="983432" y="980728"/>
            <a:ext cx="10363200" cy="2387600"/>
          </a:xfrm>
        </p:spPr>
        <p:txBody>
          <a:bodyPr anchor="t">
            <a:normAutofit/>
          </a:bodyPr>
          <a:lstStyle/>
          <a:p>
            <a:r>
              <a:rPr lang="en-GB" sz="6600" b="1" dirty="0">
                <a:solidFill>
                  <a:srgbClr val="AA143D"/>
                </a:solidFill>
              </a:rPr>
              <a:t>Psychopathy</a:t>
            </a:r>
          </a:p>
        </p:txBody>
      </p:sp>
      <p:pic>
        <p:nvPicPr>
          <p:cNvPr id="2" name="Obrázek 1"/>
          <p:cNvPicPr>
            <a:picLocks noChangeAspect="1"/>
          </p:cNvPicPr>
          <p:nvPr/>
        </p:nvPicPr>
        <p:blipFill>
          <a:blip r:embed="rId2"/>
          <a:stretch>
            <a:fillRect/>
          </a:stretch>
        </p:blipFill>
        <p:spPr>
          <a:xfrm>
            <a:off x="983432" y="1988840"/>
            <a:ext cx="3428206" cy="4648415"/>
          </a:xfrm>
          <a:prstGeom prst="rect">
            <a:avLst/>
          </a:prstGeom>
        </p:spPr>
      </p:pic>
      <p:pic>
        <p:nvPicPr>
          <p:cNvPr id="3" name="Obrázek 2"/>
          <p:cNvPicPr>
            <a:picLocks noChangeAspect="1"/>
          </p:cNvPicPr>
          <p:nvPr/>
        </p:nvPicPr>
        <p:blipFill>
          <a:blip r:embed="rId3"/>
          <a:stretch>
            <a:fillRect/>
          </a:stretch>
        </p:blipFill>
        <p:spPr>
          <a:xfrm>
            <a:off x="5591944" y="1954197"/>
            <a:ext cx="5591824" cy="4616716"/>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smtClean="0">
                <a:solidFill>
                  <a:schemeClr val="accent2">
                    <a:lumMod val="75000"/>
                  </a:schemeClr>
                </a:solidFill>
              </a:rPr>
              <a:t>How to Recognize Psychopaths I.</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lstStyle/>
          <a:p>
            <a:pPr algn="just"/>
            <a:r>
              <a:rPr lang="en-GB" sz="2000" dirty="0" smtClean="0">
                <a:hlinkClick r:id="rId3"/>
              </a:rPr>
              <a:t>Are you dealing with a psychopath?</a:t>
            </a:r>
            <a:endParaRPr lang="cs-CZ" sz="2000" dirty="0" smtClean="0"/>
          </a:p>
          <a:p>
            <a:pPr algn="just"/>
            <a:r>
              <a:rPr lang="en-GB" sz="2400" dirty="0"/>
              <a:t>According to Robert Hare, the author of the PCL-R method, psychopaths are characterized by four basic characteristics: </a:t>
            </a:r>
            <a:endParaRPr lang="cs-CZ" sz="2400" dirty="0" smtClean="0"/>
          </a:p>
          <a:p>
            <a:pPr algn="just"/>
            <a:r>
              <a:rPr lang="en-GB" sz="2400" b="1" dirty="0" smtClean="0"/>
              <a:t>Interpersonal</a:t>
            </a:r>
            <a:r>
              <a:rPr lang="en-GB" sz="2400" b="1" dirty="0"/>
              <a:t>: </a:t>
            </a:r>
            <a:r>
              <a:rPr lang="en-GB" sz="2400" dirty="0"/>
              <a:t>Psychopaths are capable of so-called superficial charm. They can create a very good impression. They are insincere, manipulative, have a commanding tendency, and are self-centred. They lie often, to everyone and everything.</a:t>
            </a:r>
          </a:p>
          <a:p>
            <a:pPr algn="just"/>
            <a:r>
              <a:rPr lang="en-GB" sz="2400" b="1" dirty="0"/>
              <a:t>Affective: </a:t>
            </a:r>
            <a:r>
              <a:rPr lang="en-GB" sz="2400" dirty="0"/>
              <a:t>Psychopaths have very shallow emotions, are unable to feel guilt or regret, and are unable to take responsibility for their actions.</a:t>
            </a:r>
          </a:p>
          <a:p>
            <a:pPr algn="just"/>
            <a:endParaRPr lang="cs-CZ" sz="2000" dirty="0"/>
          </a:p>
        </p:txBody>
      </p:sp>
    </p:spTree>
    <p:extLst>
      <p:ext uri="{BB962C8B-B14F-4D97-AF65-F5344CB8AC3E}">
        <p14:creationId xmlns:p14="http://schemas.microsoft.com/office/powerpoint/2010/main" val="22742821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GB" b="1" dirty="0">
                <a:solidFill>
                  <a:schemeClr val="accent2">
                    <a:lumMod val="75000"/>
                  </a:schemeClr>
                </a:solidFill>
              </a:rPr>
              <a:t>How to Recognize Psychopaths </a:t>
            </a:r>
            <a:r>
              <a:rPr lang="en-GB" b="1" dirty="0" smtClean="0">
                <a:solidFill>
                  <a:schemeClr val="accent2">
                    <a:lumMod val="75000"/>
                  </a:schemeClr>
                </a:solidFill>
              </a:rPr>
              <a:t>I</a:t>
            </a:r>
            <a:r>
              <a:rPr lang="cs-CZ" b="1" dirty="0" smtClean="0">
                <a:solidFill>
                  <a:schemeClr val="accent2">
                    <a:lumMod val="75000"/>
                  </a:schemeClr>
                </a:solidFill>
              </a:rPr>
              <a:t>I</a:t>
            </a:r>
            <a:r>
              <a:rPr lang="en-GB" b="1" dirty="0" smtClean="0">
                <a:solidFill>
                  <a:schemeClr val="accent2">
                    <a:lumMod val="75000"/>
                  </a:schemeClr>
                </a:solidFill>
              </a:rPr>
              <a:t>.</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lstStyle/>
          <a:p>
            <a:pPr algn="just"/>
            <a:r>
              <a:rPr lang="cs-CZ" sz="2000" dirty="0" err="1" smtClean="0">
                <a:hlinkClick r:id="rId3"/>
              </a:rPr>
              <a:t>Traits</a:t>
            </a:r>
            <a:r>
              <a:rPr lang="cs-CZ" sz="2000" dirty="0" smtClean="0">
                <a:hlinkClick r:id="rId3"/>
              </a:rPr>
              <a:t> </a:t>
            </a:r>
            <a:r>
              <a:rPr lang="cs-CZ" sz="2000" dirty="0" err="1" smtClean="0">
                <a:hlinkClick r:id="rId3"/>
              </a:rPr>
              <a:t>of</a:t>
            </a:r>
            <a:r>
              <a:rPr lang="cs-CZ" sz="2000" dirty="0" smtClean="0">
                <a:hlinkClick r:id="rId3"/>
              </a:rPr>
              <a:t> a </a:t>
            </a:r>
            <a:r>
              <a:rPr lang="cs-CZ" sz="2000" dirty="0" err="1" smtClean="0">
                <a:hlinkClick r:id="rId3"/>
              </a:rPr>
              <a:t>Psychopath</a:t>
            </a:r>
            <a:endParaRPr lang="cs-CZ" sz="2000" dirty="0">
              <a:hlinkClick r:id="rId3"/>
            </a:endParaRPr>
          </a:p>
          <a:p>
            <a:pPr algn="just"/>
            <a:r>
              <a:rPr lang="en-GB" sz="2400" b="1" dirty="0"/>
              <a:t>Lifestyle</a:t>
            </a:r>
            <a:r>
              <a:rPr lang="en-GB" sz="2400" dirty="0"/>
              <a:t>: irresponsibility, impulsiveness, inability to have realistic or long-term goals. They often live at the expense of others. They are often bored and therefore seek dangerous activities, like drinking alcohol or using drugs.</a:t>
            </a:r>
          </a:p>
          <a:p>
            <a:pPr algn="just"/>
            <a:r>
              <a:rPr lang="en-GB" sz="2400" b="1" dirty="0"/>
              <a:t>Antisocial: </a:t>
            </a:r>
            <a:r>
              <a:rPr lang="en-GB" sz="2400" dirty="0"/>
              <a:t>Hard to control their behaviour. In leadership positions, they are insensitive to their subordinates. They are proud to show that they have had behavioural problems as a child. When they start committing crimes, they go in bulk. </a:t>
            </a:r>
            <a:r>
              <a:rPr lang="en-GB" sz="2400" dirty="0" smtClean="0"/>
              <a:t>For </a:t>
            </a:r>
            <a:r>
              <a:rPr lang="en-GB" sz="2400" dirty="0"/>
              <a:t>example, psychopaths in bank management can contribute to a severe financial crisis</a:t>
            </a:r>
            <a:r>
              <a:rPr lang="en-GB" sz="2400" dirty="0" smtClean="0"/>
              <a:t>.</a:t>
            </a:r>
            <a:endParaRPr lang="cs-CZ" sz="2400" dirty="0" smtClean="0"/>
          </a:p>
          <a:p>
            <a:pPr algn="just"/>
            <a:r>
              <a:rPr lang="cs-CZ" sz="2400" dirty="0" err="1" smtClean="0">
                <a:hlinkClick r:id="rId4"/>
              </a:rPr>
              <a:t>Antisocial</a:t>
            </a:r>
            <a:r>
              <a:rPr lang="cs-CZ" sz="2400" dirty="0" smtClean="0">
                <a:hlinkClick r:id="rId4"/>
              </a:rPr>
              <a:t> person</a:t>
            </a:r>
            <a:endParaRPr lang="cs-CZ" sz="2400" dirty="0"/>
          </a:p>
        </p:txBody>
      </p:sp>
    </p:spTree>
    <p:extLst>
      <p:ext uri="{BB962C8B-B14F-4D97-AF65-F5344CB8AC3E}">
        <p14:creationId xmlns:p14="http://schemas.microsoft.com/office/powerpoint/2010/main" val="11254035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1"/>
          </p:nvPr>
        </p:nvPicPr>
        <p:blipFill>
          <a:blip r:embed="rId3"/>
          <a:stretch>
            <a:fillRect/>
          </a:stretch>
        </p:blipFill>
        <p:spPr>
          <a:xfrm>
            <a:off x="1199456" y="836712"/>
            <a:ext cx="9159886" cy="5909138"/>
          </a:xfrm>
          <a:prstGeom prst="rect">
            <a:avLst/>
          </a:prstGeom>
        </p:spPr>
      </p:pic>
    </p:spTree>
    <p:extLst>
      <p:ext uri="{BB962C8B-B14F-4D97-AF65-F5344CB8AC3E}">
        <p14:creationId xmlns:p14="http://schemas.microsoft.com/office/powerpoint/2010/main" val="366787190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eaLnBrk="1" hangingPunct="1"/>
            <a:r>
              <a:rPr lang="en-US" b="1" dirty="0" smtClean="0">
                <a:solidFill>
                  <a:schemeClr val="accent2">
                    <a:lumMod val="75000"/>
                  </a:schemeClr>
                </a:solidFill>
              </a:rPr>
              <a:t>Causes of Origin I.</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marL="0" indent="0" algn="just">
              <a:buNone/>
            </a:pPr>
            <a:r>
              <a:rPr lang="en-US" sz="2400" dirty="0" smtClean="0"/>
              <a:t>1. </a:t>
            </a:r>
            <a:r>
              <a:rPr lang="en-US" sz="2400" b="1" dirty="0" smtClean="0"/>
              <a:t>Physical and mental hardship</a:t>
            </a:r>
          </a:p>
          <a:p>
            <a:pPr marL="0" indent="0" algn="just">
              <a:buNone/>
            </a:pPr>
            <a:r>
              <a:rPr lang="en-US" sz="2400" dirty="0" smtClean="0"/>
              <a:t>Much of the personality disorder arises after birth, most psychopaths in childhood perceived a lack of love from their loved ones, about half have been abused (most often mother).</a:t>
            </a:r>
          </a:p>
          <a:p>
            <a:pPr marL="0" indent="0" algn="just">
              <a:buNone/>
            </a:pPr>
            <a:r>
              <a:rPr lang="en-US" sz="2400" dirty="0" smtClean="0"/>
              <a:t>Some individuals were affected by upbringing, which was very inconsistent, parents unknowingly raised the "tyrant", made slaves to the child and taught him/her the manipulative </a:t>
            </a:r>
            <a:r>
              <a:rPr lang="en-US" sz="2400" dirty="0" err="1" smtClean="0"/>
              <a:t>behaviour</a:t>
            </a:r>
            <a:r>
              <a:rPr lang="en-US" sz="2400" dirty="0" smtClean="0"/>
              <a:t> (for peace, not to let him/her cry, etc.).</a:t>
            </a:r>
            <a:endParaRPr lang="en-US" sz="2400" dirty="0"/>
          </a:p>
        </p:txBody>
      </p:sp>
    </p:spTree>
    <p:extLst>
      <p:ext uri="{BB962C8B-B14F-4D97-AF65-F5344CB8AC3E}">
        <p14:creationId xmlns:p14="http://schemas.microsoft.com/office/powerpoint/2010/main" val="424720419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eaLnBrk="1" hangingPunct="1"/>
            <a:r>
              <a:rPr lang="cs-CZ" b="1" dirty="0" err="1" smtClean="0">
                <a:solidFill>
                  <a:schemeClr val="accent2">
                    <a:lumMod val="75000"/>
                  </a:schemeClr>
                </a:solidFill>
              </a:rPr>
              <a:t>Causes</a:t>
            </a:r>
            <a:r>
              <a:rPr lang="cs-CZ" b="1" dirty="0" smtClean="0">
                <a:solidFill>
                  <a:schemeClr val="accent2">
                    <a:lumMod val="75000"/>
                  </a:schemeClr>
                </a:solidFill>
              </a:rPr>
              <a:t> </a:t>
            </a:r>
            <a:r>
              <a:rPr lang="cs-CZ" b="1" dirty="0" err="1" smtClean="0">
                <a:solidFill>
                  <a:schemeClr val="accent2">
                    <a:lumMod val="75000"/>
                  </a:schemeClr>
                </a:solidFill>
              </a:rPr>
              <a:t>of</a:t>
            </a:r>
            <a:r>
              <a:rPr lang="cs-CZ" b="1" dirty="0" smtClean="0">
                <a:solidFill>
                  <a:schemeClr val="accent2">
                    <a:lumMod val="75000"/>
                  </a:schemeClr>
                </a:solidFill>
              </a:rPr>
              <a:t> </a:t>
            </a:r>
            <a:r>
              <a:rPr lang="cs-CZ" b="1" dirty="0" err="1" smtClean="0">
                <a:solidFill>
                  <a:schemeClr val="accent2">
                    <a:lumMod val="75000"/>
                  </a:schemeClr>
                </a:solidFill>
              </a:rPr>
              <a:t>Origin</a:t>
            </a:r>
            <a:r>
              <a:rPr lang="cs-CZ" b="1" dirty="0" smtClean="0">
                <a:solidFill>
                  <a:schemeClr val="accent2">
                    <a:lumMod val="75000"/>
                  </a:schemeClr>
                </a:solidFill>
              </a:rPr>
              <a:t> II.</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US" sz="2400" dirty="0" smtClean="0"/>
              <a:t>In adulthood, affected individuals want to make up for emotional hardship by being admired and acknowledged by others.</a:t>
            </a:r>
          </a:p>
          <a:p>
            <a:pPr algn="just"/>
            <a:r>
              <a:rPr lang="en-US" sz="2400" dirty="0" smtClean="0"/>
              <a:t>They are unfortunate people who will never be completely satisfied, too dependent on power.</a:t>
            </a:r>
          </a:p>
          <a:p>
            <a:pPr algn="just"/>
            <a:r>
              <a:rPr lang="en-US" sz="2400" dirty="0" smtClean="0"/>
              <a:t>They like taking but are unable to give.</a:t>
            </a:r>
          </a:p>
          <a:p>
            <a:pPr algn="just"/>
            <a:r>
              <a:rPr lang="en-US" sz="2400" dirty="0" smtClean="0"/>
              <a:t>A psychopathic type manipulator cannot be "remodeled" or completely cured. The only option is psychotherapy, which is not always successful.</a:t>
            </a:r>
            <a:endParaRPr lang="en-US" sz="2400" dirty="0"/>
          </a:p>
        </p:txBody>
      </p:sp>
    </p:spTree>
    <p:extLst>
      <p:ext uri="{BB962C8B-B14F-4D97-AF65-F5344CB8AC3E}">
        <p14:creationId xmlns:p14="http://schemas.microsoft.com/office/powerpoint/2010/main" val="348970523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eaLnBrk="1" hangingPunct="1"/>
            <a:r>
              <a:rPr lang="cs-CZ" b="1" dirty="0" err="1" smtClean="0">
                <a:solidFill>
                  <a:schemeClr val="accent2">
                    <a:lumMod val="75000"/>
                  </a:schemeClr>
                </a:solidFill>
              </a:rPr>
              <a:t>Causes</a:t>
            </a:r>
            <a:r>
              <a:rPr lang="cs-CZ" b="1" dirty="0" smtClean="0">
                <a:solidFill>
                  <a:schemeClr val="accent2">
                    <a:lumMod val="75000"/>
                  </a:schemeClr>
                </a:solidFill>
              </a:rPr>
              <a:t> </a:t>
            </a:r>
            <a:r>
              <a:rPr lang="cs-CZ" b="1" dirty="0" err="1" smtClean="0">
                <a:solidFill>
                  <a:schemeClr val="accent2">
                    <a:lumMod val="75000"/>
                  </a:schemeClr>
                </a:solidFill>
              </a:rPr>
              <a:t>of</a:t>
            </a:r>
            <a:r>
              <a:rPr lang="cs-CZ" b="1" dirty="0" smtClean="0">
                <a:solidFill>
                  <a:schemeClr val="accent2">
                    <a:lumMod val="75000"/>
                  </a:schemeClr>
                </a:solidFill>
              </a:rPr>
              <a:t> </a:t>
            </a:r>
            <a:r>
              <a:rPr lang="cs-CZ" b="1" dirty="0" err="1" smtClean="0">
                <a:solidFill>
                  <a:schemeClr val="accent2">
                    <a:lumMod val="75000"/>
                  </a:schemeClr>
                </a:solidFill>
              </a:rPr>
              <a:t>Origin</a:t>
            </a:r>
            <a:r>
              <a:rPr lang="cs-CZ" b="1" dirty="0" smtClean="0">
                <a:solidFill>
                  <a:schemeClr val="accent2">
                    <a:lumMod val="75000"/>
                  </a:schemeClr>
                </a:solidFill>
              </a:rPr>
              <a:t> III.</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marL="0" indent="0" algn="just">
              <a:buNone/>
            </a:pPr>
            <a:r>
              <a:rPr lang="en-GB" sz="2400" dirty="0"/>
              <a:t>2. </a:t>
            </a:r>
            <a:r>
              <a:rPr lang="en-GB" sz="2400" b="1" dirty="0"/>
              <a:t>Genetic load</a:t>
            </a:r>
          </a:p>
          <a:p>
            <a:pPr marL="0" indent="0" algn="just">
              <a:buNone/>
            </a:pPr>
            <a:r>
              <a:rPr lang="en-GB" sz="2400" dirty="0"/>
              <a:t>This group of psychopaths is called primary.</a:t>
            </a:r>
          </a:p>
          <a:p>
            <a:pPr marL="0" indent="0" algn="just">
              <a:buNone/>
            </a:pPr>
            <a:r>
              <a:rPr lang="en-GB" sz="2400" dirty="0"/>
              <a:t>They are mostly children from well-economically secure families.</a:t>
            </a:r>
          </a:p>
          <a:p>
            <a:pPr marL="0" indent="0" algn="just">
              <a:buNone/>
            </a:pPr>
            <a:r>
              <a:rPr lang="en-GB" sz="2400" dirty="0"/>
              <a:t>The child seems to be problematic - parents do not manage to raise children, they make gross educational mistakes.</a:t>
            </a:r>
          </a:p>
          <a:p>
            <a:pPr marL="0" indent="0" algn="just">
              <a:buNone/>
            </a:pPr>
            <a:r>
              <a:rPr lang="en-GB" sz="2400" dirty="0"/>
              <a:t>Psychopathy is inherited from the mother - 4% male, 1% female (testosterone is the trigger hormone).</a:t>
            </a:r>
            <a:endParaRPr lang="cs-CZ" sz="2400" dirty="0"/>
          </a:p>
        </p:txBody>
      </p:sp>
    </p:spTree>
    <p:extLst>
      <p:ext uri="{BB962C8B-B14F-4D97-AF65-F5344CB8AC3E}">
        <p14:creationId xmlns:p14="http://schemas.microsoft.com/office/powerpoint/2010/main" val="20788037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GB" b="1" dirty="0">
                <a:solidFill>
                  <a:schemeClr val="accent2">
                    <a:lumMod val="75000"/>
                  </a:schemeClr>
                </a:solidFill>
              </a:rPr>
              <a:t>How to deal with psychopaths</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US" sz="2400" dirty="0" smtClean="0"/>
              <a:t>Great Britain - a few years of sharp discussion - what to do with psychopaths.</a:t>
            </a:r>
          </a:p>
          <a:p>
            <a:pPr algn="just"/>
            <a:r>
              <a:rPr lang="en-US" sz="2400" dirty="0" smtClean="0"/>
              <a:t>Isolate them from the rest of the population before they commit something?</a:t>
            </a:r>
          </a:p>
          <a:p>
            <a:pPr algn="just"/>
            <a:r>
              <a:rPr lang="en-US" sz="2400" dirty="0" smtClean="0"/>
              <a:t>Suggestions: an order to detain a dangerous individual with a severe personality disorder (without committing a crime), the possibility of detention for professional examination, and frequent use of life imprisonment.</a:t>
            </a:r>
            <a:endParaRPr lang="en-US" sz="2400" dirty="0"/>
          </a:p>
        </p:txBody>
      </p:sp>
    </p:spTree>
    <p:extLst>
      <p:ext uri="{BB962C8B-B14F-4D97-AF65-F5344CB8AC3E}">
        <p14:creationId xmlns:p14="http://schemas.microsoft.com/office/powerpoint/2010/main" val="146731793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smtClean="0">
                <a:solidFill>
                  <a:schemeClr val="accent2">
                    <a:lumMod val="75000"/>
                  </a:schemeClr>
                </a:solidFill>
              </a:rPr>
              <a:t>Summary of Basic Signs of Psychopathy</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Autofit/>
          </a:bodyPr>
          <a:lstStyle/>
          <a:p>
            <a:pPr algn="just"/>
            <a:r>
              <a:rPr lang="en-GB" sz="2400" dirty="0"/>
              <a:t>Superficiality, shallowness, flattened affection, heartlessness.</a:t>
            </a:r>
          </a:p>
          <a:p>
            <a:pPr algn="just"/>
            <a:r>
              <a:rPr lang="en-GB" sz="2400" dirty="0"/>
              <a:t>Absence of remorse or feeling of guilt.</a:t>
            </a:r>
          </a:p>
          <a:p>
            <a:pPr algn="just"/>
            <a:r>
              <a:rPr lang="en-GB" sz="2400" dirty="0"/>
              <a:t>Manipulation and cheating, use of others, pathological lying, lack of realistic, long-term goals.</a:t>
            </a:r>
          </a:p>
          <a:p>
            <a:pPr algn="just"/>
            <a:r>
              <a:rPr lang="en-GB" sz="2400" dirty="0"/>
              <a:t>Extreme narcissism, poor self-control.</a:t>
            </a:r>
          </a:p>
          <a:p>
            <a:pPr algn="just"/>
            <a:r>
              <a:rPr lang="en-GB" sz="2400" dirty="0"/>
              <a:t>Failure to fulfil obligations, promises, given word - repeatedly. He won't apologize.</a:t>
            </a:r>
          </a:p>
          <a:p>
            <a:pPr algn="just"/>
            <a:r>
              <a:rPr lang="en-GB" sz="2400" dirty="0"/>
              <a:t>Impulsiveness and the constant need for impulses from the outside.</a:t>
            </a:r>
          </a:p>
          <a:p>
            <a:pPr algn="just"/>
            <a:r>
              <a:rPr lang="en-GB" sz="2400" dirty="0"/>
              <a:t>Promiscuity, numerous partnerships.</a:t>
            </a:r>
          </a:p>
          <a:p>
            <a:pPr algn="just"/>
            <a:r>
              <a:rPr lang="en-GB" sz="2400" dirty="0"/>
              <a:t>Failure to follow instructions, tasks, social standards.</a:t>
            </a:r>
            <a:endParaRPr lang="cs-CZ" sz="2400" dirty="0"/>
          </a:p>
        </p:txBody>
      </p:sp>
    </p:spTree>
    <p:extLst>
      <p:ext uri="{BB962C8B-B14F-4D97-AF65-F5344CB8AC3E}">
        <p14:creationId xmlns:p14="http://schemas.microsoft.com/office/powerpoint/2010/main" val="153444727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BEBA8EAE-BF5A-486C-A8C5-ECC9F3942E4B}">
                <a14:imgProps xmlns:a14="http://schemas.microsoft.com/office/drawing/2010/main">
                  <a14:imgLayer r:embed="rId3">
                    <a14:imgEffect>
                      <a14:backgroundRemoval t="1337" b="89840" l="983" r="99017">
                        <a14:foregroundMark x1="3230" y1="22059" x2="48034" y2="28877"/>
                        <a14:foregroundMark x1="97051" y1="22460" x2="60955" y2="28743"/>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2832034" y="404664"/>
            <a:ext cx="6142749" cy="6453336"/>
          </a:xfrm>
          <a:prstGeom prst="rect">
            <a:avLst/>
          </a:prstGeom>
        </p:spPr>
      </p:pic>
      <p:sp>
        <p:nvSpPr>
          <p:cNvPr id="2" name="Nadpis 1">
            <a:extLst>
              <a:ext uri="{FF2B5EF4-FFF2-40B4-BE49-F238E27FC236}">
                <a16:creationId xmlns:a16="http://schemas.microsoft.com/office/drawing/2014/main" id="{1DA83A6F-5B93-4719-B52F-5C24C5A50A47}"/>
              </a:ext>
            </a:extLst>
          </p:cNvPr>
          <p:cNvSpPr>
            <a:spLocks noGrp="1"/>
          </p:cNvSpPr>
          <p:nvPr>
            <p:ph type="ctrTitle"/>
          </p:nvPr>
        </p:nvSpPr>
        <p:spPr>
          <a:xfrm>
            <a:off x="1703512" y="2996952"/>
            <a:ext cx="8892480" cy="2387600"/>
          </a:xfrm>
        </p:spPr>
        <p:txBody>
          <a:bodyPr/>
          <a:lstStyle/>
          <a:p>
            <a:pPr algn="ctr"/>
            <a:r>
              <a:rPr lang="en-US" b="1" dirty="0" smtClean="0">
                <a:solidFill>
                  <a:schemeClr val="accent2">
                    <a:lumMod val="75000"/>
                  </a:schemeClr>
                </a:solidFill>
              </a:rPr>
              <a:t>Thank you for your attention</a:t>
            </a:r>
            <a:endParaRPr lang="en-US" b="1" dirty="0">
              <a:solidFill>
                <a:schemeClr val="accent2">
                  <a:lumMod val="75000"/>
                </a:schemeClr>
              </a:solidFill>
            </a:endParaRPr>
          </a:p>
        </p:txBody>
      </p:sp>
    </p:spTree>
    <p:extLst>
      <p:ext uri="{BB962C8B-B14F-4D97-AF65-F5344CB8AC3E}">
        <p14:creationId xmlns:p14="http://schemas.microsoft.com/office/powerpoint/2010/main" val="69542045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normAutofit/>
          </a:bodyPr>
          <a:lstStyle/>
          <a:p>
            <a:pPr algn="ctr"/>
            <a:r>
              <a:rPr lang="en-GB" b="1" dirty="0" smtClean="0">
                <a:solidFill>
                  <a:schemeClr val="accent2">
                    <a:lumMod val="75000"/>
                  </a:schemeClr>
                </a:solidFill>
              </a:rPr>
              <a:t>References</a:t>
            </a:r>
            <a:endParaRPr lang="en-GB" b="1" dirty="0">
              <a:solidFill>
                <a:schemeClr val="accent2">
                  <a:lumMod val="75000"/>
                </a:schemeClr>
              </a:solidFill>
            </a:endParaRPr>
          </a:p>
        </p:txBody>
      </p:sp>
      <p:sp>
        <p:nvSpPr>
          <p:cNvPr id="14339" name="Zástupný symbol pro obsah 2"/>
          <p:cNvSpPr>
            <a:spLocks noGrp="1"/>
          </p:cNvSpPr>
          <p:nvPr>
            <p:ph idx="1"/>
          </p:nvPr>
        </p:nvSpPr>
        <p:spPr>
          <a:xfrm>
            <a:off x="767408" y="1556796"/>
            <a:ext cx="10873208" cy="4535487"/>
          </a:xfrm>
        </p:spPr>
        <p:txBody>
          <a:bodyPr/>
          <a:lstStyle/>
          <a:p>
            <a:r>
              <a:rPr lang="cs-CZ" dirty="0"/>
              <a:t>Beňo, P. </a:t>
            </a:r>
            <a:r>
              <a:rPr lang="cs-CZ" i="1" dirty="0"/>
              <a:t>Šarmantní násilníci</a:t>
            </a:r>
            <a:r>
              <a:rPr lang="cs-CZ" dirty="0"/>
              <a:t>. Praha: Portál, 2015.</a:t>
            </a:r>
          </a:p>
          <a:p>
            <a:r>
              <a:rPr lang="cs-CZ" dirty="0" err="1"/>
              <a:t>Hare</a:t>
            </a:r>
            <a:r>
              <a:rPr lang="cs-CZ" dirty="0"/>
              <a:t>, R., D. </a:t>
            </a:r>
            <a:r>
              <a:rPr lang="cs-CZ" i="1" dirty="0"/>
              <a:t>Bez svědomí</a:t>
            </a:r>
            <a:r>
              <a:rPr lang="cs-CZ" dirty="0"/>
              <a:t>. Dům Harfa, 2015.</a:t>
            </a:r>
          </a:p>
          <a:p>
            <a:r>
              <a:rPr lang="cs-CZ" dirty="0" err="1"/>
              <a:t>Ronson</a:t>
            </a:r>
            <a:r>
              <a:rPr lang="cs-CZ" dirty="0"/>
              <a:t>, J. </a:t>
            </a:r>
            <a:r>
              <a:rPr lang="cs-CZ" i="1" dirty="0"/>
              <a:t>Kdo je psychopat</a:t>
            </a:r>
            <a:r>
              <a:rPr lang="cs-CZ" dirty="0"/>
              <a:t>. </a:t>
            </a:r>
            <a:r>
              <a:rPr lang="cs-CZ" dirty="0" err="1"/>
              <a:t>Computer</a:t>
            </a:r>
            <a:r>
              <a:rPr lang="cs-CZ" dirty="0"/>
              <a:t> </a:t>
            </a:r>
            <a:r>
              <a:rPr lang="cs-CZ" dirty="0" err="1"/>
              <a:t>press</a:t>
            </a:r>
            <a:r>
              <a:rPr lang="cs-CZ" dirty="0"/>
              <a:t>, 2014.</a:t>
            </a:r>
          </a:p>
          <a:p>
            <a:r>
              <a:rPr lang="cs-CZ" dirty="0"/>
              <a:t>Přednáška MUDr. Františka Koukolíka</a:t>
            </a:r>
          </a:p>
          <a:p>
            <a:r>
              <a:rPr lang="cs-CZ" dirty="0"/>
              <a:t>www.psychopatie.cz</a:t>
            </a:r>
            <a:endParaRPr lang="cs-CZ"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a:r>
              <a:rPr lang="en-US" b="1" dirty="0" smtClean="0">
                <a:solidFill>
                  <a:schemeClr val="accent2">
                    <a:lumMod val="75000"/>
                  </a:schemeClr>
                </a:solidFill>
              </a:rPr>
              <a:t>Psychopath versus Sociopath</a:t>
            </a:r>
            <a:endParaRPr lang="en-US" b="1" dirty="0">
              <a:solidFill>
                <a:schemeClr val="accent2">
                  <a:lumMod val="75000"/>
                </a:schemeClr>
              </a:solidFill>
            </a:endParaRPr>
          </a:p>
        </p:txBody>
      </p:sp>
      <p:sp>
        <p:nvSpPr>
          <p:cNvPr id="4099" name="Rectangle 15"/>
          <p:cNvSpPr>
            <a:spLocks noGrp="1" noChangeArrowheads="1"/>
          </p:cNvSpPr>
          <p:nvPr>
            <p:ph sz="half" idx="1"/>
          </p:nvPr>
        </p:nvSpPr>
        <p:spPr>
          <a:xfrm>
            <a:off x="838200" y="1340768"/>
            <a:ext cx="5181600" cy="5328592"/>
          </a:xfrm>
        </p:spPr>
        <p:txBody>
          <a:bodyPr>
            <a:normAutofit lnSpcReduction="10000"/>
          </a:bodyPr>
          <a:lstStyle/>
          <a:p>
            <a:r>
              <a:rPr lang="en-GB" sz="2400" b="1" dirty="0"/>
              <a:t>Psychopath</a:t>
            </a:r>
            <a:r>
              <a:rPr lang="en-GB" sz="2400" dirty="0"/>
              <a:t> = individual suffering from one of the personality disorders</a:t>
            </a:r>
            <a:r>
              <a:rPr lang="en-GB" sz="2400" dirty="0" smtClean="0"/>
              <a:t>.</a:t>
            </a:r>
            <a:endParaRPr lang="cs-CZ" sz="2400" dirty="0" smtClean="0"/>
          </a:p>
          <a:p>
            <a:r>
              <a:rPr lang="en-GB" sz="2400" dirty="0" smtClean="0">
                <a:hlinkClick r:id="rId3"/>
              </a:rPr>
              <a:t>What is a psychopath?</a:t>
            </a:r>
            <a:endParaRPr lang="en-GB" sz="2400" dirty="0"/>
          </a:p>
          <a:p>
            <a:r>
              <a:rPr lang="en-GB" sz="2400" b="1" dirty="0"/>
              <a:t>Sociopath</a:t>
            </a:r>
            <a:r>
              <a:rPr lang="en-GB" sz="2400" dirty="0"/>
              <a:t> = a type of psychopath that, moreover, does not respect social standards, violates the law</a:t>
            </a:r>
            <a:r>
              <a:rPr lang="en-GB" sz="2400" dirty="0" smtClean="0"/>
              <a:t>.</a:t>
            </a:r>
            <a:endParaRPr lang="cs-CZ" sz="2400" dirty="0" smtClean="0"/>
          </a:p>
          <a:p>
            <a:r>
              <a:rPr lang="en-GB" sz="2400" dirty="0" smtClean="0">
                <a:hlinkClick r:id="rId4"/>
              </a:rPr>
              <a:t>Sociopath</a:t>
            </a:r>
            <a:endParaRPr lang="en-GB" sz="2400" dirty="0"/>
          </a:p>
          <a:p>
            <a:r>
              <a:rPr lang="en-GB" sz="2400" dirty="0"/>
              <a:t>The diagnosis of psychopathy is determined only by a psychologist or psychiatrist trained in the relevant course.</a:t>
            </a:r>
          </a:p>
          <a:p>
            <a:r>
              <a:rPr lang="en-GB" sz="2400" dirty="0"/>
              <a:t>It is not punishable to be a psychopath.</a:t>
            </a:r>
          </a:p>
          <a:p>
            <a:r>
              <a:rPr lang="en-GB" sz="2400" dirty="0"/>
              <a:t>It does not change</a:t>
            </a:r>
            <a:r>
              <a:rPr lang="en-GB" sz="2400" dirty="0" smtClean="0"/>
              <a:t>.</a:t>
            </a:r>
            <a:endParaRPr lang="cs-CZ" sz="2400" dirty="0" smtClean="0"/>
          </a:p>
          <a:p>
            <a:pPr eaLnBrk="1" hangingPunct="1">
              <a:lnSpc>
                <a:spcPct val="90000"/>
              </a:lnSpc>
            </a:pPr>
            <a:r>
              <a:rPr lang="cs-CZ" sz="2000" dirty="0" err="1" smtClean="0">
                <a:hlinkClick r:id="rId5"/>
              </a:rPr>
              <a:t>Sociopath</a:t>
            </a:r>
            <a:r>
              <a:rPr lang="cs-CZ" sz="2000" dirty="0" smtClean="0">
                <a:hlinkClick r:id="rId5"/>
              </a:rPr>
              <a:t> </a:t>
            </a:r>
            <a:r>
              <a:rPr lang="cs-CZ" sz="2000" dirty="0" err="1" smtClean="0">
                <a:hlinkClick r:id="rId5"/>
              </a:rPr>
              <a:t>vs</a:t>
            </a:r>
            <a:r>
              <a:rPr lang="cs-CZ" sz="2000" dirty="0" smtClean="0">
                <a:hlinkClick r:id="rId5"/>
              </a:rPr>
              <a:t> </a:t>
            </a:r>
            <a:r>
              <a:rPr lang="cs-CZ" sz="2000" dirty="0" err="1" smtClean="0">
                <a:hlinkClick r:id="rId5"/>
              </a:rPr>
              <a:t>Psychopath</a:t>
            </a:r>
            <a:endParaRPr lang="cs-CZ" sz="2000" dirty="0"/>
          </a:p>
        </p:txBody>
      </p:sp>
      <p:pic>
        <p:nvPicPr>
          <p:cNvPr id="4" name="Zástupný symbol pro obsah 3"/>
          <p:cNvPicPr>
            <a:picLocks noGrp="1" noChangeAspect="1"/>
          </p:cNvPicPr>
          <p:nvPr>
            <p:ph sz="half" idx="2"/>
          </p:nvPr>
        </p:nvPicPr>
        <p:blipFill>
          <a:blip r:embed="rId6"/>
          <a:stretch>
            <a:fillRect/>
          </a:stretch>
        </p:blipFill>
        <p:spPr>
          <a:xfrm>
            <a:off x="6421618" y="1340768"/>
            <a:ext cx="5418660" cy="540060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a:solidFill>
                  <a:schemeClr val="accent2">
                    <a:lumMod val="75000"/>
                  </a:schemeClr>
                </a:solidFill>
              </a:rPr>
              <a:t>Similarities</a:t>
            </a:r>
          </a:p>
        </p:txBody>
      </p:sp>
      <p:sp>
        <p:nvSpPr>
          <p:cNvPr id="4099" name="Rectangle 15"/>
          <p:cNvSpPr>
            <a:spLocks noGrp="1" noChangeArrowheads="1"/>
          </p:cNvSpPr>
          <p:nvPr>
            <p:ph idx="1"/>
          </p:nvPr>
        </p:nvSpPr>
        <p:spPr>
          <a:xfrm>
            <a:off x="838200" y="1700808"/>
            <a:ext cx="10658400" cy="4680520"/>
          </a:xfrm>
        </p:spPr>
        <p:txBody>
          <a:bodyPr>
            <a:normAutofit/>
          </a:bodyPr>
          <a:lstStyle/>
          <a:p>
            <a:pPr marL="0" indent="0" algn="just">
              <a:buNone/>
            </a:pPr>
            <a:r>
              <a:rPr lang="en-GB" sz="2400" dirty="0"/>
              <a:t>Here are similarities between psychopathy and sociopathy. They are both:</a:t>
            </a:r>
          </a:p>
          <a:p>
            <a:pPr algn="just"/>
            <a:endParaRPr lang="en-GB" sz="2400" dirty="0"/>
          </a:p>
          <a:p>
            <a:pPr algn="just"/>
            <a:r>
              <a:rPr lang="en-GB" sz="2400" dirty="0"/>
              <a:t>Variants of </a:t>
            </a:r>
            <a:r>
              <a:rPr lang="en-GB" sz="2400" dirty="0" smtClean="0"/>
              <a:t>the </a:t>
            </a:r>
            <a:r>
              <a:rPr lang="en-GB" sz="2400" dirty="0"/>
              <a:t>DSM-IV </a:t>
            </a:r>
            <a:r>
              <a:rPr lang="cs-CZ" sz="2400" dirty="0" smtClean="0"/>
              <a:t>A</a:t>
            </a:r>
            <a:r>
              <a:rPr lang="en-GB" sz="2400" dirty="0" err="1" smtClean="0"/>
              <a:t>ntisocial</a:t>
            </a:r>
            <a:r>
              <a:rPr lang="en-GB" sz="2400" dirty="0" smtClean="0"/>
              <a:t> </a:t>
            </a:r>
            <a:r>
              <a:rPr lang="en-GB" sz="2400" dirty="0"/>
              <a:t>Personality disorder.</a:t>
            </a:r>
          </a:p>
          <a:p>
            <a:pPr algn="just"/>
            <a:r>
              <a:rPr lang="en-GB" sz="2400" dirty="0"/>
              <a:t>Lack of concern for the well-being of others.</a:t>
            </a:r>
          </a:p>
          <a:p>
            <a:pPr algn="just"/>
            <a:r>
              <a:rPr lang="en-GB" sz="2400" dirty="0"/>
              <a:t>Little regard for rules and social values.</a:t>
            </a:r>
          </a:p>
          <a:p>
            <a:pPr algn="just"/>
            <a:r>
              <a:rPr lang="en-GB" sz="2400" dirty="0"/>
              <a:t>Lack of guilt when wrong things are </a:t>
            </a:r>
            <a:r>
              <a:rPr lang="en-GB" sz="2400" dirty="0" smtClean="0"/>
              <a:t>done</a:t>
            </a:r>
            <a:endParaRPr lang="cs-CZ" sz="2400" dirty="0" smtClean="0"/>
          </a:p>
          <a:p>
            <a:pPr algn="just"/>
            <a:endParaRPr lang="cs-CZ" sz="2400" dirty="0" smtClean="0"/>
          </a:p>
          <a:p>
            <a:pPr marL="0" indent="0" algn="just">
              <a:buNone/>
            </a:pPr>
            <a:r>
              <a:rPr lang="en-GB" sz="2400" dirty="0"/>
              <a:t>Because of the social and 'nurture' aspects of sociopaths, they may be of less interest to psychiatrists who are interested in illnesses. However, the neural source of psychopathy means that psychopaths seem beyond therapy, while sociopaths could be influence to some extent.</a:t>
            </a:r>
          </a:p>
          <a:p>
            <a:pPr marL="0" indent="0" algn="just">
              <a:buNone/>
            </a:pPr>
            <a:endParaRPr lang="en-GB" sz="2400" dirty="0"/>
          </a:p>
        </p:txBody>
      </p:sp>
    </p:spTree>
    <p:extLst>
      <p:ext uri="{BB962C8B-B14F-4D97-AF65-F5344CB8AC3E}">
        <p14:creationId xmlns:p14="http://schemas.microsoft.com/office/powerpoint/2010/main" val="4294529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a:r>
              <a:rPr lang="en-US" b="1" dirty="0">
                <a:solidFill>
                  <a:schemeClr val="accent2">
                    <a:lumMod val="75000"/>
                  </a:schemeClr>
                </a:solidFill>
              </a:rPr>
              <a:t>Differences</a:t>
            </a:r>
          </a:p>
        </p:txBody>
      </p:sp>
      <p:sp>
        <p:nvSpPr>
          <p:cNvPr id="4" name="Zástupný symbol pro text 3"/>
          <p:cNvSpPr>
            <a:spLocks noGrp="1"/>
          </p:cNvSpPr>
          <p:nvPr>
            <p:ph type="body" idx="1"/>
          </p:nvPr>
        </p:nvSpPr>
        <p:spPr>
          <a:xfrm>
            <a:off x="847077" y="1278736"/>
            <a:ext cx="5157787" cy="823912"/>
          </a:xfrm>
        </p:spPr>
        <p:txBody>
          <a:bodyPr anchor="t"/>
          <a:lstStyle/>
          <a:p>
            <a:r>
              <a:rPr lang="en-GB" dirty="0"/>
              <a:t>Psychopathy</a:t>
            </a:r>
          </a:p>
        </p:txBody>
      </p:sp>
      <p:sp>
        <p:nvSpPr>
          <p:cNvPr id="5" name="Zástupný symbol pro obsah 4"/>
          <p:cNvSpPr>
            <a:spLocks noGrp="1"/>
          </p:cNvSpPr>
          <p:nvPr>
            <p:ph sz="half" idx="2"/>
          </p:nvPr>
        </p:nvSpPr>
        <p:spPr>
          <a:xfrm>
            <a:off x="839789" y="1690692"/>
            <a:ext cx="5157787" cy="4906660"/>
          </a:xfrm>
        </p:spPr>
        <p:txBody>
          <a:bodyPr>
            <a:normAutofit fontScale="70000" lnSpcReduction="20000"/>
          </a:bodyPr>
          <a:lstStyle/>
          <a:p>
            <a:r>
              <a:rPr lang="en-GB" dirty="0"/>
              <a:t>Caused by nature, though parents may well not be psychopathic.</a:t>
            </a:r>
          </a:p>
          <a:p>
            <a:r>
              <a:rPr lang="en-GB" dirty="0"/>
              <a:t>Abnormal brain structure.</a:t>
            </a:r>
          </a:p>
          <a:p>
            <a:r>
              <a:rPr lang="en-GB" dirty="0"/>
              <a:t>Unable to form emotional attachments.</a:t>
            </a:r>
          </a:p>
          <a:p>
            <a:r>
              <a:rPr lang="en-GB" dirty="0"/>
              <a:t>Driven by a need to control.</a:t>
            </a:r>
          </a:p>
          <a:p>
            <a:r>
              <a:rPr lang="en-GB" dirty="0"/>
              <a:t>About 1% of the population.</a:t>
            </a:r>
          </a:p>
          <a:p>
            <a:r>
              <a:rPr lang="en-GB" dirty="0"/>
              <a:t>May well be intelligent, educated and clever.</a:t>
            </a:r>
          </a:p>
          <a:p>
            <a:r>
              <a:rPr lang="en-GB" dirty="0"/>
              <a:t>Can be from any socio-economic demographic.</a:t>
            </a:r>
          </a:p>
          <a:p>
            <a:r>
              <a:rPr lang="en-GB" dirty="0"/>
              <a:t>Of concern to psychiatrists.</a:t>
            </a:r>
          </a:p>
          <a:p>
            <a:r>
              <a:rPr lang="en-GB" dirty="0"/>
              <a:t>Driven by thoughts.</a:t>
            </a:r>
          </a:p>
          <a:p>
            <a:r>
              <a:rPr lang="en-GB" dirty="0"/>
              <a:t>High level of self-control.</a:t>
            </a:r>
          </a:p>
          <a:p>
            <a:r>
              <a:rPr lang="en-GB" dirty="0"/>
              <a:t>Highly deceptive and manipulative.</a:t>
            </a:r>
          </a:p>
          <a:p>
            <a:r>
              <a:rPr lang="en-GB" dirty="0"/>
              <a:t>Plans actions.</a:t>
            </a:r>
          </a:p>
          <a:p>
            <a:r>
              <a:rPr lang="en-GB" dirty="0"/>
              <a:t>Hides own involvement in antisocial activity.</a:t>
            </a:r>
          </a:p>
        </p:txBody>
      </p:sp>
      <p:sp>
        <p:nvSpPr>
          <p:cNvPr id="6" name="Zástupný symbol pro text 5"/>
          <p:cNvSpPr>
            <a:spLocks noGrp="1"/>
          </p:cNvSpPr>
          <p:nvPr>
            <p:ph type="body" sz="quarter" idx="3"/>
          </p:nvPr>
        </p:nvSpPr>
        <p:spPr>
          <a:xfrm>
            <a:off x="6188216" y="1280243"/>
            <a:ext cx="5183188" cy="823912"/>
          </a:xfrm>
        </p:spPr>
        <p:txBody>
          <a:bodyPr anchor="t"/>
          <a:lstStyle/>
          <a:p>
            <a:r>
              <a:rPr lang="en-GB" dirty="0"/>
              <a:t>Sociopathy</a:t>
            </a:r>
          </a:p>
        </p:txBody>
      </p:sp>
      <p:sp>
        <p:nvSpPr>
          <p:cNvPr id="7" name="Zástupný symbol pro obsah 6"/>
          <p:cNvSpPr>
            <a:spLocks noGrp="1"/>
          </p:cNvSpPr>
          <p:nvPr>
            <p:ph sz="quarter" idx="4"/>
          </p:nvPr>
        </p:nvSpPr>
        <p:spPr>
          <a:xfrm>
            <a:off x="6172203" y="1690692"/>
            <a:ext cx="5183188" cy="4844862"/>
          </a:xfrm>
        </p:spPr>
        <p:txBody>
          <a:bodyPr>
            <a:normAutofit fontScale="70000" lnSpcReduction="20000"/>
          </a:bodyPr>
          <a:lstStyle/>
          <a:p>
            <a:r>
              <a:rPr lang="en-GB" dirty="0"/>
              <a:t>Caused by nurture, for example traumatic experiences in childhood.</a:t>
            </a:r>
          </a:p>
          <a:p>
            <a:r>
              <a:rPr lang="en-GB" dirty="0"/>
              <a:t>Normal brain structure.</a:t>
            </a:r>
          </a:p>
          <a:p>
            <a:r>
              <a:rPr lang="en-GB" dirty="0"/>
              <a:t>Can form emotional attachments.</a:t>
            </a:r>
          </a:p>
          <a:p>
            <a:r>
              <a:rPr lang="en-GB" dirty="0"/>
              <a:t>Driven by fear and anger.</a:t>
            </a:r>
          </a:p>
          <a:p>
            <a:r>
              <a:rPr lang="en-GB" dirty="0"/>
              <a:t>About 4% of the population.</a:t>
            </a:r>
          </a:p>
          <a:p>
            <a:r>
              <a:rPr lang="en-GB" dirty="0"/>
              <a:t>May well have a lower level of education.</a:t>
            </a:r>
          </a:p>
          <a:p>
            <a:r>
              <a:rPr lang="en-GB" dirty="0"/>
              <a:t>Likely from a lower socio-economic demographic.</a:t>
            </a:r>
          </a:p>
          <a:p>
            <a:r>
              <a:rPr lang="en-GB" dirty="0"/>
              <a:t>Of concern to sociologists.</a:t>
            </a:r>
          </a:p>
          <a:p>
            <a:r>
              <a:rPr lang="en-GB" dirty="0"/>
              <a:t>Driven by emotions.</a:t>
            </a:r>
          </a:p>
          <a:p>
            <a:r>
              <a:rPr lang="en-GB" dirty="0"/>
              <a:t>Low level of self-control.</a:t>
            </a:r>
          </a:p>
          <a:p>
            <a:r>
              <a:rPr lang="en-GB" dirty="0"/>
              <a:t>Highly aggressive.</a:t>
            </a:r>
          </a:p>
          <a:p>
            <a:r>
              <a:rPr lang="en-GB" dirty="0"/>
              <a:t>Impulsive actions.</a:t>
            </a:r>
          </a:p>
          <a:p>
            <a:r>
              <a:rPr lang="en-GB" dirty="0"/>
              <a:t>Obvious involvement in antisocial activity</a:t>
            </a:r>
          </a:p>
        </p:txBody>
      </p:sp>
    </p:spTree>
    <p:extLst>
      <p:ext uri="{BB962C8B-B14F-4D97-AF65-F5344CB8AC3E}">
        <p14:creationId xmlns:p14="http://schemas.microsoft.com/office/powerpoint/2010/main" val="23934513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GB" b="1" dirty="0">
                <a:solidFill>
                  <a:schemeClr val="accent2">
                    <a:lumMod val="75000"/>
                  </a:schemeClr>
                </a:solidFill>
              </a:rPr>
              <a:t>Who is a Psychopath I.</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GB" sz="2400" dirty="0"/>
              <a:t>Generally, a psychopath is one who </a:t>
            </a:r>
            <a:r>
              <a:rPr lang="en-GB" sz="2400" b="1" i="1" dirty="0"/>
              <a:t>behaves as a </a:t>
            </a:r>
            <a:r>
              <a:rPr lang="en-GB" sz="2400" b="1" i="1" dirty="0" smtClean="0"/>
              <a:t>psych</a:t>
            </a:r>
            <a:r>
              <a:rPr lang="cs-CZ" sz="2400" b="1" i="1" dirty="0" err="1" smtClean="0"/>
              <a:t>opath</a:t>
            </a:r>
            <a:r>
              <a:rPr lang="en-GB" sz="2400" b="1" i="1" dirty="0" smtClean="0"/>
              <a:t> </a:t>
            </a:r>
            <a:r>
              <a:rPr lang="en-GB" sz="2400" b="1" i="1" dirty="0"/>
              <a:t>- psychopathy is behaviour. </a:t>
            </a:r>
            <a:r>
              <a:rPr lang="en-GB" sz="2400" dirty="0"/>
              <a:t>It's a parasitic life strategy. You can recognize them by their actions. Only according to their actions they also receive punishment. Not because of what they are, but </a:t>
            </a:r>
            <a:r>
              <a:rPr lang="en-GB" sz="2400" b="1" dirty="0"/>
              <a:t>ONLY for how they behave</a:t>
            </a:r>
            <a:r>
              <a:rPr lang="en-GB" sz="2400" dirty="0"/>
              <a:t>.</a:t>
            </a:r>
          </a:p>
          <a:p>
            <a:pPr algn="just"/>
            <a:r>
              <a:rPr lang="en-GB" sz="2400" dirty="0"/>
              <a:t>They are 100% responsible for their actions. They are fully sane. </a:t>
            </a:r>
            <a:r>
              <a:rPr lang="cs-CZ" sz="2400" dirty="0" err="1" smtClean="0"/>
              <a:t>They</a:t>
            </a:r>
            <a:r>
              <a:rPr lang="en-GB" sz="2400" dirty="0" smtClean="0"/>
              <a:t> do </a:t>
            </a:r>
            <a:r>
              <a:rPr lang="en-GB" sz="2400" dirty="0"/>
              <a:t>not suffer from delusions. They are not schizophrenic. If they are tried, the </a:t>
            </a:r>
            <a:r>
              <a:rPr lang="en-GB" sz="2400" dirty="0" smtClean="0"/>
              <a:t>court </a:t>
            </a:r>
            <a:r>
              <a:rPr lang="cs-CZ" sz="2400" dirty="0" err="1" smtClean="0"/>
              <a:t>judges</a:t>
            </a:r>
            <a:r>
              <a:rPr lang="en-GB" sz="2400" dirty="0" smtClean="0"/>
              <a:t> </a:t>
            </a:r>
            <a:r>
              <a:rPr lang="en-GB" sz="2400" dirty="0"/>
              <a:t>them to their full extent</a:t>
            </a:r>
            <a:r>
              <a:rPr lang="en-GB" sz="2400" dirty="0" smtClean="0"/>
              <a:t>.</a:t>
            </a:r>
            <a:endParaRPr lang="cs-CZ" sz="2400" dirty="0" smtClean="0"/>
          </a:p>
          <a:p>
            <a:pPr algn="just"/>
            <a:r>
              <a:rPr lang="en-GB" sz="2400" dirty="0"/>
              <a:t>The true definition of a psychopath in psychiatry is </a:t>
            </a:r>
            <a:r>
              <a:rPr lang="en-GB" sz="2400" b="1" dirty="0"/>
              <a:t>antisocial personality disorder </a:t>
            </a:r>
            <a:r>
              <a:rPr lang="en-GB" sz="2400" dirty="0"/>
              <a:t>(ASPD</a:t>
            </a:r>
            <a:r>
              <a:rPr lang="en-GB" sz="2400" dirty="0" smtClean="0"/>
              <a:t>)</a:t>
            </a:r>
            <a:r>
              <a:rPr lang="cs-CZ" sz="2400" dirty="0" smtClean="0"/>
              <a:t>.</a:t>
            </a:r>
          </a:p>
          <a:p>
            <a:pPr algn="just"/>
            <a:r>
              <a:rPr lang="cs-CZ" sz="2400" dirty="0" err="1" smtClean="0">
                <a:hlinkClick r:id="rId3"/>
              </a:rPr>
              <a:t>Signs</a:t>
            </a:r>
            <a:r>
              <a:rPr lang="cs-CZ" sz="2400" dirty="0" smtClean="0">
                <a:hlinkClick r:id="rId3"/>
              </a:rPr>
              <a:t> </a:t>
            </a:r>
            <a:r>
              <a:rPr lang="cs-CZ" sz="2400" dirty="0" err="1" smtClean="0">
                <a:hlinkClick r:id="rId3"/>
              </a:rPr>
              <a:t>of</a:t>
            </a:r>
            <a:r>
              <a:rPr lang="cs-CZ" sz="2400" dirty="0" smtClean="0">
                <a:hlinkClick r:id="rId3"/>
              </a:rPr>
              <a:t> </a:t>
            </a:r>
            <a:r>
              <a:rPr lang="cs-CZ" sz="2400" dirty="0" err="1" smtClean="0">
                <a:hlinkClick r:id="rId3"/>
              </a:rPr>
              <a:t>psychopaths</a:t>
            </a:r>
            <a:endParaRPr lang="cs-CZ" sz="2400" dirty="0"/>
          </a:p>
        </p:txBody>
      </p:sp>
    </p:spTree>
    <p:extLst>
      <p:ext uri="{BB962C8B-B14F-4D97-AF65-F5344CB8AC3E}">
        <p14:creationId xmlns:p14="http://schemas.microsoft.com/office/powerpoint/2010/main" val="37096381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GB" b="1" dirty="0">
                <a:solidFill>
                  <a:schemeClr val="accent2">
                    <a:lumMod val="75000"/>
                  </a:schemeClr>
                </a:solidFill>
              </a:rPr>
              <a:t>Who is a Psychopath </a:t>
            </a:r>
            <a:r>
              <a:rPr lang="en-GB" b="1" dirty="0" smtClean="0">
                <a:solidFill>
                  <a:schemeClr val="accent2">
                    <a:lumMod val="75000"/>
                  </a:schemeClr>
                </a:solidFill>
              </a:rPr>
              <a:t>I</a:t>
            </a:r>
            <a:r>
              <a:rPr lang="cs-CZ" b="1" dirty="0" smtClean="0">
                <a:solidFill>
                  <a:schemeClr val="accent2">
                    <a:lumMod val="75000"/>
                  </a:schemeClr>
                </a:solidFill>
              </a:rPr>
              <a:t>I</a:t>
            </a:r>
            <a:r>
              <a:rPr lang="en-GB" b="1" dirty="0" smtClean="0">
                <a:solidFill>
                  <a:schemeClr val="accent2">
                    <a:lumMod val="75000"/>
                  </a:schemeClr>
                </a:solidFill>
              </a:rPr>
              <a:t>.</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GB" sz="2400" dirty="0"/>
              <a:t>The range of psychopaths is </a:t>
            </a:r>
            <a:r>
              <a:rPr lang="en-GB" sz="2400" dirty="0" smtClean="0"/>
              <a:t>wide.</a:t>
            </a:r>
            <a:r>
              <a:rPr lang="cs-CZ" sz="2400" dirty="0" smtClean="0"/>
              <a:t> </a:t>
            </a:r>
            <a:r>
              <a:rPr lang="cs-CZ" sz="2400" dirty="0" err="1" smtClean="0"/>
              <a:t>They</a:t>
            </a:r>
            <a:r>
              <a:rPr lang="cs-CZ" sz="2400" dirty="0" smtClean="0"/>
              <a:t> </a:t>
            </a:r>
            <a:r>
              <a:rPr lang="cs-CZ" sz="2400" dirty="0" err="1" smtClean="0"/>
              <a:t>range</a:t>
            </a:r>
            <a:r>
              <a:rPr lang="cs-CZ" sz="2400" dirty="0" smtClean="0"/>
              <a:t> </a:t>
            </a:r>
            <a:r>
              <a:rPr lang="cs-CZ" sz="2400" dirty="0" err="1" smtClean="0"/>
              <a:t>from</a:t>
            </a:r>
            <a:r>
              <a:rPr lang="en-GB" sz="2400" dirty="0" smtClean="0"/>
              <a:t> </a:t>
            </a:r>
            <a:r>
              <a:rPr lang="en-GB" sz="2400" dirty="0"/>
              <a:t>serial and mass </a:t>
            </a:r>
            <a:r>
              <a:rPr lang="en-GB" sz="2400" dirty="0" smtClean="0"/>
              <a:t>murderers</a:t>
            </a:r>
            <a:r>
              <a:rPr lang="cs-CZ" sz="2400" dirty="0"/>
              <a:t> </a:t>
            </a:r>
            <a:r>
              <a:rPr lang="cs-CZ" sz="2400" dirty="0" smtClean="0"/>
              <a:t>to</a:t>
            </a:r>
            <a:r>
              <a:rPr lang="en-GB" sz="2400" dirty="0" smtClean="0"/>
              <a:t> </a:t>
            </a:r>
            <a:r>
              <a:rPr lang="en-GB" sz="2400" dirty="0"/>
              <a:t>"sub-criminal", "socially successful" psychopaths, referred to as "</a:t>
            </a:r>
            <a:r>
              <a:rPr lang="en-GB" sz="2400" dirty="0" err="1"/>
              <a:t>deprivants</a:t>
            </a:r>
            <a:r>
              <a:rPr lang="en-GB" sz="2400" dirty="0"/>
              <a:t>" </a:t>
            </a:r>
            <a:r>
              <a:rPr lang="en-GB" sz="2400" dirty="0" smtClean="0"/>
              <a:t> </a:t>
            </a:r>
            <a:r>
              <a:rPr lang="en-GB" sz="2400" dirty="0"/>
              <a:t>(they form the largest group).</a:t>
            </a:r>
          </a:p>
          <a:p>
            <a:pPr algn="just"/>
            <a:r>
              <a:rPr lang="en-GB" sz="2400" dirty="0"/>
              <a:t>Psychopaths who </a:t>
            </a:r>
            <a:r>
              <a:rPr lang="cs-CZ" sz="2400" dirty="0" smtClean="0"/>
              <a:t>live </a:t>
            </a:r>
            <a:r>
              <a:rPr lang="en-GB" sz="2400" dirty="0" smtClean="0"/>
              <a:t>undiscovered </a:t>
            </a:r>
            <a:r>
              <a:rPr lang="en-GB" sz="2400" dirty="0"/>
              <a:t>among </a:t>
            </a:r>
            <a:r>
              <a:rPr lang="en-GB" sz="2400" dirty="0" smtClean="0"/>
              <a:t>us. </a:t>
            </a:r>
            <a:r>
              <a:rPr lang="en-GB" sz="2400" dirty="0"/>
              <a:t>Those who are rarely prosecuted. Those who drive their fellow men to suicide. Those whose aim is control, manipulation, tyranny - thus enjoying themselves elatedly</a:t>
            </a:r>
            <a:r>
              <a:rPr lang="en-GB" sz="2400" dirty="0" smtClean="0"/>
              <a:t>.</a:t>
            </a:r>
            <a:endParaRPr lang="cs-CZ" sz="2400" dirty="0" smtClean="0"/>
          </a:p>
          <a:p>
            <a:pPr algn="just"/>
            <a:r>
              <a:rPr lang="en-GB" sz="2400" dirty="0" smtClean="0"/>
              <a:t>They </a:t>
            </a:r>
            <a:r>
              <a:rPr lang="en-GB" sz="2400" dirty="0"/>
              <a:t>do not know regret or guilt (they only regret themselves). They have no conscience.</a:t>
            </a:r>
            <a:endParaRPr lang="cs-CZ" sz="2400" dirty="0"/>
          </a:p>
        </p:txBody>
      </p:sp>
    </p:spTree>
    <p:extLst>
      <p:ext uri="{BB962C8B-B14F-4D97-AF65-F5344CB8AC3E}">
        <p14:creationId xmlns:p14="http://schemas.microsoft.com/office/powerpoint/2010/main" val="48046234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GB" b="1" dirty="0">
                <a:solidFill>
                  <a:schemeClr val="accent2">
                    <a:lumMod val="75000"/>
                  </a:schemeClr>
                </a:solidFill>
              </a:rPr>
              <a:t>Who is a Psychopath </a:t>
            </a:r>
            <a:r>
              <a:rPr lang="en-GB" b="1" dirty="0" smtClean="0">
                <a:solidFill>
                  <a:schemeClr val="accent2">
                    <a:lumMod val="75000"/>
                  </a:schemeClr>
                </a:solidFill>
              </a:rPr>
              <a:t>II</a:t>
            </a:r>
            <a:r>
              <a:rPr lang="cs-CZ" b="1" dirty="0" smtClean="0">
                <a:solidFill>
                  <a:schemeClr val="accent2">
                    <a:lumMod val="75000"/>
                  </a:schemeClr>
                </a:solidFill>
              </a:rPr>
              <a:t>I.</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US" sz="2400" dirty="0" smtClean="0"/>
              <a:t>Psychopathy is, unfortunately, a parasitic life strategy: the "sport" of those who regard aggression as strength and courtesy as a weakness.</a:t>
            </a:r>
          </a:p>
          <a:p>
            <a:pPr algn="just"/>
            <a:r>
              <a:rPr lang="en-US" sz="2400" dirty="0" smtClean="0"/>
              <a:t>We should be able to distinguish psychopathy when we meet it.</a:t>
            </a:r>
          </a:p>
          <a:p>
            <a:pPr algn="just"/>
            <a:r>
              <a:rPr lang="en-US" sz="2400" dirty="0" smtClean="0"/>
              <a:t>We shall never tolerate this </a:t>
            </a:r>
            <a:r>
              <a:rPr lang="en-US" sz="2400" dirty="0" err="1" smtClean="0"/>
              <a:t>behaviour</a:t>
            </a:r>
            <a:r>
              <a:rPr lang="en-US" sz="2400" dirty="0" smtClean="0"/>
              <a:t>.</a:t>
            </a:r>
          </a:p>
          <a:p>
            <a:pPr algn="just"/>
            <a:r>
              <a:rPr lang="en-US" sz="2400" dirty="0" smtClean="0"/>
              <a:t>We shall never conceal or apologize this </a:t>
            </a:r>
            <a:r>
              <a:rPr lang="en-US" sz="2400" dirty="0" err="1" smtClean="0"/>
              <a:t>behaviour</a:t>
            </a:r>
            <a:r>
              <a:rPr lang="en-US" sz="2400" dirty="0" smtClean="0"/>
              <a:t> in anyone.</a:t>
            </a:r>
          </a:p>
          <a:p>
            <a:pPr algn="just"/>
            <a:r>
              <a:rPr lang="en-US" sz="2400" dirty="0" smtClean="0"/>
              <a:t>Never give such people a second chance.</a:t>
            </a:r>
            <a:endParaRPr lang="en-US" sz="2400" dirty="0"/>
          </a:p>
        </p:txBody>
      </p:sp>
    </p:spTree>
    <p:extLst>
      <p:ext uri="{BB962C8B-B14F-4D97-AF65-F5344CB8AC3E}">
        <p14:creationId xmlns:p14="http://schemas.microsoft.com/office/powerpoint/2010/main" val="4970227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GB" b="1" dirty="0">
                <a:solidFill>
                  <a:schemeClr val="accent2">
                    <a:lumMod val="75000"/>
                  </a:schemeClr>
                </a:solidFill>
              </a:rPr>
              <a:t>Who is a Psychopath </a:t>
            </a:r>
            <a:r>
              <a:rPr lang="en-GB" b="1" dirty="0" smtClean="0">
                <a:solidFill>
                  <a:schemeClr val="accent2">
                    <a:lumMod val="75000"/>
                  </a:schemeClr>
                </a:solidFill>
              </a:rPr>
              <a:t>I</a:t>
            </a:r>
            <a:r>
              <a:rPr lang="cs-CZ" b="1" dirty="0" smtClean="0">
                <a:solidFill>
                  <a:schemeClr val="accent2">
                    <a:lumMod val="75000"/>
                  </a:schemeClr>
                </a:solidFill>
              </a:rPr>
              <a:t>V.</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GB" sz="2400" dirty="0"/>
              <a:t>The behaviour of psychopaths is different from other problematic personalities, they ha a more predatory character, they are </a:t>
            </a:r>
            <a:r>
              <a:rPr lang="en-GB" sz="2400" b="1" i="1" dirty="0"/>
              <a:t>insensitive and without emotional context.</a:t>
            </a:r>
          </a:p>
          <a:p>
            <a:pPr algn="just"/>
            <a:r>
              <a:rPr lang="en-GB" sz="2400" dirty="0"/>
              <a:t>The behaviour of a psychopath may not be a mere reaction to the surrounding events, but an attempt to </a:t>
            </a:r>
            <a:r>
              <a:rPr lang="en-GB" sz="2400" b="1" i="1" dirty="0"/>
              <a:t>show</a:t>
            </a:r>
            <a:r>
              <a:rPr lang="en-GB" sz="2400" dirty="0"/>
              <a:t> oneself and others </a:t>
            </a:r>
            <a:r>
              <a:rPr lang="en-GB" sz="2400" b="1" i="1" dirty="0"/>
              <a:t>their strength</a:t>
            </a:r>
            <a:r>
              <a:rPr lang="en-GB" sz="2400" dirty="0"/>
              <a:t>.</a:t>
            </a:r>
          </a:p>
          <a:p>
            <a:pPr algn="just"/>
            <a:r>
              <a:rPr lang="en-GB" sz="2400" dirty="0"/>
              <a:t>They </a:t>
            </a:r>
            <a:r>
              <a:rPr lang="en-GB" sz="2400" b="1" i="1" dirty="0"/>
              <a:t>do not have very close relationships </a:t>
            </a:r>
            <a:r>
              <a:rPr lang="en-GB" sz="2400" dirty="0"/>
              <a:t>and contacts </a:t>
            </a:r>
            <a:r>
              <a:rPr lang="en-GB" sz="2400" b="1" i="1" dirty="0"/>
              <a:t>with family</a:t>
            </a:r>
            <a:r>
              <a:rPr lang="en-GB" sz="2400" dirty="0"/>
              <a:t>, friends and generally, they often change their place of work and do not plan in the long term.</a:t>
            </a:r>
          </a:p>
          <a:p>
            <a:pPr algn="just"/>
            <a:r>
              <a:rPr lang="en-GB" sz="2400" dirty="0"/>
              <a:t>Compared to other problematic personalities, their victims (violence) are less often family members, friends and relatives</a:t>
            </a:r>
            <a:endParaRPr lang="cs-CZ" sz="2400" dirty="0"/>
          </a:p>
        </p:txBody>
      </p:sp>
    </p:spTree>
    <p:extLst>
      <p:ext uri="{BB962C8B-B14F-4D97-AF65-F5344CB8AC3E}">
        <p14:creationId xmlns:p14="http://schemas.microsoft.com/office/powerpoint/2010/main" val="240412611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a:solidFill>
                  <a:schemeClr val="accent2">
                    <a:lumMod val="75000"/>
                  </a:schemeClr>
                </a:solidFill>
              </a:rPr>
              <a:t>Statistics</a:t>
            </a: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GB" sz="2400" dirty="0"/>
              <a:t>According to recent stricter research </a:t>
            </a:r>
            <a:r>
              <a:rPr lang="en-GB" sz="2400" dirty="0" smtClean="0"/>
              <a:t>(University </a:t>
            </a:r>
            <a:r>
              <a:rPr lang="en-GB" sz="2400" dirty="0"/>
              <a:t>of Huston), psychopathic personalities in society are </a:t>
            </a:r>
            <a:r>
              <a:rPr lang="en-GB" sz="2400" b="1" i="1" dirty="0"/>
              <a:t>up to a quarter of the population</a:t>
            </a:r>
            <a:r>
              <a:rPr lang="en-GB" sz="2400" dirty="0"/>
              <a:t>, in most cases (three quarters) they are </a:t>
            </a:r>
            <a:r>
              <a:rPr lang="en-GB" sz="2400" dirty="0" smtClean="0"/>
              <a:t>m</a:t>
            </a:r>
            <a:r>
              <a:rPr lang="cs-CZ" sz="2400" dirty="0" smtClean="0"/>
              <a:t>ale</a:t>
            </a:r>
            <a:r>
              <a:rPr lang="en-GB" sz="2400" dirty="0" smtClean="0"/>
              <a:t>.</a:t>
            </a:r>
            <a:endParaRPr lang="en-GB" sz="2400" dirty="0"/>
          </a:p>
          <a:p>
            <a:pPr algn="just"/>
            <a:r>
              <a:rPr lang="en-GB" sz="2400" dirty="0"/>
              <a:t>Very often they are </a:t>
            </a:r>
            <a:r>
              <a:rPr lang="cs-CZ" sz="2400" dirty="0" smtClean="0"/>
              <a:t>male</a:t>
            </a:r>
            <a:r>
              <a:rPr lang="en-GB" sz="2400" dirty="0" smtClean="0"/>
              <a:t> </a:t>
            </a:r>
            <a:r>
              <a:rPr lang="en-GB" sz="2400" dirty="0"/>
              <a:t>who enchant every woman's heart, they are eloquent, they can attract attention, but they only care about their own importance and power.</a:t>
            </a:r>
          </a:p>
          <a:p>
            <a:pPr algn="just"/>
            <a:r>
              <a:rPr lang="en-GB" sz="2400" dirty="0"/>
              <a:t>They are often executives, dominant, egotistical and disregarding the feelings of others.</a:t>
            </a:r>
            <a:endParaRPr lang="cs-CZ" sz="2400" dirty="0"/>
          </a:p>
        </p:txBody>
      </p:sp>
    </p:spTree>
    <p:extLst>
      <p:ext uri="{BB962C8B-B14F-4D97-AF65-F5344CB8AC3E}">
        <p14:creationId xmlns:p14="http://schemas.microsoft.com/office/powerpoint/2010/main" val="15062919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k motiv">
  <a:themeElements>
    <a:clrScheme name="Vlastní 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motiv" id="{44A0A158-DF95-4860-97E7-6E4071F6EC3D}" vid="{DCE1AC11-CFC7-4A60-9382-3AFC7379423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 motiv</Template>
  <TotalTime>1255</TotalTime>
  <Words>1513</Words>
  <Application>Microsoft Office PowerPoint</Application>
  <PresentationFormat>Širokoúhlá obrazovka</PresentationFormat>
  <Paragraphs>148</Paragraphs>
  <Slides>19</Slides>
  <Notes>16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Arial</vt:lpstr>
      <vt:lpstr>Calibri</vt:lpstr>
      <vt:lpstr>Calibri Light</vt:lpstr>
      <vt:lpstr>Uk motiv</vt:lpstr>
      <vt:lpstr>Psychopathy</vt:lpstr>
      <vt:lpstr>Psychopath versus Sociopath</vt:lpstr>
      <vt:lpstr>Similarities</vt:lpstr>
      <vt:lpstr>Differences</vt:lpstr>
      <vt:lpstr>Who is a Psychopath I.</vt:lpstr>
      <vt:lpstr>Who is a Psychopath II.</vt:lpstr>
      <vt:lpstr>Who is a Psychopath III.</vt:lpstr>
      <vt:lpstr>Who is a Psychopath IV.</vt:lpstr>
      <vt:lpstr>Statistics</vt:lpstr>
      <vt:lpstr>How to Recognize Psychopaths I.</vt:lpstr>
      <vt:lpstr>How to Recognize Psychopaths II.</vt:lpstr>
      <vt:lpstr>Prezentace aplikace PowerPoint</vt:lpstr>
      <vt:lpstr>Causes of Origin I.</vt:lpstr>
      <vt:lpstr>Causes of Origin II.</vt:lpstr>
      <vt:lpstr>Causes of Origin III.</vt:lpstr>
      <vt:lpstr>How to deal with psychopaths</vt:lpstr>
      <vt:lpstr>Summary of Basic Signs of Psychopathy</vt:lpstr>
      <vt:lpstr>Thank you for your attention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Postoj klienta k nemoci</dc:title>
  <dc:creator>Eva Švarcová</dc:creator>
  <cp:lastModifiedBy>El-Hmoudová Dagmar</cp:lastModifiedBy>
  <cp:revision>113</cp:revision>
  <dcterms:created xsi:type="dcterms:W3CDTF">2011-02-21T12:31:35Z</dcterms:created>
  <dcterms:modified xsi:type="dcterms:W3CDTF">2020-03-20T21:03:48Z</dcterms:modified>
</cp:coreProperties>
</file>