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2B9435-E038-4DD2-98E5-056217A8472D}"/>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CAD97321-0DC9-4437-956C-364C627194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B0E676F8-792C-4723-B346-2639430FB194}"/>
              </a:ext>
            </a:extLst>
          </p:cNvPr>
          <p:cNvSpPr>
            <a:spLocks noGrp="1"/>
          </p:cNvSpPr>
          <p:nvPr>
            <p:ph type="dt" sz="half" idx="10"/>
          </p:nvPr>
        </p:nvSpPr>
        <p:spPr/>
        <p:txBody>
          <a:bodyPr/>
          <a:lstStyle/>
          <a:p>
            <a:fld id="{6E048E98-B0AD-4741-9E6B-BF158B973356}" type="datetimeFigureOut">
              <a:rPr lang="cs-CZ" smtClean="0"/>
              <a:t>02.04.2020</a:t>
            </a:fld>
            <a:endParaRPr lang="cs-CZ"/>
          </a:p>
        </p:txBody>
      </p:sp>
      <p:sp>
        <p:nvSpPr>
          <p:cNvPr id="5" name="Zástupný symbol pro zápatí 4">
            <a:extLst>
              <a:ext uri="{FF2B5EF4-FFF2-40B4-BE49-F238E27FC236}">
                <a16:creationId xmlns:a16="http://schemas.microsoft.com/office/drawing/2014/main" id="{52062F57-CB3D-403E-80BE-0C35A66712A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29EF055-CFC0-4804-BF52-95EAB36428C8}"/>
              </a:ext>
            </a:extLst>
          </p:cNvPr>
          <p:cNvSpPr>
            <a:spLocks noGrp="1"/>
          </p:cNvSpPr>
          <p:nvPr>
            <p:ph type="sldNum" sz="quarter" idx="12"/>
          </p:nvPr>
        </p:nvSpPr>
        <p:spPr/>
        <p:txBody>
          <a:bodyPr/>
          <a:lstStyle/>
          <a:p>
            <a:fld id="{06BE8B33-EE74-47FF-B4FD-DFFE4A932D2C}" type="slidenum">
              <a:rPr lang="cs-CZ" smtClean="0"/>
              <a:t>‹#›</a:t>
            </a:fld>
            <a:endParaRPr lang="cs-CZ"/>
          </a:p>
        </p:txBody>
      </p:sp>
    </p:spTree>
    <p:extLst>
      <p:ext uri="{BB962C8B-B14F-4D97-AF65-F5344CB8AC3E}">
        <p14:creationId xmlns:p14="http://schemas.microsoft.com/office/powerpoint/2010/main" val="3401232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5C2DBD-B143-4A58-B66C-6B1B01758F0F}"/>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9E9741E6-D92A-421F-AF64-13B09924DCA6}"/>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577619A-DF13-41E2-ADE3-0206754288CD}"/>
              </a:ext>
            </a:extLst>
          </p:cNvPr>
          <p:cNvSpPr>
            <a:spLocks noGrp="1"/>
          </p:cNvSpPr>
          <p:nvPr>
            <p:ph type="dt" sz="half" idx="10"/>
          </p:nvPr>
        </p:nvSpPr>
        <p:spPr/>
        <p:txBody>
          <a:bodyPr/>
          <a:lstStyle/>
          <a:p>
            <a:fld id="{6E048E98-B0AD-4741-9E6B-BF158B973356}" type="datetimeFigureOut">
              <a:rPr lang="cs-CZ" smtClean="0"/>
              <a:t>02.04.2020</a:t>
            </a:fld>
            <a:endParaRPr lang="cs-CZ"/>
          </a:p>
        </p:txBody>
      </p:sp>
      <p:sp>
        <p:nvSpPr>
          <p:cNvPr id="5" name="Zástupný symbol pro zápatí 4">
            <a:extLst>
              <a:ext uri="{FF2B5EF4-FFF2-40B4-BE49-F238E27FC236}">
                <a16:creationId xmlns:a16="http://schemas.microsoft.com/office/drawing/2014/main" id="{5F56A660-42C2-43A8-B1B9-461BCFFCC83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F85943A-C2CD-4840-8A72-F9B10ACCC358}"/>
              </a:ext>
            </a:extLst>
          </p:cNvPr>
          <p:cNvSpPr>
            <a:spLocks noGrp="1"/>
          </p:cNvSpPr>
          <p:nvPr>
            <p:ph type="sldNum" sz="quarter" idx="12"/>
          </p:nvPr>
        </p:nvSpPr>
        <p:spPr/>
        <p:txBody>
          <a:bodyPr/>
          <a:lstStyle/>
          <a:p>
            <a:fld id="{06BE8B33-EE74-47FF-B4FD-DFFE4A932D2C}" type="slidenum">
              <a:rPr lang="cs-CZ" smtClean="0"/>
              <a:t>‹#›</a:t>
            </a:fld>
            <a:endParaRPr lang="cs-CZ"/>
          </a:p>
        </p:txBody>
      </p:sp>
    </p:spTree>
    <p:extLst>
      <p:ext uri="{BB962C8B-B14F-4D97-AF65-F5344CB8AC3E}">
        <p14:creationId xmlns:p14="http://schemas.microsoft.com/office/powerpoint/2010/main" val="2803452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BC8C4A37-35CD-4494-98B2-1E63D6F828A3}"/>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2E44EA4A-5FF7-4D12-9F6E-EA09439C83C9}"/>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9BE1A13-BEC7-40CC-B51B-B2D267BB82DC}"/>
              </a:ext>
            </a:extLst>
          </p:cNvPr>
          <p:cNvSpPr>
            <a:spLocks noGrp="1"/>
          </p:cNvSpPr>
          <p:nvPr>
            <p:ph type="dt" sz="half" idx="10"/>
          </p:nvPr>
        </p:nvSpPr>
        <p:spPr/>
        <p:txBody>
          <a:bodyPr/>
          <a:lstStyle/>
          <a:p>
            <a:fld id="{6E048E98-B0AD-4741-9E6B-BF158B973356}" type="datetimeFigureOut">
              <a:rPr lang="cs-CZ" smtClean="0"/>
              <a:t>02.04.2020</a:t>
            </a:fld>
            <a:endParaRPr lang="cs-CZ"/>
          </a:p>
        </p:txBody>
      </p:sp>
      <p:sp>
        <p:nvSpPr>
          <p:cNvPr id="5" name="Zástupný symbol pro zápatí 4">
            <a:extLst>
              <a:ext uri="{FF2B5EF4-FFF2-40B4-BE49-F238E27FC236}">
                <a16:creationId xmlns:a16="http://schemas.microsoft.com/office/drawing/2014/main" id="{002FEEC4-53BA-4909-A177-C98177C8E91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86A89E1-A2BF-4AA5-91AE-253290D7EF6D}"/>
              </a:ext>
            </a:extLst>
          </p:cNvPr>
          <p:cNvSpPr>
            <a:spLocks noGrp="1"/>
          </p:cNvSpPr>
          <p:nvPr>
            <p:ph type="sldNum" sz="quarter" idx="12"/>
          </p:nvPr>
        </p:nvSpPr>
        <p:spPr/>
        <p:txBody>
          <a:bodyPr/>
          <a:lstStyle/>
          <a:p>
            <a:fld id="{06BE8B33-EE74-47FF-B4FD-DFFE4A932D2C}" type="slidenum">
              <a:rPr lang="cs-CZ" smtClean="0"/>
              <a:t>‹#›</a:t>
            </a:fld>
            <a:endParaRPr lang="cs-CZ"/>
          </a:p>
        </p:txBody>
      </p:sp>
    </p:spTree>
    <p:extLst>
      <p:ext uri="{BB962C8B-B14F-4D97-AF65-F5344CB8AC3E}">
        <p14:creationId xmlns:p14="http://schemas.microsoft.com/office/powerpoint/2010/main" val="1642948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0E728F-181B-4F3A-8E77-5FB4357990DF}"/>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DF1EB6F3-5E86-4ECF-BF4B-103B100D2839}"/>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9E64119-380B-4466-85AB-70B0EECFB3E7}"/>
              </a:ext>
            </a:extLst>
          </p:cNvPr>
          <p:cNvSpPr>
            <a:spLocks noGrp="1"/>
          </p:cNvSpPr>
          <p:nvPr>
            <p:ph type="dt" sz="half" idx="10"/>
          </p:nvPr>
        </p:nvSpPr>
        <p:spPr/>
        <p:txBody>
          <a:bodyPr/>
          <a:lstStyle/>
          <a:p>
            <a:fld id="{6E048E98-B0AD-4741-9E6B-BF158B973356}" type="datetimeFigureOut">
              <a:rPr lang="cs-CZ" smtClean="0"/>
              <a:t>02.04.2020</a:t>
            </a:fld>
            <a:endParaRPr lang="cs-CZ"/>
          </a:p>
        </p:txBody>
      </p:sp>
      <p:sp>
        <p:nvSpPr>
          <p:cNvPr id="5" name="Zástupný symbol pro zápatí 4">
            <a:extLst>
              <a:ext uri="{FF2B5EF4-FFF2-40B4-BE49-F238E27FC236}">
                <a16:creationId xmlns:a16="http://schemas.microsoft.com/office/drawing/2014/main" id="{EBC644CA-64D4-4A4D-A66D-22948012F31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ABC4E27-5E6A-4796-970E-7D09374A1350}"/>
              </a:ext>
            </a:extLst>
          </p:cNvPr>
          <p:cNvSpPr>
            <a:spLocks noGrp="1"/>
          </p:cNvSpPr>
          <p:nvPr>
            <p:ph type="sldNum" sz="quarter" idx="12"/>
          </p:nvPr>
        </p:nvSpPr>
        <p:spPr/>
        <p:txBody>
          <a:bodyPr/>
          <a:lstStyle/>
          <a:p>
            <a:fld id="{06BE8B33-EE74-47FF-B4FD-DFFE4A932D2C}" type="slidenum">
              <a:rPr lang="cs-CZ" smtClean="0"/>
              <a:t>‹#›</a:t>
            </a:fld>
            <a:endParaRPr lang="cs-CZ"/>
          </a:p>
        </p:txBody>
      </p:sp>
    </p:spTree>
    <p:extLst>
      <p:ext uri="{BB962C8B-B14F-4D97-AF65-F5344CB8AC3E}">
        <p14:creationId xmlns:p14="http://schemas.microsoft.com/office/powerpoint/2010/main" val="111503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BD730F-8559-41C6-A77F-5A8A00D2F43D}"/>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007F4BC7-7003-4140-B950-8734635ED6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77B9BFC5-9008-41A2-912E-FAD63A9A854A}"/>
              </a:ext>
            </a:extLst>
          </p:cNvPr>
          <p:cNvSpPr>
            <a:spLocks noGrp="1"/>
          </p:cNvSpPr>
          <p:nvPr>
            <p:ph type="dt" sz="half" idx="10"/>
          </p:nvPr>
        </p:nvSpPr>
        <p:spPr/>
        <p:txBody>
          <a:bodyPr/>
          <a:lstStyle/>
          <a:p>
            <a:fld id="{6E048E98-B0AD-4741-9E6B-BF158B973356}" type="datetimeFigureOut">
              <a:rPr lang="cs-CZ" smtClean="0"/>
              <a:t>02.04.2020</a:t>
            </a:fld>
            <a:endParaRPr lang="cs-CZ"/>
          </a:p>
        </p:txBody>
      </p:sp>
      <p:sp>
        <p:nvSpPr>
          <p:cNvPr id="5" name="Zástupný symbol pro zápatí 4">
            <a:extLst>
              <a:ext uri="{FF2B5EF4-FFF2-40B4-BE49-F238E27FC236}">
                <a16:creationId xmlns:a16="http://schemas.microsoft.com/office/drawing/2014/main" id="{1C3F1649-5BE8-4CB1-8ED5-516DD8A096F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C626FA4-7532-43CA-A71D-10F5307B4125}"/>
              </a:ext>
            </a:extLst>
          </p:cNvPr>
          <p:cNvSpPr>
            <a:spLocks noGrp="1"/>
          </p:cNvSpPr>
          <p:nvPr>
            <p:ph type="sldNum" sz="quarter" idx="12"/>
          </p:nvPr>
        </p:nvSpPr>
        <p:spPr/>
        <p:txBody>
          <a:bodyPr/>
          <a:lstStyle/>
          <a:p>
            <a:fld id="{06BE8B33-EE74-47FF-B4FD-DFFE4A932D2C}" type="slidenum">
              <a:rPr lang="cs-CZ" smtClean="0"/>
              <a:t>‹#›</a:t>
            </a:fld>
            <a:endParaRPr lang="cs-CZ"/>
          </a:p>
        </p:txBody>
      </p:sp>
    </p:spTree>
    <p:extLst>
      <p:ext uri="{BB962C8B-B14F-4D97-AF65-F5344CB8AC3E}">
        <p14:creationId xmlns:p14="http://schemas.microsoft.com/office/powerpoint/2010/main" val="130814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F64514-E54E-4D02-A3D0-1259D1CB8F37}"/>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C75755FE-A216-4370-9C6A-4CEA50EB7577}"/>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60F23659-ABEE-449A-810D-D232BB5F4D08}"/>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C59F99D4-A3F0-4596-80DB-E03AEC8AB7D5}"/>
              </a:ext>
            </a:extLst>
          </p:cNvPr>
          <p:cNvSpPr>
            <a:spLocks noGrp="1"/>
          </p:cNvSpPr>
          <p:nvPr>
            <p:ph type="dt" sz="half" idx="10"/>
          </p:nvPr>
        </p:nvSpPr>
        <p:spPr/>
        <p:txBody>
          <a:bodyPr/>
          <a:lstStyle/>
          <a:p>
            <a:fld id="{6E048E98-B0AD-4741-9E6B-BF158B973356}" type="datetimeFigureOut">
              <a:rPr lang="cs-CZ" smtClean="0"/>
              <a:t>02.04.2020</a:t>
            </a:fld>
            <a:endParaRPr lang="cs-CZ"/>
          </a:p>
        </p:txBody>
      </p:sp>
      <p:sp>
        <p:nvSpPr>
          <p:cNvPr id="6" name="Zástupný symbol pro zápatí 5">
            <a:extLst>
              <a:ext uri="{FF2B5EF4-FFF2-40B4-BE49-F238E27FC236}">
                <a16:creationId xmlns:a16="http://schemas.microsoft.com/office/drawing/2014/main" id="{099D558F-1A96-4960-94FA-09B6E37EDB5A}"/>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9554DFF-9F1B-4DB0-ADD2-992FE41B4513}"/>
              </a:ext>
            </a:extLst>
          </p:cNvPr>
          <p:cNvSpPr>
            <a:spLocks noGrp="1"/>
          </p:cNvSpPr>
          <p:nvPr>
            <p:ph type="sldNum" sz="quarter" idx="12"/>
          </p:nvPr>
        </p:nvSpPr>
        <p:spPr/>
        <p:txBody>
          <a:bodyPr/>
          <a:lstStyle/>
          <a:p>
            <a:fld id="{06BE8B33-EE74-47FF-B4FD-DFFE4A932D2C}" type="slidenum">
              <a:rPr lang="cs-CZ" smtClean="0"/>
              <a:t>‹#›</a:t>
            </a:fld>
            <a:endParaRPr lang="cs-CZ"/>
          </a:p>
        </p:txBody>
      </p:sp>
    </p:spTree>
    <p:extLst>
      <p:ext uri="{BB962C8B-B14F-4D97-AF65-F5344CB8AC3E}">
        <p14:creationId xmlns:p14="http://schemas.microsoft.com/office/powerpoint/2010/main" val="1698607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2B53B2-2C70-45F9-9992-FF92FC1D7104}"/>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32513CCB-BA32-4D28-B3C4-1ED999D694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B670BA2E-A757-4B81-BB27-EDECFEFF8013}"/>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C68445AB-B193-427E-8285-1021752A9B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BBB92C89-9B08-402A-BE15-6125915C9915}"/>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78D56399-7BF3-4B1B-B669-096DD975DAAA}"/>
              </a:ext>
            </a:extLst>
          </p:cNvPr>
          <p:cNvSpPr>
            <a:spLocks noGrp="1"/>
          </p:cNvSpPr>
          <p:nvPr>
            <p:ph type="dt" sz="half" idx="10"/>
          </p:nvPr>
        </p:nvSpPr>
        <p:spPr/>
        <p:txBody>
          <a:bodyPr/>
          <a:lstStyle/>
          <a:p>
            <a:fld id="{6E048E98-B0AD-4741-9E6B-BF158B973356}" type="datetimeFigureOut">
              <a:rPr lang="cs-CZ" smtClean="0"/>
              <a:t>02.04.2020</a:t>
            </a:fld>
            <a:endParaRPr lang="cs-CZ"/>
          </a:p>
        </p:txBody>
      </p:sp>
      <p:sp>
        <p:nvSpPr>
          <p:cNvPr id="8" name="Zástupný symbol pro zápatí 7">
            <a:extLst>
              <a:ext uri="{FF2B5EF4-FFF2-40B4-BE49-F238E27FC236}">
                <a16:creationId xmlns:a16="http://schemas.microsoft.com/office/drawing/2014/main" id="{59968D9D-E49A-4D40-98E8-11C2F58B9D25}"/>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0930FC96-F3CD-4537-AF80-9918002F9554}"/>
              </a:ext>
            </a:extLst>
          </p:cNvPr>
          <p:cNvSpPr>
            <a:spLocks noGrp="1"/>
          </p:cNvSpPr>
          <p:nvPr>
            <p:ph type="sldNum" sz="quarter" idx="12"/>
          </p:nvPr>
        </p:nvSpPr>
        <p:spPr/>
        <p:txBody>
          <a:bodyPr/>
          <a:lstStyle/>
          <a:p>
            <a:fld id="{06BE8B33-EE74-47FF-B4FD-DFFE4A932D2C}" type="slidenum">
              <a:rPr lang="cs-CZ" smtClean="0"/>
              <a:t>‹#›</a:t>
            </a:fld>
            <a:endParaRPr lang="cs-CZ"/>
          </a:p>
        </p:txBody>
      </p:sp>
    </p:spTree>
    <p:extLst>
      <p:ext uri="{BB962C8B-B14F-4D97-AF65-F5344CB8AC3E}">
        <p14:creationId xmlns:p14="http://schemas.microsoft.com/office/powerpoint/2010/main" val="2022847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F0BB25-4CC1-4B6E-8BC6-3DA89DAE1173}"/>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285FD0BF-5B20-45D4-BAB4-115B54F40F88}"/>
              </a:ext>
            </a:extLst>
          </p:cNvPr>
          <p:cNvSpPr>
            <a:spLocks noGrp="1"/>
          </p:cNvSpPr>
          <p:nvPr>
            <p:ph type="dt" sz="half" idx="10"/>
          </p:nvPr>
        </p:nvSpPr>
        <p:spPr/>
        <p:txBody>
          <a:bodyPr/>
          <a:lstStyle/>
          <a:p>
            <a:fld id="{6E048E98-B0AD-4741-9E6B-BF158B973356}" type="datetimeFigureOut">
              <a:rPr lang="cs-CZ" smtClean="0"/>
              <a:t>02.04.2020</a:t>
            </a:fld>
            <a:endParaRPr lang="cs-CZ"/>
          </a:p>
        </p:txBody>
      </p:sp>
      <p:sp>
        <p:nvSpPr>
          <p:cNvPr id="4" name="Zástupný symbol pro zápatí 3">
            <a:extLst>
              <a:ext uri="{FF2B5EF4-FFF2-40B4-BE49-F238E27FC236}">
                <a16:creationId xmlns:a16="http://schemas.microsoft.com/office/drawing/2014/main" id="{0D9A8210-024C-4A68-9D67-FA9C6A464258}"/>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1411A808-CB6A-4EA1-A4F7-998F47CBD907}"/>
              </a:ext>
            </a:extLst>
          </p:cNvPr>
          <p:cNvSpPr>
            <a:spLocks noGrp="1"/>
          </p:cNvSpPr>
          <p:nvPr>
            <p:ph type="sldNum" sz="quarter" idx="12"/>
          </p:nvPr>
        </p:nvSpPr>
        <p:spPr/>
        <p:txBody>
          <a:bodyPr/>
          <a:lstStyle/>
          <a:p>
            <a:fld id="{06BE8B33-EE74-47FF-B4FD-DFFE4A932D2C}" type="slidenum">
              <a:rPr lang="cs-CZ" smtClean="0"/>
              <a:t>‹#›</a:t>
            </a:fld>
            <a:endParaRPr lang="cs-CZ"/>
          </a:p>
        </p:txBody>
      </p:sp>
    </p:spTree>
    <p:extLst>
      <p:ext uri="{BB962C8B-B14F-4D97-AF65-F5344CB8AC3E}">
        <p14:creationId xmlns:p14="http://schemas.microsoft.com/office/powerpoint/2010/main" val="816272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602E8C1E-BADB-46DE-BA12-2DEB7AEFAB8B}"/>
              </a:ext>
            </a:extLst>
          </p:cNvPr>
          <p:cNvSpPr>
            <a:spLocks noGrp="1"/>
          </p:cNvSpPr>
          <p:nvPr>
            <p:ph type="dt" sz="half" idx="10"/>
          </p:nvPr>
        </p:nvSpPr>
        <p:spPr/>
        <p:txBody>
          <a:bodyPr/>
          <a:lstStyle/>
          <a:p>
            <a:fld id="{6E048E98-B0AD-4741-9E6B-BF158B973356}" type="datetimeFigureOut">
              <a:rPr lang="cs-CZ" smtClean="0"/>
              <a:t>02.04.2020</a:t>
            </a:fld>
            <a:endParaRPr lang="cs-CZ"/>
          </a:p>
        </p:txBody>
      </p:sp>
      <p:sp>
        <p:nvSpPr>
          <p:cNvPr id="3" name="Zástupný symbol pro zápatí 2">
            <a:extLst>
              <a:ext uri="{FF2B5EF4-FFF2-40B4-BE49-F238E27FC236}">
                <a16:creationId xmlns:a16="http://schemas.microsoft.com/office/drawing/2014/main" id="{2B47C0C0-48D6-4CD8-BE68-B1168D3774CE}"/>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529A2035-6148-48FA-89C0-55685C4C6131}"/>
              </a:ext>
            </a:extLst>
          </p:cNvPr>
          <p:cNvSpPr>
            <a:spLocks noGrp="1"/>
          </p:cNvSpPr>
          <p:nvPr>
            <p:ph type="sldNum" sz="quarter" idx="12"/>
          </p:nvPr>
        </p:nvSpPr>
        <p:spPr/>
        <p:txBody>
          <a:bodyPr/>
          <a:lstStyle/>
          <a:p>
            <a:fld id="{06BE8B33-EE74-47FF-B4FD-DFFE4A932D2C}" type="slidenum">
              <a:rPr lang="cs-CZ" smtClean="0"/>
              <a:t>‹#›</a:t>
            </a:fld>
            <a:endParaRPr lang="cs-CZ"/>
          </a:p>
        </p:txBody>
      </p:sp>
    </p:spTree>
    <p:extLst>
      <p:ext uri="{BB962C8B-B14F-4D97-AF65-F5344CB8AC3E}">
        <p14:creationId xmlns:p14="http://schemas.microsoft.com/office/powerpoint/2010/main" val="1059705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938576-051F-4BE6-B025-7ED73E7ADB6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B7CC5F73-AFD9-4D04-88D2-8F1705F645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7CC96E3B-5E7D-4129-A20A-6AF79BAE2A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8B87F06F-DB1B-4726-95DC-4C22954EFBFE}"/>
              </a:ext>
            </a:extLst>
          </p:cNvPr>
          <p:cNvSpPr>
            <a:spLocks noGrp="1"/>
          </p:cNvSpPr>
          <p:nvPr>
            <p:ph type="dt" sz="half" idx="10"/>
          </p:nvPr>
        </p:nvSpPr>
        <p:spPr/>
        <p:txBody>
          <a:bodyPr/>
          <a:lstStyle/>
          <a:p>
            <a:fld id="{6E048E98-B0AD-4741-9E6B-BF158B973356}" type="datetimeFigureOut">
              <a:rPr lang="cs-CZ" smtClean="0"/>
              <a:t>02.04.2020</a:t>
            </a:fld>
            <a:endParaRPr lang="cs-CZ"/>
          </a:p>
        </p:txBody>
      </p:sp>
      <p:sp>
        <p:nvSpPr>
          <p:cNvPr id="6" name="Zástupný symbol pro zápatí 5">
            <a:extLst>
              <a:ext uri="{FF2B5EF4-FFF2-40B4-BE49-F238E27FC236}">
                <a16:creationId xmlns:a16="http://schemas.microsoft.com/office/drawing/2014/main" id="{E2CC16F1-6CF6-41F5-8925-1EA317402A6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AE83FF25-1747-4BB5-B0EB-9202A1E162F7}"/>
              </a:ext>
            </a:extLst>
          </p:cNvPr>
          <p:cNvSpPr>
            <a:spLocks noGrp="1"/>
          </p:cNvSpPr>
          <p:nvPr>
            <p:ph type="sldNum" sz="quarter" idx="12"/>
          </p:nvPr>
        </p:nvSpPr>
        <p:spPr/>
        <p:txBody>
          <a:bodyPr/>
          <a:lstStyle/>
          <a:p>
            <a:fld id="{06BE8B33-EE74-47FF-B4FD-DFFE4A932D2C}" type="slidenum">
              <a:rPr lang="cs-CZ" smtClean="0"/>
              <a:t>‹#›</a:t>
            </a:fld>
            <a:endParaRPr lang="cs-CZ"/>
          </a:p>
        </p:txBody>
      </p:sp>
    </p:spTree>
    <p:extLst>
      <p:ext uri="{BB962C8B-B14F-4D97-AF65-F5344CB8AC3E}">
        <p14:creationId xmlns:p14="http://schemas.microsoft.com/office/powerpoint/2010/main" val="1682069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F96F57-E460-4A1E-82F1-95560DB232F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CE7378D2-68A6-40EC-8F50-46D12568EB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48C12B44-F604-42ED-862E-639CD97A24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56D01BDB-330E-4AC1-B51D-401942CE1BA3}"/>
              </a:ext>
            </a:extLst>
          </p:cNvPr>
          <p:cNvSpPr>
            <a:spLocks noGrp="1"/>
          </p:cNvSpPr>
          <p:nvPr>
            <p:ph type="dt" sz="half" idx="10"/>
          </p:nvPr>
        </p:nvSpPr>
        <p:spPr/>
        <p:txBody>
          <a:bodyPr/>
          <a:lstStyle/>
          <a:p>
            <a:fld id="{6E048E98-B0AD-4741-9E6B-BF158B973356}" type="datetimeFigureOut">
              <a:rPr lang="cs-CZ" smtClean="0"/>
              <a:t>02.04.2020</a:t>
            </a:fld>
            <a:endParaRPr lang="cs-CZ"/>
          </a:p>
        </p:txBody>
      </p:sp>
      <p:sp>
        <p:nvSpPr>
          <p:cNvPr id="6" name="Zástupný symbol pro zápatí 5">
            <a:extLst>
              <a:ext uri="{FF2B5EF4-FFF2-40B4-BE49-F238E27FC236}">
                <a16:creationId xmlns:a16="http://schemas.microsoft.com/office/drawing/2014/main" id="{5EAA4DF7-9F50-41EE-806F-B30F3219D1F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551FDA8-AA9C-4B7B-A623-31B09A869595}"/>
              </a:ext>
            </a:extLst>
          </p:cNvPr>
          <p:cNvSpPr>
            <a:spLocks noGrp="1"/>
          </p:cNvSpPr>
          <p:nvPr>
            <p:ph type="sldNum" sz="quarter" idx="12"/>
          </p:nvPr>
        </p:nvSpPr>
        <p:spPr/>
        <p:txBody>
          <a:bodyPr/>
          <a:lstStyle/>
          <a:p>
            <a:fld id="{06BE8B33-EE74-47FF-B4FD-DFFE4A932D2C}" type="slidenum">
              <a:rPr lang="cs-CZ" smtClean="0"/>
              <a:t>‹#›</a:t>
            </a:fld>
            <a:endParaRPr lang="cs-CZ"/>
          </a:p>
        </p:txBody>
      </p:sp>
    </p:spTree>
    <p:extLst>
      <p:ext uri="{BB962C8B-B14F-4D97-AF65-F5344CB8AC3E}">
        <p14:creationId xmlns:p14="http://schemas.microsoft.com/office/powerpoint/2010/main" val="3391364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CAAF9355-BA78-41F7-8817-EC1224CC1E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1B91A4DE-647F-4E1F-B094-14F2BB9001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2422C4D-9A7C-4FC2-BD54-BF7A49B8F6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048E98-B0AD-4741-9E6B-BF158B973356}" type="datetimeFigureOut">
              <a:rPr lang="cs-CZ" smtClean="0"/>
              <a:t>02.04.2020</a:t>
            </a:fld>
            <a:endParaRPr lang="cs-CZ"/>
          </a:p>
        </p:txBody>
      </p:sp>
      <p:sp>
        <p:nvSpPr>
          <p:cNvPr id="5" name="Zástupný symbol pro zápatí 4">
            <a:extLst>
              <a:ext uri="{FF2B5EF4-FFF2-40B4-BE49-F238E27FC236}">
                <a16:creationId xmlns:a16="http://schemas.microsoft.com/office/drawing/2014/main" id="{A5F4DB5C-1358-4A2C-AC46-7D81C2645E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74432C2E-D86E-4DEB-979F-862628731B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BE8B33-EE74-47FF-B4FD-DFFE4A932D2C}" type="slidenum">
              <a:rPr lang="cs-CZ" smtClean="0"/>
              <a:t>‹#›</a:t>
            </a:fld>
            <a:endParaRPr lang="cs-CZ"/>
          </a:p>
        </p:txBody>
      </p:sp>
    </p:spTree>
    <p:extLst>
      <p:ext uri="{BB962C8B-B14F-4D97-AF65-F5344CB8AC3E}">
        <p14:creationId xmlns:p14="http://schemas.microsoft.com/office/powerpoint/2010/main" val="3899659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68B141-9B2B-4282-AE77-CECCCEF6D6B2}"/>
              </a:ext>
            </a:extLst>
          </p:cNvPr>
          <p:cNvSpPr>
            <a:spLocks noGrp="1"/>
          </p:cNvSpPr>
          <p:nvPr>
            <p:ph type="ctrTitle"/>
          </p:nvPr>
        </p:nvSpPr>
        <p:spPr/>
        <p:txBody>
          <a:bodyPr>
            <a:normAutofit/>
          </a:bodyPr>
          <a:lstStyle/>
          <a:p>
            <a:r>
              <a:rPr lang="de-DE" sz="2800" dirty="0"/>
              <a:t>Moderne und Postmoderne - II</a:t>
            </a:r>
            <a:endParaRPr lang="cs-CZ" sz="2800" dirty="0"/>
          </a:p>
        </p:txBody>
      </p:sp>
      <p:sp>
        <p:nvSpPr>
          <p:cNvPr id="3" name="Podnadpis 2">
            <a:extLst>
              <a:ext uri="{FF2B5EF4-FFF2-40B4-BE49-F238E27FC236}">
                <a16:creationId xmlns:a16="http://schemas.microsoft.com/office/drawing/2014/main" id="{DB147FEA-483B-41BC-A8A5-03ACA5B84640}"/>
              </a:ext>
            </a:extLst>
          </p:cNvPr>
          <p:cNvSpPr>
            <a:spLocks noGrp="1"/>
          </p:cNvSpPr>
          <p:nvPr>
            <p:ph type="subTitle" idx="1"/>
          </p:nvPr>
        </p:nvSpPr>
        <p:spPr/>
        <p:txBody>
          <a:bodyPr/>
          <a:lstStyle/>
          <a:p>
            <a:r>
              <a:rPr lang="de-DE"/>
              <a:t>Botho Strauß (* 1944): </a:t>
            </a:r>
            <a:r>
              <a:rPr lang="de-DE" dirty="0"/>
              <a:t>Theorie der Drohung. Eine Erzählung</a:t>
            </a:r>
          </a:p>
          <a:p>
            <a:r>
              <a:rPr lang="de-DE" dirty="0"/>
              <a:t>In: Marlenes Schwester. Zwei Erzählungen (1980)</a:t>
            </a:r>
            <a:endParaRPr lang="cs-CZ" dirty="0"/>
          </a:p>
        </p:txBody>
      </p:sp>
    </p:spTree>
    <p:extLst>
      <p:ext uri="{BB962C8B-B14F-4D97-AF65-F5344CB8AC3E}">
        <p14:creationId xmlns:p14="http://schemas.microsoft.com/office/powerpoint/2010/main" val="2672390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126D7C-A5AE-43F3-8A04-B8015E6B6776}"/>
              </a:ext>
            </a:extLst>
          </p:cNvPr>
          <p:cNvSpPr>
            <a:spLocks noGrp="1"/>
          </p:cNvSpPr>
          <p:nvPr>
            <p:ph type="title"/>
          </p:nvPr>
        </p:nvSpPr>
        <p:spPr/>
        <p:txBody>
          <a:bodyPr>
            <a:normAutofit/>
          </a:bodyPr>
          <a:lstStyle/>
          <a:p>
            <a:pPr algn="ctr"/>
            <a:r>
              <a:rPr lang="de-DE" sz="2800" dirty="0"/>
              <a:t>Kurzer Inhalt</a:t>
            </a:r>
            <a:endParaRPr lang="cs-CZ" sz="2800" dirty="0"/>
          </a:p>
        </p:txBody>
      </p:sp>
      <p:sp>
        <p:nvSpPr>
          <p:cNvPr id="3" name="Zástupný obsah 2">
            <a:extLst>
              <a:ext uri="{FF2B5EF4-FFF2-40B4-BE49-F238E27FC236}">
                <a16:creationId xmlns:a16="http://schemas.microsoft.com/office/drawing/2014/main" id="{F59958C4-3ECE-4718-88D1-B8D379CCDD1E}"/>
              </a:ext>
            </a:extLst>
          </p:cNvPr>
          <p:cNvSpPr>
            <a:spLocks noGrp="1"/>
          </p:cNvSpPr>
          <p:nvPr>
            <p:ph idx="1"/>
          </p:nvPr>
        </p:nvSpPr>
        <p:spPr/>
        <p:txBody>
          <a:bodyPr>
            <a:normAutofit/>
          </a:bodyPr>
          <a:lstStyle/>
          <a:p>
            <a:pPr marL="0" indent="0" algn="just">
              <a:buNone/>
            </a:pPr>
            <a:r>
              <a:rPr lang="de-DE" sz="1400" dirty="0"/>
              <a:t>Das erinnernde Ich hört nicht, das erinnernde Ich liest und schreibt.</a:t>
            </a:r>
          </a:p>
          <a:p>
            <a:pPr marL="0" indent="0" algn="just">
              <a:buNone/>
            </a:pPr>
            <a:r>
              <a:rPr lang="de-DE" sz="1400" dirty="0"/>
              <a:t>„Aufgewachsen aus tiefem Lesen, vom unruhigen Rhythmus der Zeilen zum Reden gebracht, der Mund halb noch im Dunkeln, so wendet sich nur das wieder aufgenommene Selbstgespräch dem ersten Kalendertag des Winters zu.“</a:t>
            </a:r>
          </a:p>
          <a:p>
            <a:pPr marL="0" indent="0" algn="just">
              <a:buNone/>
            </a:pPr>
            <a:r>
              <a:rPr lang="de-DE" sz="1400" dirty="0"/>
              <a:t>So beginnt die sperrige, zwischen theoretischer Abhandlung und phantastischer Erzählung schwankende Geschichte. Grammatisches Subjekt des ersten Satzes ist nicht das Ich, sondern das Selbstgespräch. Das aus tiefem Lesen aufgewachte Ich ist ein Autor, in dessen Wahrnehmung die weiße Winterlandschaft, die „</a:t>
            </a:r>
            <a:r>
              <a:rPr lang="de-DE" sz="1400" dirty="0" err="1"/>
              <a:t>tabula</a:t>
            </a:r>
            <a:r>
              <a:rPr lang="de-DE" sz="1400" dirty="0"/>
              <a:t> rasa“, und das vor ihm liegende weiße Blatt, die „fabula rasa“, sich ineinander abbilden. Beide mahnen ihn schmerzlich an das eigene Ungeschriebene, von dem ein Appell auszugehen scheint, der vielleicht sogar fürs Aufwachen verantwortlich war; „pünktlich zufällig“ wie der Schnee am ersten Wintertag dringt in die Einsamkeit des Autors, der sich sehnlichst einen Anruf wünscht und den Telefonhörer bereits schon abgenommen hat, die Stimme Dr. W.s, eines Psychiaters und Jugendfreunds des Schreibers, der vorgibt, den Schreiber besser zu kennen, als er sich selbst kennt, die ihm mitteilt, dass eine junge Frau in seiner Klinik nach dem Schreiber schreit. Die Frau Lea behauptet, in den Jahren zwischen 1968 und 1970 mit dem Ich-Erzähler zusammengelebt zu haben. Er aber hat sie nie zuvor gesehen und in jener Zeit mit S. zusammengelebt, die ihm noch immer das Geld für das gemeinsame Werk schickt. Von seiner Weigerung, sie zu erkennen, richtet sich Lea in seinem Leben wie in etwas Altvertrautem ein und erschleicht sich Zutritt zu seiner Erinnerung. Immer wieder verblüfft sie ihn mit Kenntnissen über sein früheres Leben, die niemand außer S. mit ihm teilt. Als der Erzähler sich nach langen Irrwegen endlich entschließt, über Lea zu schreiben, und sich durch das Schreiben über sie auch seiner Liebe zu ihr bewusst wird, verschwindet sie mehr und mehr aus seinem Gesichtsfeld und lässt nichts als den penetranten Geruch ihres Parfums zurück. Auf der Flucht vor diesem Geruch fasst er schließlich den Entschluss, S. in Kopenhagen zu besuchen, stellt im Flugzeug bei einem Blick in den Spiegel aber fest, dass er sich in Lea verwandelt hat. Erst jetzt verlässt ihn seine Unruhe und er freut sich wirklich auf S.</a:t>
            </a:r>
            <a:endParaRPr lang="cs-CZ" sz="1400" dirty="0"/>
          </a:p>
        </p:txBody>
      </p:sp>
    </p:spTree>
    <p:extLst>
      <p:ext uri="{BB962C8B-B14F-4D97-AF65-F5344CB8AC3E}">
        <p14:creationId xmlns:p14="http://schemas.microsoft.com/office/powerpoint/2010/main" val="1204600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070AAB-2F6A-4EAB-8295-808AB35A20DB}"/>
              </a:ext>
            </a:extLst>
          </p:cNvPr>
          <p:cNvSpPr>
            <a:spLocks noGrp="1"/>
          </p:cNvSpPr>
          <p:nvPr>
            <p:ph type="title"/>
          </p:nvPr>
        </p:nvSpPr>
        <p:spPr/>
        <p:txBody>
          <a:bodyPr>
            <a:normAutofit/>
          </a:bodyPr>
          <a:lstStyle/>
          <a:p>
            <a:pPr algn="ctr"/>
            <a:r>
              <a:rPr lang="de-DE" sz="2800" dirty="0"/>
              <a:t>Das Phantastische und die Identitätsfrage</a:t>
            </a:r>
            <a:endParaRPr lang="cs-CZ" sz="2800" dirty="0"/>
          </a:p>
        </p:txBody>
      </p:sp>
      <p:sp>
        <p:nvSpPr>
          <p:cNvPr id="3" name="Zástupný obsah 2">
            <a:extLst>
              <a:ext uri="{FF2B5EF4-FFF2-40B4-BE49-F238E27FC236}">
                <a16:creationId xmlns:a16="http://schemas.microsoft.com/office/drawing/2014/main" id="{982179EC-2843-46A0-B2E8-715A6E3919E6}"/>
              </a:ext>
            </a:extLst>
          </p:cNvPr>
          <p:cNvSpPr>
            <a:spLocks noGrp="1"/>
          </p:cNvSpPr>
          <p:nvPr>
            <p:ph idx="1"/>
          </p:nvPr>
        </p:nvSpPr>
        <p:spPr/>
        <p:txBody>
          <a:bodyPr>
            <a:normAutofit/>
          </a:bodyPr>
          <a:lstStyle/>
          <a:p>
            <a:pPr algn="just"/>
            <a:r>
              <a:rPr lang="de-DE" sz="1800" dirty="0"/>
              <a:t>Die Geschichte kippt mit der Verwandlung des Autors in eine Frau ins Phantastische um.</a:t>
            </a:r>
          </a:p>
          <a:p>
            <a:pPr algn="just"/>
            <a:r>
              <a:rPr lang="de-DE" sz="1800" dirty="0"/>
              <a:t>Am Schluss nimmt der Text die schon zu Beginn angedeutete Genre-Konvention wieder auf, diesmal aber, ohne sie als solche kenntlich zu machen und dadurch ironisch zu brechen. Wir werden mit dem Skandalon der Metamorphose kommentarlos aus dem Text entlassen. Mit dem Schluss wird der Identitätsstatus Leas endgültig zum Problem:</a:t>
            </a:r>
          </a:p>
          <a:p>
            <a:pPr lvl="1" algn="just"/>
            <a:r>
              <a:rPr lang="de-DE" sz="1400" dirty="0"/>
              <a:t>Ist sie eine von einer Wahnidee besessene Frau, die schließlich auch den Mann verrückt macht?</a:t>
            </a:r>
          </a:p>
          <a:p>
            <a:pPr lvl="1" algn="just"/>
            <a:r>
              <a:rPr lang="de-DE" sz="1400" dirty="0"/>
              <a:t>Ist sie die zurückgekehrte S., oder existiert sie nur in der Vorstellung des Erzählers?</a:t>
            </a:r>
          </a:p>
          <a:p>
            <a:pPr lvl="1" algn="just"/>
            <a:r>
              <a:rPr lang="de-DE" sz="1400" dirty="0"/>
              <a:t>Steht sie im Sinne Freuds für die Wiederkehr des Verdrängten, die das Schreiben in Gang setzt, für die überfällige Verarbeitung der Beziehung des Schreibers zu S.?</a:t>
            </a:r>
            <a:endParaRPr lang="cs-CZ" sz="1400" dirty="0"/>
          </a:p>
        </p:txBody>
      </p:sp>
    </p:spTree>
    <p:extLst>
      <p:ext uri="{BB962C8B-B14F-4D97-AF65-F5344CB8AC3E}">
        <p14:creationId xmlns:p14="http://schemas.microsoft.com/office/powerpoint/2010/main" val="1856344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22BB5E-AE92-4A45-82FB-155E1CD960B3}"/>
              </a:ext>
            </a:extLst>
          </p:cNvPr>
          <p:cNvSpPr>
            <a:spLocks noGrp="1"/>
          </p:cNvSpPr>
          <p:nvPr>
            <p:ph type="title"/>
          </p:nvPr>
        </p:nvSpPr>
        <p:spPr/>
        <p:txBody>
          <a:bodyPr>
            <a:normAutofit/>
          </a:bodyPr>
          <a:lstStyle/>
          <a:p>
            <a:pPr algn="ctr"/>
            <a:r>
              <a:rPr lang="de-DE" sz="2800" dirty="0"/>
              <a:t>Problematik der Erinnerung als schriftstellerisches Thema</a:t>
            </a:r>
            <a:endParaRPr lang="cs-CZ" sz="2800" dirty="0"/>
          </a:p>
        </p:txBody>
      </p:sp>
      <p:sp>
        <p:nvSpPr>
          <p:cNvPr id="3" name="Zástupný obsah 2">
            <a:extLst>
              <a:ext uri="{FF2B5EF4-FFF2-40B4-BE49-F238E27FC236}">
                <a16:creationId xmlns:a16="http://schemas.microsoft.com/office/drawing/2014/main" id="{FEF677C2-7B34-4A70-B72F-919E3BF5FC02}"/>
              </a:ext>
            </a:extLst>
          </p:cNvPr>
          <p:cNvSpPr>
            <a:spLocks noGrp="1"/>
          </p:cNvSpPr>
          <p:nvPr>
            <p:ph idx="1"/>
          </p:nvPr>
        </p:nvSpPr>
        <p:spPr/>
        <p:txBody>
          <a:bodyPr>
            <a:normAutofit lnSpcReduction="10000"/>
          </a:bodyPr>
          <a:lstStyle/>
          <a:p>
            <a:pPr algn="just"/>
            <a:r>
              <a:rPr lang="de-DE" sz="1400" dirty="0"/>
              <a:t>„Aufgewacht aus tiefem Lesen…“ – jetzt erscheint das Lesen als eine Form gewollter Selbstvergessenheit, als Erinnerungsverweigerung, aus der Lea, die seine Lebensgefährtin, sein Schreibanlass und nach zahlreichen Irrwegen allmählich auch sein Thema wird, den Autor herausführt. Es ergibt sich eine Opposition zwischen Schlafen, Lesen, Vergessen einerseits, Wachen, Schreiben, Erinnern andererseits. </a:t>
            </a:r>
            <a:r>
              <a:rPr lang="de-DE" sz="1400" b="1" i="1" dirty="0"/>
              <a:t>Lea erscheint nicht mehr als reale Figur, sondern mit Freud als Wiederkehr des Verdrängten, mit Jung als Anima des Mannes, und in beiden Fällen zugleich als Allegorie des Schreibens.</a:t>
            </a:r>
          </a:p>
          <a:p>
            <a:pPr algn="just"/>
            <a:r>
              <a:rPr lang="de-DE" sz="1400" dirty="0"/>
              <a:t>In der Weigerung des Erzählers, Lea den von ihr beanspruchten Platz in seiner Biographie zuzugestehen, wiederholte sich dann dieselbe Verdrängung der Vergangenheit, die auch sein Lesen motivierte und an der all seine Schreibprojekte scheitern. </a:t>
            </a:r>
            <a:r>
              <a:rPr lang="de-DE" sz="1400" b="1" i="1" dirty="0"/>
              <a:t>Die Erzählung wäre dann eine Allegorie der Flucht eines Autors vor seinem Thema. Solange der Erzähler sein Thema nicht erkennt, scheitern all seine Schreibversuche. Seine groß angelegte Forschungsarbeit „Theorie der Drohung“, in der er dem Schreiben ein „primäres Triebgeschehen“ nachweisen und die These vom Sublimationscharakter der Kultur aus den Angeln heben will, erweist sich als Ansammlung von Plagiaten: „(…) das sind ja lauter Plagiate. Lea! Ich habe nicht einen einzigen selbständigen Satz </a:t>
            </a:r>
            <a:r>
              <a:rPr lang="de-DE" sz="1400" b="1" i="1" dirty="0" err="1"/>
              <a:t>zuwegegebracht</a:t>
            </a:r>
            <a:r>
              <a:rPr lang="de-DE" sz="1400" b="1" i="1" dirty="0"/>
              <a:t>. (…) ich, diese Null-Person, diese Durchgangsstation aller möglichen Literatur, ich bin einfach nicht lebendig genug, um diese teuflische Maschine zu stürmen und zu zerschlagen.“</a:t>
            </a:r>
          </a:p>
          <a:p>
            <a:pPr algn="just"/>
            <a:r>
              <a:rPr lang="de-DE" sz="1400" dirty="0"/>
              <a:t>Je mehr Lea zur Schrift wird, desto unkenntlicher wird sie als Person. </a:t>
            </a:r>
            <a:r>
              <a:rPr lang="de-DE" sz="1400" i="1" dirty="0"/>
              <a:t>„Was ich schreibe, es schreibt über mich“, </a:t>
            </a:r>
            <a:r>
              <a:rPr lang="de-DE" sz="1400" dirty="0"/>
              <a:t>immer wieder macht der Schreiber darauf aufmerksam, dass er dem eigenen Geschriebenen als etwas Fremdem gegenübersteht, dass seine Texte und ihre Leser mehr über ihn wissen, als er über sich weiß, dass die Quellen der Produktivität wie ihr Ergebnis seinem reflexiven Zugriff unzugänglich sind.</a:t>
            </a:r>
          </a:p>
          <a:p>
            <a:pPr algn="just"/>
            <a:r>
              <a:rPr lang="de-DE" sz="1400" dirty="0"/>
              <a:t>In den theoretischen Fragmenten schwingt Schleiermachers Hermeneutik ebenso wie das poststrukturalistische Axiom, dass das Subjekt nur die Durchgangsstation von Diskursen sei. </a:t>
            </a:r>
            <a:r>
              <a:rPr lang="de-DE" sz="1400" b="1" i="1" dirty="0"/>
              <a:t>Wenn der Autor nur die Durchgangsstation anderer Texte ist, kann er Welt nicht mehr deuten, muss er auf den Anspruch, Bedeutung hervorzubringen, verzichten.</a:t>
            </a:r>
          </a:p>
          <a:p>
            <a:pPr algn="just"/>
            <a:r>
              <a:rPr lang="de-DE" sz="1400" b="1" i="1" dirty="0"/>
              <a:t>Die Erzählung stellt die Frage nach dem Verhältnis von Identität und Sprache unter den Bedingungen postmoderner Kultur</a:t>
            </a:r>
            <a:r>
              <a:rPr lang="de-DE" sz="1400" dirty="0"/>
              <a:t>.</a:t>
            </a:r>
            <a:endParaRPr lang="cs-CZ" sz="1400" dirty="0"/>
          </a:p>
        </p:txBody>
      </p:sp>
    </p:spTree>
    <p:extLst>
      <p:ext uri="{BB962C8B-B14F-4D97-AF65-F5344CB8AC3E}">
        <p14:creationId xmlns:p14="http://schemas.microsoft.com/office/powerpoint/2010/main" val="3491247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C3E390-A626-443D-9D7A-9DC30229DE53}"/>
              </a:ext>
            </a:extLst>
          </p:cNvPr>
          <p:cNvSpPr>
            <a:spLocks noGrp="1"/>
          </p:cNvSpPr>
          <p:nvPr>
            <p:ph type="title"/>
          </p:nvPr>
        </p:nvSpPr>
        <p:spPr/>
        <p:txBody>
          <a:bodyPr>
            <a:normAutofit/>
          </a:bodyPr>
          <a:lstStyle/>
          <a:p>
            <a:pPr algn="ctr"/>
            <a:r>
              <a:rPr lang="de-DE" sz="2800" dirty="0"/>
              <a:t>Schlussbemerkung</a:t>
            </a:r>
            <a:endParaRPr lang="cs-CZ" sz="2800" dirty="0"/>
          </a:p>
        </p:txBody>
      </p:sp>
      <p:sp>
        <p:nvSpPr>
          <p:cNvPr id="3" name="Zástupný obsah 2">
            <a:extLst>
              <a:ext uri="{FF2B5EF4-FFF2-40B4-BE49-F238E27FC236}">
                <a16:creationId xmlns:a16="http://schemas.microsoft.com/office/drawing/2014/main" id="{523AED1F-2180-49CC-8C82-17FA51DA0320}"/>
              </a:ext>
            </a:extLst>
          </p:cNvPr>
          <p:cNvSpPr>
            <a:spLocks noGrp="1"/>
          </p:cNvSpPr>
          <p:nvPr>
            <p:ph idx="1"/>
          </p:nvPr>
        </p:nvSpPr>
        <p:spPr/>
        <p:txBody>
          <a:bodyPr>
            <a:normAutofit/>
          </a:bodyPr>
          <a:lstStyle/>
          <a:p>
            <a:pPr algn="just"/>
            <a:r>
              <a:rPr lang="de-DE" sz="1800" dirty="0"/>
              <a:t>Die „Theorie der Drohung“ ist eine Textsortenmontage</a:t>
            </a:r>
          </a:p>
          <a:p>
            <a:pPr algn="just"/>
            <a:r>
              <a:rPr lang="de-DE" sz="1800" dirty="0"/>
              <a:t>Sie verbindet Ansätze zu einer realistischen Erzählung mit Elementen der Phantastik, Tagebuchaufzeichnungen, einem psychologischen Traktat und literaturtheoretischen Fragmenten</a:t>
            </a:r>
          </a:p>
          <a:p>
            <a:pPr algn="just"/>
            <a:r>
              <a:rPr lang="de-DE" sz="1800" dirty="0"/>
              <a:t>Deshalb entspricht sie ganz dem postmodernen Kriterium der Mehrfachkodierung. Da die Zeichen sich offenbar nur selbst referentiell deuten lassen und den Text zu einer „Allegorie des Schreibens“ machen, scheint auch das poststrukturalistische Kriterium des Verzichts auf Repräsentation erfüllt. Das Subjekt schreibt nicht, es wird geschrieben, und es verwandelt sich schließlich sogar noch in das Geschriebene. Was bleibt, ist nichts als ein poststrukturalistisches Theorem.</a:t>
            </a:r>
          </a:p>
          <a:p>
            <a:pPr algn="just"/>
            <a:r>
              <a:rPr lang="de-DE" sz="1800" b="1" i="1" dirty="0"/>
              <a:t>„Die Theorie der Drohung“ ist exemplarisch für einen Freud der postmodernen Literatur: den Freud zur Metapoesie, zum Theater-Theater, zur Selbstreflexion des Mediums innerhalb des Mediums und zum Objektwerden des schreibenden Subjekts.</a:t>
            </a:r>
            <a:endParaRPr lang="cs-CZ" sz="1800" b="1" i="1" dirty="0"/>
          </a:p>
        </p:txBody>
      </p:sp>
    </p:spTree>
    <p:extLst>
      <p:ext uri="{BB962C8B-B14F-4D97-AF65-F5344CB8AC3E}">
        <p14:creationId xmlns:p14="http://schemas.microsoft.com/office/powerpoint/2010/main" val="3694117852"/>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1116</Words>
  <Application>Microsoft Office PowerPoint</Application>
  <PresentationFormat>Širokoúhlá obrazovka</PresentationFormat>
  <Paragraphs>24</Paragraphs>
  <Slides>5</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5</vt:i4>
      </vt:variant>
    </vt:vector>
  </HeadingPairs>
  <TitlesOfParts>
    <vt:vector size="9" baseType="lpstr">
      <vt:lpstr>Arial</vt:lpstr>
      <vt:lpstr>Calibri</vt:lpstr>
      <vt:lpstr>Calibri Light</vt:lpstr>
      <vt:lpstr>Motiv Office</vt:lpstr>
      <vt:lpstr>Moderne und Postmoderne - II</vt:lpstr>
      <vt:lpstr>Kurzer Inhalt</vt:lpstr>
      <vt:lpstr>Das Phantastische und die Identitätsfrage</vt:lpstr>
      <vt:lpstr>Problematik der Erinnerung als schriftstellerisches Thema</vt:lpstr>
      <vt:lpstr>Schlussbemerkung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Moderne und Postmoderne II</dc:title>
  <dc:creator>Milan Tvrdík</dc:creator>
  <cp:lastModifiedBy>Milan Tvrdík</cp:lastModifiedBy>
  <cp:revision>10</cp:revision>
  <dcterms:created xsi:type="dcterms:W3CDTF">2020-04-02T07:41:01Z</dcterms:created>
  <dcterms:modified xsi:type="dcterms:W3CDTF">2020-04-02T09:06:35Z</dcterms:modified>
</cp:coreProperties>
</file>