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5" r:id="rId6"/>
    <p:sldId id="262" r:id="rId7"/>
    <p:sldId id="266" r:id="rId8"/>
    <p:sldId id="268" r:id="rId9"/>
    <p:sldId id="263" r:id="rId10"/>
    <p:sldId id="261" r:id="rId11"/>
    <p:sldId id="264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56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F2AA-C1CF-4E3D-97CA-B7F61D6EF41C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B6A19-60A1-4989-B6CC-0F05DBC406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F2AA-C1CF-4E3D-97CA-B7F61D6EF41C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B6A19-60A1-4989-B6CC-0F05DBC406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F2AA-C1CF-4E3D-97CA-B7F61D6EF41C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B6A19-60A1-4989-B6CC-0F05DBC406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F2AA-C1CF-4E3D-97CA-B7F61D6EF41C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B6A19-60A1-4989-B6CC-0F05DBC406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F2AA-C1CF-4E3D-97CA-B7F61D6EF41C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B6A19-60A1-4989-B6CC-0F05DBC406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F2AA-C1CF-4E3D-97CA-B7F61D6EF41C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B6A19-60A1-4989-B6CC-0F05DBC406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F2AA-C1CF-4E3D-97CA-B7F61D6EF41C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B6A19-60A1-4989-B6CC-0F05DBC406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F2AA-C1CF-4E3D-97CA-B7F61D6EF41C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B6A19-60A1-4989-B6CC-0F05DBC406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F2AA-C1CF-4E3D-97CA-B7F61D6EF41C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B6A19-60A1-4989-B6CC-0F05DBC406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F2AA-C1CF-4E3D-97CA-B7F61D6EF41C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B6A19-60A1-4989-B6CC-0F05DBC406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2F2AA-C1CF-4E3D-97CA-B7F61D6EF41C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B6A19-60A1-4989-B6CC-0F05DBC406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2F2AA-C1CF-4E3D-97CA-B7F61D6EF41C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B6A19-60A1-4989-B6CC-0F05DBC4069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qxSNxJ_NHlzVg4LwUc3YhibIti3YiIdG?usp=sharin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upress.cuni.cz/ink2_ext/index.jsp?include=podrobnosti&amp;id=452996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018259" y="131365"/>
            <a:ext cx="709559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PRAKTICKÁ CVIČENÍ ZE</a:t>
            </a:r>
          </a:p>
          <a:p>
            <a:pPr algn="ctr"/>
            <a:r>
              <a:rPr lang="cs-CZ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ZOOLOGIE BEZOBRATLÝCH</a:t>
            </a:r>
            <a:endParaRPr lang="cs-CZ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Obrázek 5" descr="P4160194.JPG"/>
          <p:cNvPicPr>
            <a:picLocks noChangeAspect="1"/>
          </p:cNvPicPr>
          <p:nvPr/>
        </p:nvPicPr>
        <p:blipFill>
          <a:blip r:embed="rId2" cstate="print"/>
          <a:srcRect l="1272" t="10176" r="6194" b="13508"/>
          <a:stretch>
            <a:fillRect/>
          </a:stretch>
        </p:blipFill>
        <p:spPr>
          <a:xfrm>
            <a:off x="1100626" y="1454804"/>
            <a:ext cx="6925800" cy="428400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215339" y="5808601"/>
            <a:ext cx="87076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dirty="0" smtClean="0">
                <a:latin typeface="Arial" pitchFamily="34" charset="0"/>
                <a:cs typeface="Arial" pitchFamily="34" charset="0"/>
              </a:rPr>
              <a:t>Dagmar Říhová – </a:t>
            </a:r>
            <a:r>
              <a:rPr lang="cs-CZ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dagmar.rihova</a:t>
            </a:r>
            <a:r>
              <a:rPr lang="cs-C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@</a:t>
            </a:r>
            <a:r>
              <a:rPr lang="cs-CZ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pedf.cuni.cz</a:t>
            </a:r>
            <a:endParaRPr lang="cs-CZ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716167" y="6351711"/>
            <a:ext cx="7683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400" dirty="0">
                <a:latin typeface="Arial" pitchFamily="34" charset="0"/>
                <a:cs typeface="Arial" pitchFamily="34" charset="0"/>
              </a:rPr>
              <a:t>k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onzultační hodiny: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vybraná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úterý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.30–13.30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R313) 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nalicene_oko_2.jpg"/>
          <p:cNvPicPr>
            <a:picLocks noChangeAspect="1"/>
          </p:cNvPicPr>
          <p:nvPr/>
        </p:nvPicPr>
        <p:blipFill>
          <a:blip r:embed="rId2" cstate="print"/>
          <a:srcRect t="50000"/>
          <a:stretch>
            <a:fillRect/>
          </a:stretch>
        </p:blipFill>
        <p:spPr>
          <a:xfrm>
            <a:off x="0" y="349843"/>
            <a:ext cx="9144000" cy="315059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31305" y="4015670"/>
            <a:ext cx="9050491" cy="2616101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ODLEHČETE NAŠÍ OPTICE:</a:t>
            </a:r>
          </a:p>
          <a:p>
            <a:pPr algn="ctr"/>
            <a:r>
              <a:rPr lang="cs-CZ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NAVŠTĚVUJTE PRAKTIKA </a:t>
            </a:r>
            <a:r>
              <a:rPr lang="cs-CZ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NENALÍČENÍ</a:t>
            </a:r>
            <a:r>
              <a:rPr lang="cs-CZ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</a:t>
            </a:r>
            <a:endParaRPr lang="cs-CZ" sz="3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cs-CZ" sz="3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Mikroskopy, binokulární lupy i vedoucí praktik vám</a:t>
            </a:r>
          </a:p>
          <a:p>
            <a:pPr algn="ctr"/>
            <a:r>
              <a:rPr lang="cs-CZ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děkují za </a:t>
            </a:r>
            <a:r>
              <a:rPr lang="cs-CZ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vstřícnost.</a:t>
            </a:r>
            <a:endParaRPr lang="cs-CZ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60105" y="433405"/>
            <a:ext cx="8424936" cy="60016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 případě </a:t>
            </a:r>
            <a:r>
              <a:rPr lang="cs-CZ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koronavirové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či energeticky-krizové uzávěry škol</a:t>
            </a:r>
          </a:p>
          <a:p>
            <a:pPr algn="ctr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„přepnutí“ na distanční formu praktik budou cvičení ze zoologie bezobratlých probíhat formou 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distanční asynchronní on-line formou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Každých 14 dnů frekventantům zašlu prezentaci a audio-komentář se zadanými úkoly. Zápočet bude udělen za 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odevzdání protokolů-</a:t>
            </a:r>
            <a:r>
              <a:rPr lang="cs-CZ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miniseminárek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úspěšné absolutorium 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proto-testu v </a:t>
            </a:r>
            <a:r>
              <a:rPr lang="cs-CZ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splnění </a:t>
            </a:r>
            <a:r>
              <a:rPr lang="cs-CZ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poznávačky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(preferenčně v prezenční formě, neboť ústní zkoušení jedna-na-jednoho bylo povoleno vždy).</a:t>
            </a:r>
          </a:p>
          <a:p>
            <a:pPr algn="ctr"/>
            <a:endParaRPr lang="cs-CZ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 descr="hygromia_ziva_koukajici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155465">
            <a:off x="4037248" y="625198"/>
            <a:ext cx="1233442" cy="720604"/>
          </a:xfrm>
          <a:prstGeom prst="rect">
            <a:avLst/>
          </a:prstGeom>
        </p:spPr>
      </p:pic>
      <p:pic>
        <p:nvPicPr>
          <p:cNvPr id="4" name="Obrázek 3" descr="hygromia_ziva_koukajici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155465">
            <a:off x="4089334" y="5584205"/>
            <a:ext cx="1233442" cy="72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75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32581" y="1142625"/>
            <a:ext cx="8603915" cy="4358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 laboratorní 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plášť, zástěra</a:t>
            </a:r>
            <a:r>
              <a:rPr lang="cs-CZ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či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 staré tričko – pouze na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 pitevní cvičení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(3. a 4. cvičení, 25.11.2022 a v prosinci)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endParaRPr lang="cs-CZ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přezůvky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(fakultativní)</a:t>
            </a:r>
          </a:p>
          <a:p>
            <a:pPr>
              <a:lnSpc>
                <a:spcPct val="90000"/>
              </a:lnSpc>
            </a:pPr>
            <a:endParaRPr lang="cs-CZ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 nelinkovaný 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sešit 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nebo složka se svorkami a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 volnými 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listy papíru na zapisování poznámek</a:t>
            </a:r>
            <a:endParaRPr lang="cs-CZ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cs-CZ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psací a kreslicí potřeby dle vlastních preferencí</a:t>
            </a:r>
          </a:p>
          <a:p>
            <a:pPr>
              <a:lnSpc>
                <a:spcPct val="90000"/>
              </a:lnSpc>
            </a:pPr>
            <a:endParaRPr lang="cs-CZ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chytrý telefon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(fakultativní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95536" y="260648"/>
            <a:ext cx="8324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POTŘEBY A VYBAVENÍ NA PRAKTIKA</a:t>
            </a:r>
            <a:endParaRPr lang="cs-CZ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 descr="hygromia_ziva3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5147374"/>
            <a:ext cx="2788417" cy="14499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28501" y="905987"/>
            <a:ext cx="9015499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 dirty="0" smtClean="0">
                <a:latin typeface="Arial" pitchFamily="34" charset="0"/>
                <a:cs typeface="Arial" pitchFamily="34" charset="0"/>
              </a:rPr>
              <a:t>aktivní účast na praktikách</a:t>
            </a:r>
            <a:endParaRPr lang="cs-CZ" sz="2800" dirty="0">
              <a:latin typeface="Arial" pitchFamily="34" charset="0"/>
              <a:cs typeface="Arial" pitchFamily="34" charset="0"/>
            </a:endParaRPr>
          </a:p>
          <a:p>
            <a:r>
              <a:rPr lang="cs-CZ" sz="2400" dirty="0" smtClean="0">
                <a:latin typeface="Arial" pitchFamily="34" charset="0"/>
                <a:cs typeface="Arial" pitchFamily="34" charset="0"/>
              </a:rPr>
              <a:t>  - povolena </a:t>
            </a:r>
            <a:r>
              <a:rPr lang="cs-CZ" sz="2400" b="1" dirty="0" smtClean="0">
                <a:latin typeface="Arial" pitchFamily="34" charset="0"/>
                <a:cs typeface="Arial" pitchFamily="34" charset="0"/>
              </a:rPr>
              <a:t>jedna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absence z pěti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cvičení (sudé paralelky: </a:t>
            </a:r>
            <a:r>
              <a:rPr lang="cs-CZ" sz="2400" b="1" dirty="0" smtClean="0">
                <a:latin typeface="Arial" pitchFamily="34" charset="0"/>
                <a:cs typeface="Arial" pitchFamily="34" charset="0"/>
              </a:rPr>
              <a:t>1/4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 dirty="0" smtClean="0">
                <a:latin typeface="Arial" pitchFamily="34" charset="0"/>
                <a:cs typeface="Arial" pitchFamily="34" charset="0"/>
              </a:rPr>
              <a:t>dobře vedené protokoly</a:t>
            </a:r>
            <a:endParaRPr lang="cs-CZ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2400" dirty="0" smtClean="0">
                <a:latin typeface="Arial" pitchFamily="34" charset="0"/>
                <a:cs typeface="Arial" pitchFamily="34" charset="0"/>
              </a:rPr>
              <a:t>- hlavička (téma, datum, jméno, studijní kombinace)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 tužkou kreslené dostatečně velké obrázky s uvedeným</a:t>
            </a:r>
          </a:p>
          <a:p>
            <a:r>
              <a:rPr lang="cs-CZ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zvětšením (v případě mikroskopování)</a:t>
            </a:r>
          </a:p>
          <a:p>
            <a:pPr>
              <a:buFontTx/>
              <a:buChar char="-"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poznámky k získávání materiálu</a:t>
            </a:r>
          </a:p>
          <a:p>
            <a:pPr>
              <a:buFontTx/>
              <a:buChar char="-"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stručný popis metodiky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velmi si cením celkové stručnosti!</a:t>
            </a:r>
          </a:p>
          <a:p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 dirty="0" err="1" smtClean="0">
                <a:latin typeface="Arial" pitchFamily="34" charset="0"/>
                <a:cs typeface="Arial" pitchFamily="34" charset="0"/>
              </a:rPr>
              <a:t>poznávačka</a:t>
            </a:r>
            <a:endParaRPr lang="cs-CZ" sz="28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 ústní zkoušení; předloženo </a:t>
            </a:r>
            <a:r>
              <a:rPr lang="cs-CZ" sz="2400" b="1" dirty="0" smtClean="0">
                <a:latin typeface="Arial" pitchFamily="34" charset="0"/>
                <a:cs typeface="Arial" pitchFamily="34" charset="0"/>
              </a:rPr>
              <a:t>deset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fotografií, perokreseb, </a:t>
            </a:r>
          </a:p>
          <a:p>
            <a:r>
              <a:rPr lang="cs-CZ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lihových či sušených preparátů; případně živých organismů</a:t>
            </a:r>
          </a:p>
          <a:p>
            <a:pPr>
              <a:buFontTx/>
              <a:buChar char="-"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seznam organismů </a:t>
            </a:r>
            <a:r>
              <a:rPr lang="cs-CZ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vám přišel </a:t>
            </a:r>
            <a:r>
              <a:rPr lang="cs-CZ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e-mailem</a:t>
            </a:r>
            <a:r>
              <a:rPr lang="cs-CZ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+ je na </a:t>
            </a:r>
            <a:r>
              <a:rPr lang="cs-CZ" sz="24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cs-CZ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-disku</a:t>
            </a:r>
            <a:endParaRPr lang="en-GB" sz="2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25682" y="116632"/>
            <a:ext cx="8905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POŽADAVKY K </a:t>
            </a:r>
            <a:r>
              <a:rPr lang="cs-CZ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ZÁPOČTU: METAZOÁLNÍ</a:t>
            </a:r>
            <a:endParaRPr lang="cs-CZ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 descr="hygromia_ziva_koukajici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155465">
            <a:off x="5824135" y="3427737"/>
            <a:ext cx="2341837" cy="1368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28501" y="751339"/>
            <a:ext cx="8902311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 smtClean="0">
                <a:latin typeface="Arial" pitchFamily="34" charset="0"/>
                <a:cs typeface="Arial" pitchFamily="34" charset="0"/>
              </a:rPr>
              <a:t>Poznávačka</a:t>
            </a:r>
            <a:endParaRPr lang="cs-CZ" sz="2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aždý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adept dostane k určení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deset objektů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. Pro splnění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poznávačky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je potřeba získat nejméně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sedm bodů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. Každý objekt byste měli pojmenovat, systematicky zařadit a sdělit k němu dvě informace (vědět kde a jak organismus žije; popsat stavbu těla, etologii, ekologii atd.). Za jednotlivé části odpovědi (jméno, zařazení,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info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I a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info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II) lze získávat čtvrtiny bodu (modelový případ: nevíte, jak se organismus jmenuje, ale umíte ho zařadit a říci k němu dvě informace – získáváte 0,75 bodu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Seznam vychází jak z organismů, které byly představeny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na přednášce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, tak z těch, které byly prezentovány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na cvičeních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Poznávačkový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set se může skládat ze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živých organismů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sbírkového materiálu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(suché i lihové preparáty; dočasné i trvalé mikroskopické preparáty),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pérovek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(černobílé kreslené obrázky) i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barevných ilustrací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barevných fotografií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. Zkoušení probíhá prezenčně v prostorách KBES; obvykle v malé laboratoři R315, data zkoušení stanovuje vedoucí cvičení.</a:t>
            </a:r>
          </a:p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Sada objektů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poznávačkových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setů je vybírána podle následujících kritérií: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každý set obsahuje přesně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deset položek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každý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set obsahuje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alespoň jednoho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měkkýše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, jednoho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korýše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, jednoho </a:t>
            </a:r>
            <a:r>
              <a:rPr lang="cs-C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stonožkovce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, jednoho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pavoukovce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, jednoho zástupce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hmyzu s proměnou nedokonalou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a jednoho zástupce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hmyzu s proměnou dokonalou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zbylé položky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jsou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doplněny z 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nečlenovčích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nebo z 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členovčích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kmenů</a:t>
            </a:r>
          </a:p>
          <a:p>
            <a:endParaRPr lang="cs-CZ" sz="1600" u="sng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GB" sz="1600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https</a:t>
            </a:r>
            <a:r>
              <a:rPr lang="en-GB" sz="1600" u="sng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://drive.google.com/file/d/1AvnTt47AunwQo6UtOig-ztAWDIBOT8WA/view?usp=sharing</a:t>
            </a:r>
            <a:endParaRPr lang="en-GB" sz="1600" u="sng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25682" y="116632"/>
            <a:ext cx="8905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POŽADAVKY K </a:t>
            </a:r>
            <a:r>
              <a:rPr lang="cs-CZ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ZÁPOČTU: METAZOÁLNÍ</a:t>
            </a:r>
            <a:endParaRPr lang="cs-CZ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ázek 4" descr="hygromia_ziva3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7024832">
            <a:off x="8522887" y="4659089"/>
            <a:ext cx="772193" cy="401540"/>
          </a:xfrm>
          <a:prstGeom prst="rect">
            <a:avLst/>
          </a:prstGeom>
        </p:spPr>
      </p:pic>
      <p:pic>
        <p:nvPicPr>
          <p:cNvPr id="6" name="Obrázek 5" descr="hygromia_ziva3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7024832">
            <a:off x="8700831" y="5467087"/>
            <a:ext cx="515079" cy="267841"/>
          </a:xfrm>
          <a:prstGeom prst="rect">
            <a:avLst/>
          </a:prstGeom>
        </p:spPr>
      </p:pic>
      <p:pic>
        <p:nvPicPr>
          <p:cNvPr id="7" name="Obrázek 6" descr="hygromia_ziva3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7024832">
            <a:off x="8728290" y="6039174"/>
            <a:ext cx="515079" cy="26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20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0928" y="905987"/>
            <a:ext cx="9015499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600" dirty="0" smtClean="0">
                <a:latin typeface="Arial" pitchFamily="34" charset="0"/>
                <a:cs typeface="Arial" pitchFamily="34" charset="0"/>
              </a:rPr>
              <a:t>Zápočet má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asynchronní distanční on-line část</a:t>
            </a:r>
            <a:r>
              <a:rPr lang="cs-CZ" sz="2600" dirty="0" smtClean="0">
                <a:latin typeface="Arial" pitchFamily="34" charset="0"/>
                <a:cs typeface="Arial" pitchFamily="34" charset="0"/>
              </a:rPr>
              <a:t>, věnovanou prvokům – jednobuněčným </a:t>
            </a:r>
            <a:r>
              <a:rPr lang="cs-CZ" sz="2600" dirty="0" err="1" smtClean="0">
                <a:latin typeface="Arial" pitchFamily="34" charset="0"/>
                <a:cs typeface="Arial" pitchFamily="34" charset="0"/>
              </a:rPr>
              <a:t>eukaryotům</a:t>
            </a:r>
            <a:r>
              <a:rPr lang="cs-CZ" sz="2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cs-CZ" sz="1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400" dirty="0" smtClean="0">
                <a:latin typeface="Arial" pitchFamily="34" charset="0"/>
                <a:cs typeface="Arial" pitchFamily="34" charset="0"/>
              </a:rPr>
              <a:t>Výukové podklady pro její splnění naleznete zde:</a:t>
            </a:r>
          </a:p>
          <a:p>
            <a:pPr algn="ctr"/>
            <a:r>
              <a:rPr lang="cs-CZ" sz="1600" dirty="0">
                <a:latin typeface="Arial" pitchFamily="34" charset="0"/>
                <a:cs typeface="Arial" pitchFamily="34" charset="0"/>
                <a:hlinkClick r:id="rId2"/>
              </a:rPr>
              <a:t>https://</a:t>
            </a:r>
            <a:r>
              <a:rPr lang="cs-CZ" sz="1600" dirty="0" smtClean="0">
                <a:latin typeface="Arial" pitchFamily="34" charset="0"/>
                <a:cs typeface="Arial" pitchFamily="34" charset="0"/>
                <a:hlinkClick r:id="rId2"/>
              </a:rPr>
              <a:t>drive.google.com/drive/folders/1qxSNxJ_NHlzVg4LwUc3YhibIti3YiIdG?usp=sharing</a:t>
            </a:r>
            <a:endParaRPr lang="cs-CZ" sz="1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200" dirty="0" smtClean="0">
                <a:latin typeface="Arial" pitchFamily="34" charset="0"/>
                <a:cs typeface="Arial" pitchFamily="34" charset="0"/>
              </a:rPr>
              <a:t>Jedná se o sadu prezentací doplněných audionahrávkami výkladu. Vaším úkolem je prohlédnout si prezentace, vyslechnout nahrávky a následně složit on-line zadávaný písemný test z protistologie (čtyři otevřené otázky; pro splnění testu je potřeba mít alespoň 75% úspěšnost odpovědí; každý má tři pokusy).</a:t>
            </a:r>
          </a:p>
          <a:p>
            <a:pPr algn="ctr"/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400" dirty="0" smtClean="0">
                <a:latin typeface="Arial" pitchFamily="34" charset="0"/>
                <a:cs typeface="Arial" pitchFamily="34" charset="0"/>
              </a:rPr>
              <a:t>Testování proběhne v prostředí </a:t>
            </a:r>
            <a:r>
              <a:rPr lang="cs-CZ" sz="2400" b="1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:</a:t>
            </a:r>
            <a:endParaRPr lang="cs-CZ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800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https</a:t>
            </a:r>
            <a:r>
              <a:rPr lang="cs-CZ" sz="2800" u="sng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://</a:t>
            </a:r>
            <a:r>
              <a:rPr lang="cs-CZ" sz="2800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dl1.cuni.cz/course/view.php?id=7824</a:t>
            </a:r>
          </a:p>
          <a:p>
            <a:pPr algn="ctr"/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Test </a:t>
            </a:r>
            <a:r>
              <a:rPr lang="cs-CZ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bude přístupný </a:t>
            </a:r>
            <a:r>
              <a:rPr lang="cs-CZ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pouze ve dnech </a:t>
            </a:r>
            <a:r>
              <a:rPr lang="cs-CZ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14.–30. listopadu 2022</a:t>
            </a:r>
            <a:r>
              <a:rPr lang="cs-CZ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cs-CZ" sz="2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200" dirty="0" smtClean="0">
                <a:latin typeface="Arial" pitchFamily="34" charset="0"/>
                <a:cs typeface="Arial" pitchFamily="34" charset="0"/>
              </a:rPr>
              <a:t>Do kurzu se zapisujete stejnými přihlašovacími údaji jako do </a:t>
            </a:r>
            <a:r>
              <a:rPr lang="cs-CZ" sz="2200" dirty="0" err="1" smtClean="0">
                <a:latin typeface="Arial" pitchFamily="34" charset="0"/>
                <a:cs typeface="Arial" pitchFamily="34" charset="0"/>
              </a:rPr>
              <a:t>SISu</a:t>
            </a:r>
            <a:r>
              <a:rPr lang="cs-CZ" sz="22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352219" y="116632"/>
            <a:ext cx="8452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POŽADAVKY K </a:t>
            </a:r>
            <a:r>
              <a:rPr lang="cs-CZ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ZÁPOČTU: PROTISTNÍ</a:t>
            </a:r>
            <a:endParaRPr lang="cs-CZ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70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06876" y="206572"/>
            <a:ext cx="7297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ROZVRH PROBÍRANÝCH TÉMAT</a:t>
            </a:r>
            <a:endParaRPr lang="cs-CZ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864940"/>
              </p:ext>
            </p:extLst>
          </p:nvPr>
        </p:nvGraphicFramePr>
        <p:xfrm>
          <a:off x="196100" y="1029776"/>
          <a:ext cx="8712969" cy="286722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99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1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25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7871"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Arial" pitchFamily="34" charset="0"/>
                          <a:cs typeface="Arial" pitchFamily="34" charset="0"/>
                        </a:rPr>
                        <a:t>Probírané</a:t>
                      </a:r>
                      <a:r>
                        <a:rPr lang="cs-CZ" sz="2400" baseline="0" dirty="0" smtClean="0">
                          <a:latin typeface="Arial" pitchFamily="34" charset="0"/>
                          <a:cs typeface="Arial" pitchFamily="34" charset="0"/>
                        </a:rPr>
                        <a:t> téma</a:t>
                      </a:r>
                      <a:endParaRPr lang="cs-CZ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Arial" pitchFamily="34" charset="0"/>
                          <a:cs typeface="Arial" pitchFamily="34" charset="0"/>
                        </a:rPr>
                        <a:t>Lichý pátek</a:t>
                      </a:r>
                      <a:endParaRPr lang="cs-CZ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Arial" pitchFamily="34" charset="0"/>
                          <a:cs typeface="Arial" pitchFamily="34" charset="0"/>
                        </a:rPr>
                        <a:t>Sudý</a:t>
                      </a:r>
                      <a:r>
                        <a:rPr lang="cs-CZ" sz="2400" baseline="0" dirty="0" smtClean="0">
                          <a:latin typeface="Arial" pitchFamily="34" charset="0"/>
                          <a:cs typeface="Arial" pitchFamily="34" charset="0"/>
                        </a:rPr>
                        <a:t> pátek</a:t>
                      </a:r>
                      <a:endParaRPr lang="cs-CZ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7871">
                <a:tc>
                  <a:txBody>
                    <a:bodyPr/>
                    <a:lstStyle/>
                    <a:p>
                      <a:r>
                        <a:rPr lang="cs-CZ" sz="24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žahavci a ploštěnci </a:t>
                      </a:r>
                      <a:r>
                        <a:rPr lang="cs-CZ" sz="16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volně žijící</a:t>
                      </a:r>
                      <a:endParaRPr lang="cs-CZ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Arial" pitchFamily="34" charset="0"/>
                          <a:cs typeface="Arial" pitchFamily="34" charset="0"/>
                        </a:rPr>
                        <a:t>14. </a:t>
                      </a:r>
                      <a:r>
                        <a:rPr lang="cs-CZ" sz="2400" dirty="0" smtClean="0">
                          <a:latin typeface="Arial" pitchFamily="34" charset="0"/>
                          <a:cs typeface="Arial" pitchFamily="34" charset="0"/>
                        </a:rPr>
                        <a:t>října</a:t>
                      </a:r>
                      <a:endParaRPr lang="cs-CZ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Arial" pitchFamily="34" charset="0"/>
                          <a:cs typeface="Arial" pitchFamily="34" charset="0"/>
                        </a:rPr>
                        <a:t>21. </a:t>
                      </a:r>
                      <a:r>
                        <a:rPr lang="cs-CZ" sz="2400" dirty="0" smtClean="0">
                          <a:latin typeface="Arial" pitchFamily="34" charset="0"/>
                          <a:cs typeface="Arial" pitchFamily="34" charset="0"/>
                        </a:rPr>
                        <a:t>října</a:t>
                      </a:r>
                      <a:endParaRPr lang="cs-CZ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7871"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houbovci, mechovky a ploštěnci</a:t>
                      </a:r>
                      <a:endParaRPr lang="cs-CZ" sz="2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 smtClean="0">
                          <a:latin typeface="Arial" pitchFamily="34" charset="0"/>
                          <a:cs typeface="Arial" pitchFamily="34" charset="0"/>
                        </a:rPr>
                        <a:t>11.</a:t>
                      </a:r>
                      <a:r>
                        <a:rPr lang="cs-CZ" sz="2400" baseline="0" dirty="0" smtClean="0">
                          <a:latin typeface="Arial" pitchFamily="34" charset="0"/>
                          <a:cs typeface="Arial" pitchFamily="34" charset="0"/>
                        </a:rPr>
                        <a:t> listopadu</a:t>
                      </a:r>
                      <a:endParaRPr lang="cs-CZ" sz="2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  <a:r>
                        <a:rPr lang="cs-CZ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2400" baseline="0" dirty="0" smtClean="0">
                          <a:latin typeface="Arial" pitchFamily="34" charset="0"/>
                          <a:cs typeface="Arial" pitchFamily="34" charset="0"/>
                        </a:rPr>
                        <a:t>listopadu</a:t>
                      </a:r>
                      <a:endParaRPr lang="cs-CZ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7871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kroužkovci a hlístice; pitva žížaly</a:t>
                      </a:r>
                      <a:endParaRPr lang="cs-CZ" sz="2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Arial" pitchFamily="34" charset="0"/>
                          <a:cs typeface="Arial" pitchFamily="34" charset="0"/>
                        </a:rPr>
                        <a:t>25.</a:t>
                      </a:r>
                      <a:r>
                        <a:rPr lang="cs-CZ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2400" baseline="0" dirty="0" smtClean="0">
                          <a:latin typeface="Arial" pitchFamily="34" charset="0"/>
                          <a:cs typeface="Arial" pitchFamily="34" charset="0"/>
                        </a:rPr>
                        <a:t>listopadu</a:t>
                      </a:r>
                      <a:endParaRPr lang="cs-CZ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  <a:r>
                        <a:rPr lang="cs-CZ" sz="2400" baseline="0" dirty="0" smtClean="0">
                          <a:latin typeface="Arial" pitchFamily="34" charset="0"/>
                          <a:cs typeface="Arial" pitchFamily="34" charset="0"/>
                        </a:rPr>
                        <a:t> prosince</a:t>
                      </a:r>
                      <a:endParaRPr lang="cs-CZ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871"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pitva </a:t>
                      </a:r>
                      <a:r>
                        <a:rPr lang="cs-CZ" sz="24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plzáka</a:t>
                      </a:r>
                      <a:r>
                        <a:rPr lang="cs-CZ" sz="2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španělského</a:t>
                      </a:r>
                      <a:endParaRPr lang="cs-CZ" sz="2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Arial" pitchFamily="34" charset="0"/>
                          <a:cs typeface="Arial" pitchFamily="34" charset="0"/>
                        </a:rPr>
                        <a:t>9.</a:t>
                      </a:r>
                      <a:r>
                        <a:rPr lang="cs-CZ" sz="2400" baseline="0" dirty="0" smtClean="0">
                          <a:latin typeface="Arial" pitchFamily="34" charset="0"/>
                          <a:cs typeface="Arial" pitchFamily="34" charset="0"/>
                        </a:rPr>
                        <a:t> prosince</a:t>
                      </a:r>
                      <a:endParaRPr lang="cs-CZ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Arial" pitchFamily="34" charset="0"/>
                          <a:cs typeface="Arial" pitchFamily="34" charset="0"/>
                        </a:rPr>
                        <a:t>16.</a:t>
                      </a:r>
                      <a:r>
                        <a:rPr lang="cs-CZ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2400" baseline="0" dirty="0" smtClean="0">
                          <a:latin typeface="Arial" pitchFamily="34" charset="0"/>
                          <a:cs typeface="Arial" pitchFamily="34" charset="0"/>
                        </a:rPr>
                        <a:t>prosince</a:t>
                      </a:r>
                      <a:endParaRPr lang="cs-CZ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7871"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členovci</a:t>
                      </a:r>
                      <a:r>
                        <a:rPr lang="cs-CZ" sz="24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6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(pavoukovci, </a:t>
                      </a:r>
                      <a:r>
                        <a:rPr lang="cs-CZ" sz="1600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stonožkovci</a:t>
                      </a:r>
                      <a:r>
                        <a:rPr lang="cs-CZ" sz="16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a korýši)</a:t>
                      </a:r>
                      <a:endParaRPr lang="cs-CZ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aseline="0" dirty="0" smtClean="0">
                          <a:latin typeface="Arial" pitchFamily="34" charset="0"/>
                          <a:cs typeface="Arial" pitchFamily="34" charset="0"/>
                        </a:rPr>
                        <a:t> -- </a:t>
                      </a:r>
                      <a:endParaRPr lang="cs-CZ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Arial" pitchFamily="34" charset="0"/>
                          <a:cs typeface="Arial" pitchFamily="34" charset="0"/>
                        </a:rPr>
                        <a:t>6.</a:t>
                      </a:r>
                      <a:r>
                        <a:rPr lang="cs-CZ" sz="2400" baseline="0" dirty="0" smtClean="0">
                          <a:latin typeface="Arial" pitchFamily="34" charset="0"/>
                          <a:cs typeface="Arial" pitchFamily="34" charset="0"/>
                        </a:rPr>
                        <a:t> ledna 2023</a:t>
                      </a:r>
                      <a:endParaRPr lang="cs-CZ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223532" y="4130792"/>
            <a:ext cx="8712969" cy="24929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První </a:t>
            </a:r>
            <a:r>
              <a:rPr lang="cs-CZ" sz="26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termíny </a:t>
            </a:r>
            <a:r>
              <a:rPr lang="cs-CZ" sz="2600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poznávačky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budou v případě dodržení rozvrhu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témat vyhlášeny </a:t>
            </a:r>
            <a:r>
              <a:rPr lang="cs-CZ" sz="26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26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týdnu </a:t>
            </a:r>
            <a:r>
              <a:rPr lang="cs-CZ" sz="26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12.–16. </a:t>
            </a:r>
            <a:r>
              <a:rPr lang="cs-CZ" sz="26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prosince </a:t>
            </a:r>
            <a:r>
              <a:rPr lang="cs-CZ" sz="26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alší vyhlásím podle potřeby v </a:t>
            </a:r>
            <a:r>
              <a:rPr lang="cs-CZ" sz="26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lednu </a:t>
            </a:r>
            <a:r>
              <a:rPr lang="cs-CZ" sz="26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Každý účastník má na složení </a:t>
            </a:r>
            <a:r>
              <a:rPr lang="cs-CZ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poznávačky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tři termíny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Termíny </a:t>
            </a:r>
            <a:r>
              <a:rPr lang="cs-CZ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poznávačky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stanovuje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vedoucí praktika.</a:t>
            </a: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61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332656"/>
            <a:ext cx="8496944" cy="62786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 předvánoční termíny </a:t>
            </a:r>
            <a:r>
              <a:rPr lang="cs-CZ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poznávačky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mohou přijít jak 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frekventanti lichých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tak 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sudé paralelky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Nechci nikoho připravit o možnost složit </a:t>
            </a:r>
            <a:r>
              <a:rPr lang="cs-CZ" sz="2000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poznávačku</a:t>
            </a:r>
            <a:r>
              <a:rPr lang="cs-CZ" sz="2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před Vánoci, i když má poslední cvičení rozvrhované až na leden. Vezměte však prosím v úvahu, že mezi poznávanými objekty budou také členovci probíraní na posledním cvičení (a členovci z přednášky pana profesora).</a:t>
            </a:r>
          </a:p>
          <a:p>
            <a:pPr algn="ctr"/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Pro lepší orientaci mezi těmito členovci připravím 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distanční asynchronní on-line verzi posledního cvičení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Tato podpora je určena všem zájemcům, jedno z jaké paralelky.</a:t>
            </a:r>
          </a:p>
          <a:p>
            <a:pPr algn="ctr"/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Až bude distanční podpora hotova, naleznete ji zde:</a:t>
            </a:r>
          </a:p>
          <a:p>
            <a:pPr algn="ctr"/>
            <a:r>
              <a:rPr lang="cs-CZ" sz="1600" u="sng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https://drive.google.com/drive/folders/1HBb4pvgFfow545_W2xi9ijfU8tbiLKta?usp=sharing</a:t>
            </a:r>
            <a:endParaRPr lang="cs-CZ" sz="1600" u="sng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Studenti 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sudé paralelky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mají 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lednové cvičení povinné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(pokud se nerozhodnou využít na ně svou povolenou absenci).</a:t>
            </a:r>
          </a:p>
          <a:p>
            <a:pPr algn="ctr"/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8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Prohlédnutí distanční asynchronní podpory </a:t>
            </a:r>
            <a:r>
              <a:rPr lang="cs-CZ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nenahrazuje prezenční verzi </a:t>
            </a:r>
            <a:r>
              <a:rPr lang="cs-CZ" sz="28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tohoto cvičení.</a:t>
            </a:r>
            <a:endParaRPr lang="cs-CZ" sz="28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71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88096" y="721004"/>
            <a:ext cx="8568952" cy="54168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DŮLEŽITÁ DATA</a:t>
            </a:r>
          </a:p>
          <a:p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Protistologická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část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veřejnění podkladů pro 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protistologickou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část: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do konce října 2022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lnění 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protistologické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části – písemného testu v 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14.–30. listopadu 2022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 Na splnění testu máte 60 minut, systém umožňuje jediné otevření a po 60 minutách se sám automaticky zavře a uloží. Test musíte otevřít kdykoliv v průběhu 14.–30. listopadu, dříve ani později to nepůjde. Testovací okno se uzavírá ve </a:t>
            </a:r>
            <a:r>
              <a:rPr lang="cs-CZ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23.59 30. listopadu 2022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Metazoální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část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veřejňování prezentací: vždy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den před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prvním příslušným cvičením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devzdávání protokolů: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dirty="0" smtClean="0">
                <a:cs typeface="Arial" panose="020B0604020202020204" pitchFamily="34" charset="0"/>
              </a:rPr>
              <a:t>→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liché paralelky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od soboty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prosince 2022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dirty="0" smtClean="0">
                <a:cs typeface="Arial" panose="020B0604020202020204" pitchFamily="34" charset="0"/>
              </a:rPr>
              <a:t>→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sudá paralelka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od soboty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ledna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termíny 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poznávačky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od 12. prosince 2022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a dále v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lednu 2023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 Termíny vypíšu do 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SISu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po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21. listopadu 2022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 descr="hygromia_ziva3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860120"/>
            <a:ext cx="1667262" cy="86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55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950" y="817563"/>
            <a:ext cx="8928100" cy="61093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Buchar J. a kol.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, 1995: </a:t>
            </a:r>
            <a:r>
              <a:rPr lang="cs-CZ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Klíč k určování bezobratlých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Scientia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, Praha.</a:t>
            </a:r>
          </a:p>
          <a:p>
            <a:pPr algn="ctr">
              <a:defRPr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Hanel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L., Lišková E.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, 2003: </a:t>
            </a:r>
            <a:r>
              <a:rPr lang="cs-CZ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Stručný obrazový klíč k určování</a:t>
            </a:r>
          </a:p>
          <a:p>
            <a:pPr algn="ctr">
              <a:defRPr/>
            </a:pPr>
            <a:r>
              <a:rPr lang="cs-CZ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hlavních skupin vodních bezobratlých.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UK Praha.</a:t>
            </a:r>
          </a:p>
          <a:p>
            <a:pPr algn="ctr">
              <a:defRPr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Hanel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L.,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2019: </a:t>
            </a:r>
            <a:r>
              <a:rPr lang="cs-CZ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Stručný obrazový klíč k určování hlavních skupin suchozemských šestinožců (</a:t>
            </a:r>
            <a:r>
              <a:rPr lang="cs-CZ" sz="2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Hexapoda</a:t>
            </a:r>
            <a:r>
              <a:rPr lang="cs-CZ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Pedagogická fakulta UK.</a:t>
            </a:r>
          </a:p>
          <a:p>
            <a:pPr algn="ctr">
              <a:defRPr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https://cupress.cuni.cz/ink2_ext/index.jsp?include=podrobnosti&amp;id=452996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cs-CZ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Hudec K., </a:t>
            </a:r>
            <a:r>
              <a:rPr lang="cs-CZ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Kolibáč</a:t>
            </a:r>
            <a:r>
              <a:rPr lang="cs-CZ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J., Laštůvka Z., </a:t>
            </a:r>
            <a:r>
              <a:rPr lang="cs-CZ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Peňáz</a:t>
            </a:r>
            <a:r>
              <a:rPr lang="cs-CZ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 a kol.</a:t>
            </a:r>
            <a:r>
              <a:rPr lang="cs-CZ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2019:</a:t>
            </a:r>
          </a:p>
          <a:p>
            <a:pPr algn="ctr">
              <a:defRPr/>
            </a:pPr>
            <a:r>
              <a:rPr lang="cs-CZ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Příroda České republiky. Průvodce faunou. </a:t>
            </a:r>
            <a:r>
              <a:rPr lang="cs-CZ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Academia Praha.</a:t>
            </a:r>
          </a:p>
          <a:p>
            <a:pPr algn="ctr">
              <a:defRPr/>
            </a:pPr>
            <a:r>
              <a:rPr lang="cs-CZ" sz="1600" u="sng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http://www.academia.cz/priroda-ceske-republiky-pruvodce-faunou--kolibac-jiri--academia--2019</a:t>
            </a:r>
          </a:p>
          <a:p>
            <a:pPr algn="ctr">
              <a:defRPr/>
            </a:pPr>
            <a:endParaRPr lang="cs-CZ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cs-CZ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Smrž J.</a:t>
            </a:r>
            <a:r>
              <a:rPr lang="cs-CZ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2013: </a:t>
            </a:r>
            <a:r>
              <a:rPr lang="cs-CZ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Základy biologie, ekologie a systému bezobratlých</a:t>
            </a:r>
          </a:p>
          <a:p>
            <a:pPr algn="ctr">
              <a:defRPr/>
            </a:pPr>
            <a:r>
              <a:rPr lang="cs-CZ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živočichů. </a:t>
            </a:r>
            <a:r>
              <a:rPr lang="cs-CZ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Karolinum Praha</a:t>
            </a:r>
            <a:r>
              <a:rPr lang="cs-CZ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defRPr/>
            </a:pPr>
            <a:r>
              <a:rPr lang="cs-CZ" sz="1500" u="sng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https://karolinum.cz/knihy/smrz-zaklady-biologie-ekologie-a-systemu-bezobratlych-zivocichu-14470</a:t>
            </a:r>
            <a:endParaRPr lang="cs-CZ" sz="1500" u="sng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cs-CZ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Volf P., Horák P. a kol.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2007: 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Paraziti a jejich biologie.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Triton, Praha.</a:t>
            </a:r>
          </a:p>
          <a:p>
            <a:pPr algn="ctr">
              <a:defRPr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Zrzavý J.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2006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Fylogeneze živočišné říše.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Scientia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Praha.</a:t>
            </a:r>
          </a:p>
          <a:p>
            <a:pPr algn="ctr">
              <a:defRPr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knihy z </a:t>
            </a:r>
            <a:r>
              <a:rPr lang="cs-CZ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edice Průvodce přírodou</a:t>
            </a:r>
            <a: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nakladatelství Ikarus</a:t>
            </a:r>
          </a:p>
          <a:p>
            <a:pPr algn="ctr">
              <a:defRPr/>
            </a:pPr>
            <a: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atlasy z </a:t>
            </a:r>
            <a:r>
              <a:rPr lang="cs-CZ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edice Atlasy</a:t>
            </a:r>
            <a: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nakladatelství Academia</a:t>
            </a:r>
          </a:p>
        </p:txBody>
      </p:sp>
      <p:sp>
        <p:nvSpPr>
          <p:cNvPr id="4099" name="TextovéPole 3"/>
          <p:cNvSpPr txBox="1">
            <a:spLocks noChangeArrowheads="1"/>
          </p:cNvSpPr>
          <p:nvPr/>
        </p:nvSpPr>
        <p:spPr bwMode="auto">
          <a:xfrm>
            <a:off x="1001713" y="115888"/>
            <a:ext cx="71516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4000">
                <a:solidFill>
                  <a:srgbClr val="002060"/>
                </a:solidFill>
                <a:latin typeface="Arial" panose="020B0604020202020204" pitchFamily="34" charset="0"/>
              </a:rPr>
              <a:t>DOPORUČENÁ LITERATURA</a:t>
            </a:r>
          </a:p>
        </p:txBody>
      </p:sp>
      <p:cxnSp>
        <p:nvCxnSpPr>
          <p:cNvPr id="6" name="Přímá spojovací čára 5"/>
          <p:cNvCxnSpPr/>
          <p:nvPr/>
        </p:nvCxnSpPr>
        <p:spPr>
          <a:xfrm>
            <a:off x="215900" y="5229200"/>
            <a:ext cx="8712200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1" name="Obrázek 4" descr="C_nemoralis_zlute_pruhovana_2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5949950"/>
            <a:ext cx="8207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451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801</Words>
  <Application>Microsoft Office PowerPoint</Application>
  <PresentationFormat>Předvádění na obrazovce (4:3)</PresentationFormat>
  <Paragraphs>142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Calibri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Berneška</dc:creator>
  <cp:lastModifiedBy>Dagmar Říhová</cp:lastModifiedBy>
  <cp:revision>135</cp:revision>
  <dcterms:created xsi:type="dcterms:W3CDTF">2011-09-30T17:32:57Z</dcterms:created>
  <dcterms:modified xsi:type="dcterms:W3CDTF">2022-10-02T09:56:36Z</dcterms:modified>
</cp:coreProperties>
</file>