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Aplikace MVL na češtinu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smtClean="0"/>
              <a:t>Enklitika</a:t>
            </a:r>
          </a:p>
          <a:p>
            <a:endParaRPr lang="cs-CZ" sz="1800" dirty="0" smtClean="0"/>
          </a:p>
          <a:p>
            <a:r>
              <a:rPr lang="cs-CZ" sz="1800" dirty="0" smtClean="0"/>
              <a:t>Lucie </a:t>
            </a:r>
            <a:r>
              <a:rPr lang="cs-CZ" sz="1800" dirty="0" err="1" smtClean="0"/>
              <a:t>Stanovská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43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Enklitika v češtině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krátká (většinou jednoslabičná) nepřízvučná </a:t>
            </a:r>
            <a:r>
              <a:rPr lang="cs-CZ" sz="2400" dirty="0" smtClean="0"/>
              <a:t>slova</a:t>
            </a:r>
          </a:p>
          <a:p>
            <a:r>
              <a:rPr lang="cs-CZ" sz="2400" dirty="0" smtClean="0"/>
              <a:t>obvykle umístěna </a:t>
            </a:r>
            <a:r>
              <a:rPr lang="cs-CZ" sz="2400" dirty="0"/>
              <a:t>za prvním přízvučným celkem ve </a:t>
            </a:r>
            <a:r>
              <a:rPr lang="cs-CZ" sz="2400" dirty="0" smtClean="0"/>
              <a:t>větě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okud </a:t>
            </a:r>
            <a:r>
              <a:rPr lang="cs-CZ" sz="2400" dirty="0"/>
              <a:t>na první pozici stojí rozvitý větný člen, infinitivní konstrukce nebo věta, příklonky jsou umístěny až za nimi, aby je </a:t>
            </a:r>
            <a:r>
              <a:rPr lang="cs-CZ" sz="2400" dirty="0" smtClean="0"/>
              <a:t>nerozdělily</a:t>
            </a:r>
          </a:p>
          <a:p>
            <a:r>
              <a:rPr lang="cs-CZ" sz="2400" dirty="0" err="1" smtClean="0"/>
              <a:t>např</a:t>
            </a:r>
            <a:r>
              <a:rPr lang="cs-CZ" sz="2400" dirty="0" smtClean="0"/>
              <a:t>:</a:t>
            </a:r>
          </a:p>
          <a:p>
            <a:pPr marL="274320" lvl="1" indent="0">
              <a:buNone/>
            </a:pPr>
            <a:r>
              <a:rPr lang="cs-CZ" sz="2400" b="1" i="1" dirty="0" smtClean="0"/>
              <a:t>Bratr</a:t>
            </a:r>
            <a:r>
              <a:rPr lang="cs-CZ" sz="2400" i="1" dirty="0" smtClean="0"/>
              <a:t> </a:t>
            </a:r>
            <a:r>
              <a:rPr lang="cs-CZ" sz="2400" i="1" u="sng" dirty="0"/>
              <a:t>se</a:t>
            </a:r>
            <a:r>
              <a:rPr lang="cs-CZ" sz="2400" i="1" dirty="0"/>
              <a:t> jmenuje Petr.</a:t>
            </a:r>
            <a:endParaRPr lang="cs-CZ" sz="2400" dirty="0"/>
          </a:p>
          <a:p>
            <a:pPr marL="274320" lvl="1" indent="0">
              <a:buNone/>
            </a:pPr>
            <a:r>
              <a:rPr lang="cs-CZ" sz="2400" b="1" i="1" dirty="0"/>
              <a:t>Můj bratr</a:t>
            </a:r>
            <a:r>
              <a:rPr lang="cs-CZ" sz="2400" i="1" dirty="0"/>
              <a:t> </a:t>
            </a:r>
            <a:r>
              <a:rPr lang="cs-CZ" sz="2400" i="1" u="sng" dirty="0"/>
              <a:t>se</a:t>
            </a:r>
            <a:r>
              <a:rPr lang="cs-CZ" sz="2400" i="1" dirty="0"/>
              <a:t> jmenuje Petr.</a:t>
            </a:r>
            <a:endParaRPr lang="cs-CZ" sz="2400" dirty="0"/>
          </a:p>
          <a:p>
            <a:pPr marL="274320" lvl="1" indent="0">
              <a:buNone/>
            </a:pPr>
            <a:r>
              <a:rPr lang="cs-CZ" sz="2400" b="1" i="1" dirty="0"/>
              <a:t>Můj starší bratr</a:t>
            </a:r>
            <a:r>
              <a:rPr lang="cs-CZ" sz="2400" i="1" dirty="0"/>
              <a:t> </a:t>
            </a:r>
            <a:r>
              <a:rPr lang="cs-CZ" sz="2400" i="1" u="sng" dirty="0"/>
              <a:t>se</a:t>
            </a:r>
            <a:r>
              <a:rPr lang="cs-CZ" sz="2400" i="1" dirty="0"/>
              <a:t> jmenuje Petr.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18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Pořadí enklitik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příklonka </a:t>
            </a:r>
            <a:r>
              <a:rPr lang="cs-CZ" i="1" dirty="0"/>
              <a:t>-</a:t>
            </a:r>
            <a:r>
              <a:rPr lang="cs-CZ" i="1" dirty="0" err="1"/>
              <a:t>li</a:t>
            </a:r>
            <a:r>
              <a:rPr lang="cs-CZ" dirty="0"/>
              <a:t>, např. </a:t>
            </a:r>
            <a:r>
              <a:rPr lang="cs-CZ" i="1" dirty="0"/>
              <a:t>Bude</a:t>
            </a:r>
            <a:r>
              <a:rPr lang="cs-CZ" i="1" u="sng" dirty="0"/>
              <a:t>-</a:t>
            </a:r>
            <a:r>
              <a:rPr lang="cs-CZ" b="1" i="1" u="sng" dirty="0"/>
              <a:t>li</a:t>
            </a:r>
            <a:r>
              <a:rPr lang="cs-CZ" i="1" dirty="0"/>
              <a:t> vám někdo tvrdit opak, nevěřte mu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tvary neplnovýznamového </a:t>
            </a:r>
            <a:r>
              <a:rPr lang="cs-CZ" i="1" dirty="0"/>
              <a:t>být</a:t>
            </a:r>
            <a:r>
              <a:rPr lang="cs-CZ" dirty="0"/>
              <a:t>, morfy </a:t>
            </a:r>
            <a:r>
              <a:rPr lang="cs-CZ" i="1" dirty="0"/>
              <a:t>bych</a:t>
            </a:r>
            <a:r>
              <a:rPr lang="cs-CZ" dirty="0"/>
              <a:t>, </a:t>
            </a:r>
            <a:r>
              <a:rPr lang="cs-CZ" i="1" dirty="0"/>
              <a:t>bys</a:t>
            </a:r>
            <a:r>
              <a:rPr lang="cs-CZ" dirty="0"/>
              <a:t> apod., např</a:t>
            </a:r>
            <a:r>
              <a:rPr lang="cs-CZ" i="1" dirty="0"/>
              <a:t>. Dala </a:t>
            </a:r>
            <a:r>
              <a:rPr lang="cs-CZ" b="1" i="1" u="sng" dirty="0"/>
              <a:t>jsem</a:t>
            </a:r>
            <a:r>
              <a:rPr lang="cs-CZ" i="1" dirty="0"/>
              <a:t> si oběd</a:t>
            </a:r>
            <a:r>
              <a:rPr lang="cs-CZ" dirty="0"/>
              <a:t>. </a:t>
            </a:r>
            <a:r>
              <a:rPr lang="cs-CZ" i="1" dirty="0"/>
              <a:t>Dala </a:t>
            </a:r>
            <a:r>
              <a:rPr lang="cs-CZ" b="1" i="1" u="sng" dirty="0"/>
              <a:t>bych</a:t>
            </a:r>
            <a:r>
              <a:rPr lang="cs-CZ" i="1" dirty="0"/>
              <a:t> si oběd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zvratné </a:t>
            </a:r>
            <a:r>
              <a:rPr lang="cs-CZ" i="1" dirty="0"/>
              <a:t>se</a:t>
            </a:r>
            <a:r>
              <a:rPr lang="cs-CZ" dirty="0"/>
              <a:t>, </a:t>
            </a:r>
            <a:r>
              <a:rPr lang="cs-CZ" i="1" dirty="0"/>
              <a:t>si</a:t>
            </a:r>
            <a:r>
              <a:rPr lang="cs-CZ" dirty="0"/>
              <a:t>, např. </a:t>
            </a:r>
            <a:r>
              <a:rPr lang="cs-CZ" i="1" dirty="0"/>
              <a:t>Koupila bych </a:t>
            </a:r>
            <a:r>
              <a:rPr lang="cs-CZ" b="1" i="1" u="sng" dirty="0"/>
              <a:t>si</a:t>
            </a:r>
            <a:r>
              <a:rPr lang="cs-CZ" i="1" dirty="0"/>
              <a:t> knížku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jednoduché tvary osobních zájmen (pokud je jich ve větě více, jsou v pořadí </a:t>
            </a:r>
            <a:r>
              <a:rPr lang="cs-CZ" dirty="0" smtClean="0"/>
              <a:t>dativ</a:t>
            </a:r>
            <a:r>
              <a:rPr lang="cs-CZ" dirty="0"/>
              <a:t>, akuzativ, genitiv), např. </a:t>
            </a:r>
            <a:r>
              <a:rPr lang="cs-CZ" i="1" dirty="0"/>
              <a:t>Včera jsem </a:t>
            </a:r>
            <a:r>
              <a:rPr lang="cs-CZ" b="1" i="1" u="sng" dirty="0"/>
              <a:t>mu</a:t>
            </a:r>
            <a:r>
              <a:rPr lang="cs-CZ" i="1" u="sng" dirty="0"/>
              <a:t> </a:t>
            </a:r>
            <a:r>
              <a:rPr lang="cs-CZ" b="1" i="1" u="sng" dirty="0"/>
              <a:t>ho</a:t>
            </a:r>
            <a:r>
              <a:rPr lang="cs-CZ" i="1" dirty="0"/>
              <a:t> věnovala</a:t>
            </a:r>
            <a:r>
              <a:rPr lang="cs-CZ" dirty="0"/>
              <a:t>. </a:t>
            </a:r>
            <a:r>
              <a:rPr lang="cs-CZ" i="1" dirty="0"/>
              <a:t>Podařilo se </a:t>
            </a:r>
            <a:r>
              <a:rPr lang="cs-CZ" b="1" i="1" u="sng" dirty="0"/>
              <a:t>mi</a:t>
            </a:r>
            <a:r>
              <a:rPr lang="cs-CZ" i="1" u="sng" dirty="0"/>
              <a:t> </a:t>
            </a:r>
            <a:r>
              <a:rPr lang="cs-CZ" b="1" i="1" u="sng" dirty="0"/>
              <a:t>tě</a:t>
            </a:r>
            <a:r>
              <a:rPr lang="cs-CZ" i="1" dirty="0"/>
              <a:t> přesvědčit, že nemáš pravdu</a:t>
            </a:r>
            <a:r>
              <a:rPr lang="cs-CZ" dirty="0"/>
              <a:t>.</a:t>
            </a:r>
          </a:p>
          <a:p>
            <a:pPr lvl="0"/>
            <a:r>
              <a:rPr lang="cs-CZ" dirty="0" err="1"/>
              <a:t>kondicionálové</a:t>
            </a:r>
            <a:r>
              <a:rPr lang="cs-CZ" dirty="0"/>
              <a:t> </a:t>
            </a:r>
            <a:r>
              <a:rPr lang="cs-CZ" i="1" dirty="0"/>
              <a:t>byl</a:t>
            </a:r>
            <a:r>
              <a:rPr lang="cs-CZ" dirty="0"/>
              <a:t>, např. </a:t>
            </a:r>
            <a:r>
              <a:rPr lang="cs-CZ" i="1" dirty="0"/>
              <a:t>Kdo by mu </a:t>
            </a:r>
            <a:r>
              <a:rPr lang="cs-CZ" b="1" i="1" u="sng" dirty="0"/>
              <a:t>byl</a:t>
            </a:r>
            <a:r>
              <a:rPr lang="cs-CZ" i="1" dirty="0"/>
              <a:t> věřil</a:t>
            </a:r>
            <a:r>
              <a:rPr lang="cs-CZ" i="1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01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metody MVL na výuku enklitik</a:t>
            </a:r>
            <a:endParaRPr lang="cs-CZ" dirty="0"/>
          </a:p>
        </p:txBody>
      </p:sp>
      <p:pic>
        <p:nvPicPr>
          <p:cNvPr id="4" name="Zástupný symbol pro obsah 3" descr="C:\Users\Lucie\AppData\Local\Microsoft\Windows\INetCache\Content.Word\mvl_klit_byt_bezOkraje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74130"/>
            <a:ext cx="2323809" cy="2146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mvl_klit_zajm_bezOkra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855" y="1701085"/>
            <a:ext cx="2649873" cy="243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mvl_klit_sesi_bezOkraj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378" y="1692249"/>
            <a:ext cx="2647540" cy="244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827610" y="4112909"/>
            <a:ext cx="3742245" cy="2126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od slovesa být</a:t>
            </a:r>
          </a:p>
          <a:p>
            <a:r>
              <a:rPr lang="cs-CZ" sz="2800" dirty="0" smtClean="0"/>
              <a:t>(</a:t>
            </a:r>
            <a:r>
              <a:rPr lang="cs-CZ" sz="2800" i="1" dirty="0" smtClean="0"/>
              <a:t>jsem, jsi, bych, bys</a:t>
            </a:r>
            <a:r>
              <a:rPr lang="cs-CZ" sz="2800" dirty="0" smtClean="0"/>
              <a:t> atd.)</a:t>
            </a:r>
            <a:endParaRPr lang="cs-CZ" sz="2800" dirty="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4712732" y="4112909"/>
            <a:ext cx="4005330" cy="2126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krátké tvary zájmen</a:t>
            </a:r>
          </a:p>
          <a:p>
            <a:r>
              <a:rPr lang="cs-CZ" sz="2800" dirty="0" smtClean="0"/>
              <a:t>(</a:t>
            </a:r>
            <a:r>
              <a:rPr lang="cs-CZ" sz="2800" i="1" dirty="0" smtClean="0"/>
              <a:t>mi, ti, mě, tě</a:t>
            </a:r>
            <a:r>
              <a:rPr lang="cs-CZ" sz="2800" dirty="0" smtClean="0"/>
              <a:t> atd.)</a:t>
            </a:r>
            <a:endParaRPr lang="cs-CZ" sz="2800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8295025" y="4114575"/>
            <a:ext cx="2183901" cy="2126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 smtClean="0"/>
              <a:t>zvratné </a:t>
            </a:r>
            <a:r>
              <a:rPr lang="cs-CZ" sz="2800" i="1" dirty="0" smtClean="0"/>
              <a:t>se, si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2537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1143000" y="579438"/>
            <a:ext cx="9872663" cy="5516562"/>
          </a:xfrm>
        </p:spPr>
        <p:txBody>
          <a:bodyPr/>
          <a:lstStyle/>
          <a:p>
            <a:pPr marL="45720" indent="0">
              <a:buNone/>
            </a:pPr>
            <a:r>
              <a:rPr lang="cs-CZ" sz="6000" dirty="0" smtClean="0"/>
              <a:t>Můj bratr by si koupil auto.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D:\fucka\ffcuni\ČNES\Aktuální otázky ped praxe\esej - symboly\mvl__veta1_bezRamecku_bezOkraj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77" y="2094290"/>
            <a:ext cx="10800508" cy="21076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270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8237" y="439492"/>
            <a:ext cx="9872871" cy="5937160"/>
          </a:xfrm>
        </p:spPr>
        <p:txBody>
          <a:bodyPr/>
          <a:lstStyle/>
          <a:p>
            <a:pPr marL="45720" indent="0">
              <a:buNone/>
            </a:pPr>
            <a:r>
              <a:rPr lang="cs-CZ" sz="4800" dirty="0"/>
              <a:t>Můj bratr by si koupil auto</a:t>
            </a:r>
            <a:r>
              <a:rPr lang="cs-CZ" sz="4800" dirty="0" smtClean="0"/>
              <a:t>.</a:t>
            </a:r>
          </a:p>
          <a:p>
            <a:pPr marL="45720" indent="0">
              <a:buNone/>
            </a:pPr>
            <a:endParaRPr lang="cs-CZ" sz="4800" dirty="0"/>
          </a:p>
          <a:p>
            <a:pPr marL="45720" indent="0">
              <a:buNone/>
            </a:pPr>
            <a:endParaRPr lang="cs-CZ" sz="4800" dirty="0" smtClean="0"/>
          </a:p>
          <a:p>
            <a:pPr marL="45720" indent="0">
              <a:buNone/>
            </a:pPr>
            <a:endParaRPr lang="cs-CZ" sz="4800" dirty="0"/>
          </a:p>
          <a:p>
            <a:pPr marL="45720" indent="0">
              <a:buNone/>
            </a:pPr>
            <a:r>
              <a:rPr lang="cs-CZ" sz="4800" dirty="0"/>
              <a:t>Můj </a:t>
            </a:r>
            <a:r>
              <a:rPr lang="cs-CZ" sz="4800" dirty="0" smtClean="0"/>
              <a:t>starší bratr </a:t>
            </a:r>
            <a:r>
              <a:rPr lang="cs-CZ" sz="4800" dirty="0"/>
              <a:t>by si koupil auto.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Lucie\AppData\Local\Microsoft\Windows\INetCache\Content.Word\mvl_veta1_bezOkraj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17" y="1367928"/>
            <a:ext cx="10311110" cy="1960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4" name="Picture 6" descr="mvl_veta2_bezOkraj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300" y="4587572"/>
            <a:ext cx="10854984" cy="178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6790261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TM03457444[[fn=Základna]]</Template>
  <TotalTime>24</TotalTime>
  <Words>192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Corbel</vt:lpstr>
      <vt:lpstr>Základ</vt:lpstr>
      <vt:lpstr>Aplikace MVL na češtinu</vt:lpstr>
      <vt:lpstr>Enklitika v češtině</vt:lpstr>
      <vt:lpstr>Pořadí enklitik</vt:lpstr>
      <vt:lpstr>Aplikace metody MVL na výuku enklitik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MVL na češtinu</dc:title>
  <dc:creator>Lucie S.</dc:creator>
  <cp:lastModifiedBy>Lucie S.</cp:lastModifiedBy>
  <cp:revision>3</cp:revision>
  <dcterms:created xsi:type="dcterms:W3CDTF">2016-05-24T21:36:40Z</dcterms:created>
  <dcterms:modified xsi:type="dcterms:W3CDTF">2016-05-24T22:01:03Z</dcterms:modified>
</cp:coreProperties>
</file>