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95" r:id="rId5"/>
    <p:sldId id="261" r:id="rId6"/>
    <p:sldId id="285" r:id="rId7"/>
    <p:sldId id="296" r:id="rId8"/>
    <p:sldId id="297" r:id="rId9"/>
    <p:sldId id="298" r:id="rId10"/>
    <p:sldId id="299" r:id="rId11"/>
    <p:sldId id="300" r:id="rId12"/>
    <p:sldId id="301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4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215D-F1E8-483E-8AB2-68632B5D71B3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599A2-3152-4654-B15E-D32DBCAE6B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47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707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056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980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960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71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75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106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12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953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756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73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D09B-65FB-46DB-9DFC-E5BE9D91CDD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96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43202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2769876" y="5443149"/>
            <a:ext cx="6716903" cy="11387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  <a:latin typeface="Sitka Heading" panose="02000505000000020004" pitchFamily="2" charset="0"/>
              </a:rPr>
              <a:t>LITTÉRATURE QUÉBÉCOISE</a:t>
            </a:r>
          </a:p>
          <a:p>
            <a:pPr algn="ctr"/>
            <a:r>
              <a:rPr lang="fr-F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Romantisme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459" y="2635126"/>
            <a:ext cx="3195974" cy="268855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038" y="249375"/>
            <a:ext cx="1685120" cy="209317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70" y="3744919"/>
            <a:ext cx="2329315" cy="24535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778" y="323411"/>
            <a:ext cx="2530884" cy="47531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41" y="371943"/>
            <a:ext cx="2495678" cy="3035456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39639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33966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07513" y="600479"/>
            <a:ext cx="11041625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Inspiration autobiographique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Construction par contraste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Désirs incestueux, complexe d’Œdipe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Masochisme romantique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Aspiration à la pureté absolue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Nature reflétant le psychisme des personnages</a:t>
            </a:r>
          </a:p>
          <a:p>
            <a:endParaRPr lang="fr-F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Grande variété de formes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Style à la française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Banalité de l’intrigue  x  finesse psychologique</a:t>
            </a:r>
          </a:p>
          <a:p>
            <a:endParaRPr lang="fr-FR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880" y="1131827"/>
            <a:ext cx="3046409" cy="456961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676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33966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76339" y="748830"/>
            <a:ext cx="11041625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François-Xavier Garneau</a:t>
            </a:r>
          </a:p>
          <a:p>
            <a:pPr lvl="0"/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        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1809-1866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otaire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historien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poète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romantique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(s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parents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été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analphabètes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lui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même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autodidacte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lvl="0"/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cs-CZ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Histoire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Canada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i="1" dirty="0">
                <a:latin typeface="Verdana" panose="020B0604030504040204" pitchFamily="34" charset="0"/>
                <a:ea typeface="Verdana" panose="020B0604030504040204" pitchFamily="34" charset="0"/>
              </a:rPr>
              <a:t>depuis sa découverte jusqu'à nos jours </a:t>
            </a:r>
            <a:endParaRPr lang="fr-FR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1845-1852, 4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volumes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: ouvrage principal du XIX</a:t>
            </a:r>
            <a:r>
              <a:rPr lang="fr-FR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siècle</a:t>
            </a:r>
          </a:p>
          <a:p>
            <a:pPr lvl="0"/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Garneau est un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libéral, un positiviste patriotique qui rédige son livre à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l’usage des lecteurs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locaux. Son </a:t>
            </a:r>
            <a:r>
              <a:rPr lang="fr-FR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Histoire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couvre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éthodiquement tout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le territoire canadien, pas seulement le futur Québec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2 buts de son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entreprise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scientifique : histoire = une science rigoureuse qui repose sur l’analyse des documents de l’époque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national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 :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faire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mentir le rapport de Lord Durham qui qualifiait la population du Bas-Canada de « peuple sans histoire et sans littérature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625" y="381179"/>
            <a:ext cx="2495678" cy="3035456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8906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33966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07513" y="538924"/>
            <a:ext cx="11041625" cy="5478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0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Histoire</a:t>
            </a:r>
            <a:r>
              <a:rPr lang="cs-CZ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Canada</a:t>
            </a:r>
            <a:r>
              <a:rPr lang="cs-CZ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depuis sa découverte jusqu'à nos jours</a:t>
            </a:r>
            <a:r>
              <a:rPr lang="fr-FR" sz="2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1845-1852) </a:t>
            </a: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Si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découverte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Nouveau Monde 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exercé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salutaire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influence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destinée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l'Europe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a été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funeste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nations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peuplaient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forêts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l'Amérique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amour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liberté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leurs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mœurs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belliqueuses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intrépidité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retardent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encore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peine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jour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ruine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Au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contact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civilisation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elles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tombent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plus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rapidement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bois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mystérieux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servaient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retraite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bientôt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selon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paroles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poétiques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Lamennais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elles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auront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disparu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laisser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plus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trace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brises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passent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savanes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Nous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plaignons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leur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destinée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. En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moins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trois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siècles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elles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se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sont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effacées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d'une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grande partie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continent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n'est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ici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lieu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rechercher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causes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l'anéantissement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tant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peuples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espace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temps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si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court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l'imagination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étonnée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Cela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mènerait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loin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et ne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nous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offrirait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images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tristes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pour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l'orgueil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l'homme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Nous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abandonnerons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l'oubli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qui les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couvre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ces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hécatombes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muettes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lesquelles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ne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s'élève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aucun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monument,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aucun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souvenir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et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nous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tournerons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nos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regards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vers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peuples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dont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grandes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actions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ne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passeront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pas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dont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hardiesse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génie,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portés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d'Europe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Amérique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donné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impulsion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nouvelle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civilisation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885" y="5487003"/>
            <a:ext cx="902359" cy="135133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510" y="5483514"/>
            <a:ext cx="980496" cy="13744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779" y="5492750"/>
            <a:ext cx="949481" cy="13744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033" y="5489257"/>
            <a:ext cx="1293566" cy="134908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/>
          <a:srcRect b="6037"/>
          <a:stretch/>
        </p:blipFill>
        <p:spPr>
          <a:xfrm>
            <a:off x="8684858" y="5492750"/>
            <a:ext cx="1498766" cy="1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54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-52438"/>
            <a:ext cx="12192000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771832" y="258842"/>
            <a:ext cx="10648336" cy="63401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</a:p>
          <a:p>
            <a:pPr lvl="0"/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Philippe Aubert de Gaspé fils</a:t>
            </a:r>
            <a:endParaRPr lang="cs-CZ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1814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-1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841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Deuxième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des treize enfants de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Philipp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Aubert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Gaspé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célèbre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auteur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roman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anciens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Canadiens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(1863). 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Bonne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éducation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enfant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bilingue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Au milieu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années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1830,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vit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États-Unis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où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travaille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comme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correspondant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parlementaire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pour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Canadien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Quebec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Mercury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journaux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tendances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politiques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opposées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Déjà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premier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canular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député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journaliste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concurrent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(Edmund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Bailey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O’Callaghan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Vindicator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l’accuse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malhonnêteté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intellectuelle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En 1835,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Aubert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Gaspé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condamné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mois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prison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L’année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suivante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lance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liquide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nauséabond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sur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poêle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vestibule de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où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siègent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députés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Sous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coup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d’un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mandat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trouve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refuge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au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manoir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son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père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à Saint-Jean-Port-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Joli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C’est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qu’il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aurait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rédigé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L’influence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d’un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livre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en observant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paysans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locaux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809" y="140855"/>
            <a:ext cx="2369714" cy="294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0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12192000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65471" y="711389"/>
            <a:ext cx="11661058" cy="5478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L’Influence d’un livre. Roman historique (1837)</a:t>
            </a:r>
          </a:p>
          <a:p>
            <a:pPr algn="just"/>
            <a:endParaRPr lang="fr-F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1)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Refus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unités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classique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Proximité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avec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« 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nature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humaine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»,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cours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l’histoire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) Patriotisme,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intérêt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ethnologique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4) En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même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temps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revendications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réalistes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certain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complexe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d’infériorité</a:t>
            </a: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Charles Amand (un paysan alchimiste      x	</a:t>
            </a:r>
            <a:r>
              <a:rPr lang="fr-F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Saint-Céran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(un étudiant </a:t>
            </a:r>
          </a:p>
          <a:p>
            <a:pPr algn="just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q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ui cherche des trésors)                                 rationaliste qui fait la cour </a:t>
            </a:r>
          </a:p>
          <a:p>
            <a:pPr algn="just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					à sa fille Amélie)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cs-CZ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162" y="907053"/>
            <a:ext cx="2555008" cy="44291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212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12192000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65471" y="711389"/>
            <a:ext cx="11661058" cy="5478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L’Influence d’un livre. Roman historique (1837)</a:t>
            </a:r>
          </a:p>
          <a:p>
            <a:pPr algn="just"/>
            <a:endParaRPr lang="fr-F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Titre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c’est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toujours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livre qui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exerce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influence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considérable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qui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entraîne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toute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suite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d’é</a:t>
            </a:r>
            <a:r>
              <a:rPr lang="fr-F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vène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ments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macabres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fantastiques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livre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guide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Amand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expériences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alchimiques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D’autres l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ivre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rythme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nt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carrière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Saint-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Céran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chapitres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racontant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l’action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entrecoupés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chapitres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reprennent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histoires et des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légendes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d’autres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livres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À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fin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Amand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reçoit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(en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échange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son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accord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avec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mariage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fille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livres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scientifiques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nouvelle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famille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ainsi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scellée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par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livres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L’auteur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désigne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son livre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comme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« 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roman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historique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’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action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se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déroule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pratiquement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au moment de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rédaction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(1829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cs-CZ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426" y="263635"/>
            <a:ext cx="1663786" cy="28576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9860438" y="3186340"/>
            <a:ext cx="1855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Abbé Casgrain</a:t>
            </a:r>
          </a:p>
          <a:p>
            <a:pPr algn="ctr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(1831-1904)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223" y="3897729"/>
            <a:ext cx="1816193" cy="2863997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900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33966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07513" y="385036"/>
            <a:ext cx="11041625" cy="6063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Philippe Aubert de Gaspé </a:t>
            </a: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père</a:t>
            </a:r>
          </a:p>
          <a:p>
            <a:pPr lvl="0"/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(1786-1871)</a:t>
            </a:r>
          </a:p>
          <a:p>
            <a:pPr lvl="0"/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La famille de Gaspé est originaire de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la noblesse française.</a:t>
            </a:r>
          </a:p>
          <a:p>
            <a:pPr algn="just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Philippe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Aubert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était avocat, lieutenant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de milice à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Québec, puis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capitaine et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major, et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enfin shérif du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district de Québec. </a:t>
            </a:r>
          </a:p>
          <a:p>
            <a:pPr algn="just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</a:p>
          <a:p>
            <a:pPr algn="just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Puis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reconnu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coupable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de détournement de fonds. 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Destitué de ses fonctions, il se réfugie au domaine de sa mère à Saint-Jean-Port-Joli. </a:t>
            </a:r>
          </a:p>
          <a:p>
            <a:pPr algn="just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De 1838 à 1841, il est emprisonné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pour dettes. 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Puis il revient à Québec en 1842. C'est sur la fin de sa vie qu'il rédige ses écrits, moitié roman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– moitié mémoires. 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algn="just"/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Œuvre :</a:t>
            </a:r>
          </a:p>
          <a:p>
            <a:pPr algn="just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algn="just"/>
            <a:r>
              <a:rPr lang="fr-FR" i="1" dirty="0">
                <a:latin typeface="Verdana" panose="020B0604030504040204" pitchFamily="34" charset="0"/>
                <a:ea typeface="Verdana" panose="020B0604030504040204" pitchFamily="34" charset="0"/>
              </a:rPr>
              <a:t>Les Anciens Canadiens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(1863) : œuvre qu’il écrit à l’âge de 76 ans « pour s’amuser »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x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le plus grand succès de vente du XIX</a:t>
            </a:r>
            <a:r>
              <a:rPr lang="fr-FR" baseline="3000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siècle 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Mémoires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(1866) </a:t>
            </a:r>
          </a:p>
          <a:p>
            <a:pPr algn="just"/>
            <a:r>
              <a:rPr lang="fr-FR" i="1" dirty="0">
                <a:latin typeface="Verdana" panose="020B0604030504040204" pitchFamily="34" charset="0"/>
                <a:ea typeface="Verdana" panose="020B0604030504040204" pitchFamily="34" charset="0"/>
              </a:rPr>
              <a:t>Divers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(1893) – surtout des nouvelles</a:t>
            </a:r>
          </a:p>
          <a:p>
            <a:pPr lvl="0"/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339" y="512008"/>
            <a:ext cx="2329315" cy="24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6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33966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02713" y="261925"/>
            <a:ext cx="11651226" cy="6309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endParaRPr lang="fr-FR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20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Les anciens Canadiens </a:t>
            </a: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(1863)</a:t>
            </a:r>
          </a:p>
          <a:p>
            <a:pPr algn="just"/>
            <a:endParaRPr lang="fr-F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différence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n’est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perçue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comme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menaçante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 elle n’est liée </a:t>
            </a: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à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aucun </a:t>
            </a:r>
            <a:r>
              <a:rPr lang="fr-F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jugem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ent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valeur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Pour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qu'une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simple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différence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devienne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altérité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faut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groupe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référence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sémantise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choisisse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comme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pertinente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Le héros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principal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=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jeune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orphelin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écossais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appelé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Archibald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Cameron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Locheill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Première partie du livre : le héros est adopté par la famille de son ami</a:t>
            </a:r>
          </a:p>
          <a:p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Jules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d'Haberville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(francophone, catholique)…</a:t>
            </a: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</a:p>
          <a:p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Chapitre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XII : 1859,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début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conquête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britannique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Nouvelle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-France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statut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d'Archibald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change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radicalement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Attaché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régiment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anglais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héros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obligé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se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retourner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contre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Québécois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francophones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d'incendier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manoir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famille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d'Haberville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ses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anciens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bienfaiteurs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ransformation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d'une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simple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différence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altérité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négative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menaçante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251" y="656209"/>
            <a:ext cx="2846801" cy="4924196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6282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33966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02713" y="554313"/>
            <a:ext cx="11651226" cy="5724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endParaRPr lang="fr-FR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Roman de la réconciliation nationale ?</a:t>
            </a:r>
          </a:p>
          <a:p>
            <a:endParaRPr lang="fr-FR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Fi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ambigüe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roman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Archibald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finit par se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réconcilier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avec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famille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d'Haberville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par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s'installer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définitivement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au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Québec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(Il s’est racheté en sauvant la 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  vie de Jules.)</a:t>
            </a:r>
          </a:p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Son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meilleur ami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donnera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prénom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d'Archibald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son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propre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fils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sœur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Jules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Blanche,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dont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Archibald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désespérément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amoureux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refuse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l'épouser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par principe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politique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en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dépit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l'amour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qu'elle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ressent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pour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lui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Elle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déclare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ne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jamais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vouloir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être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femme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ancien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«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incendiaire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«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conquérant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code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d’honneur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plus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fort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celui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d’amour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Compromis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prénom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héros sera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donné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au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fils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Jules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Le héros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vivra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paternité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nom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Locheill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ne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connaîtra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pas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postérité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498" y="899100"/>
            <a:ext cx="2813715" cy="50350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5368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33966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76339" y="748830"/>
            <a:ext cx="11041625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Laure Conan</a:t>
            </a:r>
          </a:p>
          <a:p>
            <a:pPr lvl="0"/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(Félicité Angers : 1845-1924)</a:t>
            </a:r>
          </a:p>
          <a:p>
            <a:pPr lvl="0"/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Famille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vieille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souche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aristocratique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où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ure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puisera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son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profond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patriotisme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père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forgeron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et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mère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tient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magasin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général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Laure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quatrième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douze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enfants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couple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1862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: R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encontre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avec 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député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Pierre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-Alexis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Tremblay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(amour malheureux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q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ui brisera la vie de Laure)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premières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femmes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lettres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canadiennes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statut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problématique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ni femme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mariée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ni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religieuse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vivant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isolée à la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ampagne, en de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hors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grands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centres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intellectuels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Protégée par l’abbé Casgrain, Laure se lance dans l’écriture de romans historiques et sentimentaux. Lecture de Bossuet,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énelon, La Bruyère et d’autres moralistes français.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662" y="333244"/>
            <a:ext cx="2293647" cy="43075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5095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33966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07513" y="385036"/>
            <a:ext cx="11041625" cy="6063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Angéline de Montbrun</a:t>
            </a:r>
          </a:p>
          <a:p>
            <a:pPr lvl="0"/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(1881-1882, en volume 1884)</a:t>
            </a:r>
          </a:p>
          <a:p>
            <a:pPr lvl="0"/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Premier roman psychologique écrit au Québec</a:t>
            </a:r>
          </a:p>
          <a:p>
            <a:pPr lvl="0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Une œuvre lyrique qui tranche avec le ton sobre des</a:t>
            </a:r>
          </a:p>
          <a:p>
            <a:pPr lvl="0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omans historiques traditionnels</a:t>
            </a:r>
          </a:p>
          <a:p>
            <a:pPr lvl="0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Deux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parties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asymétriques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première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consiste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lettres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seconde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journal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l’héroïne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Inspiration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Journal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d’Eugénie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Guérin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sœur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Maurice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Guérin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impressions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lectures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quotidienne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jeune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femme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première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moitié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XIX</a:t>
            </a:r>
            <a:r>
              <a:rPr lang="cs-CZ" baseline="30000" dirty="0" err="1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siècle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..)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Opposition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lettres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Angéline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pleine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gaieté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d’amour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x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journal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inconsolable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défigurée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Personnages :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Angéline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Montbrun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une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jeune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fille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dix-huit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an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s qui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vit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seule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avec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son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père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petit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village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Valriant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depuis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mort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mère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Maurice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Darville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 son prétendant, et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Mina,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a sœur de Maurice et la meilleure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amie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d’Angéline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387" y="801761"/>
            <a:ext cx="2996751" cy="446343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663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933</Words>
  <Application>Microsoft Office PowerPoint</Application>
  <PresentationFormat>Širokoúhlá obrazovka</PresentationFormat>
  <Paragraphs>190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Sitka Heading</vt:lpstr>
      <vt:lpstr>Verdana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Voldřichová - Beránková, Eva</dc:creator>
  <cp:lastModifiedBy>Eva Voldřichová Beránková</cp:lastModifiedBy>
  <cp:revision>286</cp:revision>
  <dcterms:created xsi:type="dcterms:W3CDTF">2018-08-16T16:53:23Z</dcterms:created>
  <dcterms:modified xsi:type="dcterms:W3CDTF">2020-10-13T10:34:44Z</dcterms:modified>
</cp:coreProperties>
</file>