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360" r:id="rId3"/>
    <p:sldId id="344" r:id="rId4"/>
    <p:sldId id="361" r:id="rId5"/>
    <p:sldId id="350" r:id="rId6"/>
    <p:sldId id="347" r:id="rId7"/>
    <p:sldId id="364" r:id="rId8"/>
    <p:sldId id="374" r:id="rId9"/>
    <p:sldId id="368" r:id="rId10"/>
    <p:sldId id="375" r:id="rId11"/>
    <p:sldId id="376" r:id="rId12"/>
    <p:sldId id="362" r:id="rId13"/>
    <p:sldId id="371" r:id="rId14"/>
    <p:sldId id="363" r:id="rId15"/>
    <p:sldId id="372" r:id="rId16"/>
    <p:sldId id="369" r:id="rId17"/>
    <p:sldId id="378" r:id="rId18"/>
    <p:sldId id="373" r:id="rId19"/>
    <p:sldId id="379" r:id="rId20"/>
    <p:sldId id="3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 té doby má firma u odběratele pohledávku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0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Sestavuje se v podobné struktuře jako výsledovka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8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Abychom získali informaci o skutečném toku peněz za určité období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9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58417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Finanční řízení a Business plán</a:t>
            </a:r>
            <a:br>
              <a:rPr lang="cs-CZ" dirty="0"/>
            </a:br>
            <a:r>
              <a:rPr lang="cs-CZ"/>
              <a:t>CASH 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92432-ED0E-441D-B45B-560C5C21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72F537-5E65-49FD-91E8-2A2DB829A4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rozdíl mezi výnosy a náklady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sz="2800" dirty="0"/>
              <a:t>ZISK </a:t>
            </a:r>
            <a:r>
              <a:rPr lang="cs-CZ" sz="2800" dirty="0">
                <a:sym typeface="Wingdings" panose="05000000000000000000" pitchFamily="2" charset="2"/>
              </a:rPr>
              <a:t>                                                ZTRÁTA </a:t>
            </a:r>
            <a:r>
              <a:rPr lang="cs-CZ" dirty="0"/>
              <a:t>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5395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13EC1-6110-45C9-978E-C1E3523C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94BA6-62AC-4734-86D2-44D6571FCD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Jaký účetní doklad zachycuje výsledek hospodaření ?</a:t>
            </a:r>
          </a:p>
        </p:txBody>
      </p:sp>
    </p:spTree>
    <p:extLst>
      <p:ext uri="{BB962C8B-B14F-4D97-AF65-F5344CB8AC3E}">
        <p14:creationId xmlns:p14="http://schemas.microsoft.com/office/powerpoint/2010/main" val="428234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Jaké mohou být rozdíly mezi příjmy a výnosy 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Může být výnos i příjmem?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067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C2505-0F60-4E14-80CD-567CBE191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F7DE7-4978-4BCE-B0CE-87F37FAB705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ANO</a:t>
            </a:r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Je-li za prodávané zboží zaplaceno hotově, je výnos zároveň i příjmem.</a:t>
            </a:r>
          </a:p>
          <a:p>
            <a:pPr marL="0" indent="0">
              <a:buNone/>
            </a:pPr>
            <a:r>
              <a:rPr lang="cs-CZ" dirty="0"/>
              <a:t>Je-li však vystavena faktura, pak byl realizován výnos, ale příjem pro podnik nastane, až bude faktura uhrazena.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457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Může mít fy i příjmy, které nemohou být výnosy?</a:t>
            </a:r>
          </a:p>
        </p:txBody>
      </p:sp>
    </p:spTree>
    <p:extLst>
      <p:ext uri="{BB962C8B-B14F-4D97-AF65-F5344CB8AC3E}">
        <p14:creationId xmlns:p14="http://schemas.microsoft.com/office/powerpoint/2010/main" val="2399053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014D9-2A65-42B3-8DAD-C7B21CE7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2C1B8-CB26-42B2-A1D1-8A778E87A8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 ANO</a:t>
            </a:r>
          </a:p>
          <a:p>
            <a:pPr marL="0" indent="0">
              <a:buNone/>
            </a:pPr>
            <a:r>
              <a:rPr lang="cs-CZ" dirty="0"/>
              <a:t>například půjčka od banky – fy jednoznačně získává peníze, ale nelze říci, že by byly výsledkem jejího hospodaření.</a:t>
            </a:r>
          </a:p>
          <a:p>
            <a:pPr marL="0" indent="0">
              <a:buNone/>
            </a:pPr>
            <a:r>
              <a:rPr lang="cs-CZ" dirty="0"/>
              <a:t>Nerovnost mezi příjmy a výdaji může vznikat ze dvou důvodů:</a:t>
            </a:r>
          </a:p>
          <a:p>
            <a:r>
              <a:rPr lang="cs-CZ" dirty="0"/>
              <a:t>z časového nesouladu (pozdější placení)</a:t>
            </a:r>
          </a:p>
          <a:p>
            <a:r>
              <a:rPr lang="cs-CZ" dirty="0"/>
              <a:t>ze skutkového nesouladu (půjčka)</a:t>
            </a:r>
          </a:p>
        </p:txBody>
      </p:sp>
    </p:spTree>
    <p:extLst>
      <p:ext uri="{BB962C8B-B14F-4D97-AF65-F5344CB8AC3E}">
        <p14:creationId xmlns:p14="http://schemas.microsoft.com/office/powerpoint/2010/main" val="1234704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r>
              <a:rPr lang="cs-CZ" dirty="0"/>
              <a:t>: </a:t>
            </a:r>
            <a:r>
              <a:rPr lang="cs-CZ" dirty="0" err="1"/>
              <a:t>info</a:t>
            </a:r>
            <a:r>
              <a:rPr lang="cs-CZ" dirty="0"/>
              <a:t> o toku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                                        získání „z“</a:t>
            </a:r>
          </a:p>
          <a:p>
            <a:r>
              <a:rPr lang="cs-CZ" dirty="0"/>
              <a:t>Provozní činnosti (přijaté zálohy, navýšení zásob, vznik nové pohledávky nebo závazku z obchodních vztahů, odpisy…)</a:t>
            </a:r>
          </a:p>
          <a:p>
            <a:endParaRPr lang="cs-CZ" dirty="0"/>
          </a:p>
          <a:p>
            <a:r>
              <a:rPr lang="cs-CZ" dirty="0"/>
              <a:t>Investiční činnosti (pořízení dlouhodobého majetku, příjmy z prodeje dlouhodobého majetku)</a:t>
            </a:r>
          </a:p>
          <a:p>
            <a:endParaRPr lang="cs-CZ" dirty="0"/>
          </a:p>
          <a:p>
            <a:r>
              <a:rPr lang="cs-CZ" dirty="0"/>
              <a:t>Finanční činnosti (splátky nebo navýšení dluhu, navýšení základního kapitálu, vyplacení podílu na zisku…)</a:t>
            </a:r>
          </a:p>
        </p:txBody>
      </p:sp>
    </p:spTree>
    <p:extLst>
      <p:ext uri="{BB962C8B-B14F-4D97-AF65-F5344CB8AC3E}">
        <p14:creationId xmlns:p14="http://schemas.microsoft.com/office/powerpoint/2010/main" val="5097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105481-08DA-4E1F-B034-46F7C03D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nepřímá metoda stanovení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7C1909-7AC6-44A1-A391-4D459B8867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 založena na korekci hospodářského výsledku</a:t>
            </a:r>
          </a:p>
          <a:p>
            <a:pPr marL="0" indent="0">
              <a:buNone/>
            </a:pPr>
            <a:r>
              <a:rPr lang="cs-CZ" dirty="0"/>
              <a:t>                             (čistého zisku a ztráty)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o</a:t>
            </a:r>
          </a:p>
          <a:p>
            <a:pPr marL="0" indent="0">
              <a:buNone/>
            </a:pPr>
            <a:r>
              <a:rPr lang="cs-CZ" dirty="0"/>
              <a:t>    nesoulad mezi příjmy a výnosy a výdaji a náklady</a:t>
            </a:r>
          </a:p>
        </p:txBody>
      </p:sp>
    </p:spTree>
    <p:extLst>
      <p:ext uri="{BB962C8B-B14F-4D97-AF65-F5344CB8AC3E}">
        <p14:creationId xmlns:p14="http://schemas.microsoft.com/office/powerpoint/2010/main" val="3334648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0D24C-47B0-43DA-BCBA-40840F0E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Čeho je k nepřímé metodě stanovení Cash-</a:t>
            </a:r>
            <a:r>
              <a:rPr lang="cs-CZ" dirty="0" err="1"/>
              <a:t>flow</a:t>
            </a:r>
            <a:r>
              <a:rPr lang="cs-CZ" dirty="0"/>
              <a:t> třeba?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155D0-14F9-4780-856F-A63D52A123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Přičíst všechny příjmy, které zároveň nebyly výnosy</a:t>
            </a:r>
          </a:p>
          <a:p>
            <a:pPr marL="0" indent="0">
              <a:buNone/>
            </a:pPr>
            <a:r>
              <a:rPr lang="cs-CZ" dirty="0"/>
              <a:t>   (nejsou zahrnuty v VZZ a tudíž nemohou být</a:t>
            </a:r>
          </a:p>
          <a:p>
            <a:pPr marL="0" indent="0">
              <a:buNone/>
            </a:pPr>
            <a:r>
              <a:rPr lang="cs-CZ" dirty="0"/>
              <a:t>    obsaženy v čistém zisku)</a:t>
            </a:r>
          </a:p>
          <a:p>
            <a:r>
              <a:rPr lang="cs-CZ" dirty="0"/>
              <a:t>Odečíst všechny výnosy, které se nestaly příjmy  (mají pozitivní vliv na čistý zisk, přitom skutečné peníze nepřinesly – nutná korekce)</a:t>
            </a:r>
          </a:p>
          <a:p>
            <a:r>
              <a:rPr lang="cs-CZ" dirty="0"/>
              <a:t>Odečíst všechny výdaje, které nebyly náklady</a:t>
            </a:r>
          </a:p>
          <a:p>
            <a:pPr marL="0" indent="0">
              <a:buNone/>
            </a:pPr>
            <a:r>
              <a:rPr lang="cs-CZ" dirty="0"/>
              <a:t>    (nejsou zahrnuty v VZZ, přičemž peníze byly</a:t>
            </a:r>
          </a:p>
          <a:p>
            <a:pPr marL="0" indent="0">
              <a:buNone/>
            </a:pPr>
            <a:r>
              <a:rPr lang="cs-CZ" dirty="0"/>
              <a:t>     odčerpány)</a:t>
            </a:r>
          </a:p>
          <a:p>
            <a:r>
              <a:rPr lang="cs-CZ" dirty="0"/>
              <a:t>Přičíst všechny náklady, které nebyly výdaji (mají negativní vliv na čistý zisk, při tom peníze odčerpány nebyly – nutná korekce)</a:t>
            </a:r>
          </a:p>
        </p:txBody>
      </p:sp>
    </p:spTree>
    <p:extLst>
      <p:ext uri="{BB962C8B-B14F-4D97-AF65-F5344CB8AC3E}">
        <p14:creationId xmlns:p14="http://schemas.microsoft.com/office/powerpoint/2010/main" val="3671478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F6504-B234-4437-B86D-DD6BD4D1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východiska použití nepřímé metody Cash-</a:t>
            </a:r>
            <a:r>
              <a:rPr lang="cs-CZ" dirty="0" err="1"/>
              <a:t>flow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D831487D-34F6-465E-A638-B22C633B5E0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6612334"/>
              </p:ext>
            </p:extLst>
          </p:nvPr>
        </p:nvGraphicFramePr>
        <p:xfrm>
          <a:off x="179512" y="1527174"/>
          <a:ext cx="8856983" cy="4832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108">
                  <a:extLst>
                    <a:ext uri="{9D8B030D-6E8A-4147-A177-3AD203B41FA5}">
                      <a16:colId xmlns:a16="http://schemas.microsoft.com/office/drawing/2014/main" val="2904491899"/>
                    </a:ext>
                  </a:extLst>
                </a:gridCol>
                <a:gridCol w="2274229">
                  <a:extLst>
                    <a:ext uri="{9D8B030D-6E8A-4147-A177-3AD203B41FA5}">
                      <a16:colId xmlns:a16="http://schemas.microsoft.com/office/drawing/2014/main" val="3613812626"/>
                    </a:ext>
                  </a:extLst>
                </a:gridCol>
                <a:gridCol w="2257323">
                  <a:extLst>
                    <a:ext uri="{9D8B030D-6E8A-4147-A177-3AD203B41FA5}">
                      <a16:colId xmlns:a16="http://schemas.microsoft.com/office/drawing/2014/main" val="1383197931"/>
                    </a:ext>
                  </a:extLst>
                </a:gridCol>
                <a:gridCol w="2257323">
                  <a:extLst>
                    <a:ext uri="{9D8B030D-6E8A-4147-A177-3AD203B41FA5}">
                      <a16:colId xmlns:a16="http://schemas.microsoft.com/office/drawing/2014/main" val="3899623874"/>
                    </a:ext>
                  </a:extLst>
                </a:gridCol>
              </a:tblGrid>
              <a:tr h="533674">
                <a:tc>
                  <a:txBody>
                    <a:bodyPr/>
                    <a:lstStyle/>
                    <a:p>
                      <a:r>
                        <a:rPr lang="cs-CZ" dirty="0"/>
                        <a:t>Čistý zisk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PROČ?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KDE hledat?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217754"/>
                  </a:ext>
                </a:extLst>
              </a:tr>
              <a:tr h="785023">
                <a:tc>
                  <a:txBody>
                    <a:bodyPr/>
                    <a:lstStyle/>
                    <a:p>
                      <a:r>
                        <a:rPr lang="cs-CZ" sz="1400" dirty="0"/>
                        <a:t>+ příjmy, které nebyly výnosy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Nejsou v ČZ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Nová půjčka, obdržení starší pohledávky od dlužníka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Zvýšení dluhu (pasiva), snížení pohledávek (aktiva)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0361"/>
                  </a:ext>
                </a:extLst>
              </a:tr>
              <a:tr h="785023">
                <a:tc>
                  <a:txBody>
                    <a:bodyPr/>
                    <a:lstStyle/>
                    <a:p>
                      <a:r>
                        <a:rPr lang="cs-CZ" sz="1400" dirty="0"/>
                        <a:t>- výnosy, které se nestaly příjmy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Jsou v ČZ, ale nejde o peníze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Nezaplacené zboží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Zvýšení pohledávek  (aktiva)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246373"/>
                  </a:ext>
                </a:extLst>
              </a:tr>
              <a:tr h="785023">
                <a:tc>
                  <a:txBody>
                    <a:bodyPr/>
                    <a:lstStyle/>
                    <a:p>
                      <a:r>
                        <a:rPr lang="cs-CZ" sz="1400" dirty="0"/>
                        <a:t>- výdaje, které nebyly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Nejsou v ČZ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Zaplacené půjčky, zaplacené zálohy, nákup zásob (bez spotřeby)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Snížení dluhu (pasiva), růst pohledávek (aktiva), růst zásob (aktiva)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69911"/>
                  </a:ext>
                </a:extLst>
              </a:tr>
              <a:tr h="785023">
                <a:tc>
                  <a:txBody>
                    <a:bodyPr/>
                    <a:lstStyle/>
                    <a:p>
                      <a:r>
                        <a:rPr lang="cs-CZ" sz="1400" dirty="0"/>
                        <a:t>+ náklady, které nebyly výdaji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Jsou v ČZ, ale nejde o peníze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Odpisy (úpravy hodnot), nezaplacené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Úpravy hodnot (VZZ nebo rozdíl) meziroční korekce dlouhodobého majetku v aktivech), růst dluhu k zaměstnancům (pasiva)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102784"/>
                  </a:ext>
                </a:extLst>
              </a:tr>
              <a:tr h="785023">
                <a:tc>
                  <a:txBody>
                    <a:bodyPr/>
                    <a:lstStyle/>
                    <a:p>
                      <a:r>
                        <a:rPr lang="cs-CZ" sz="1400" dirty="0"/>
                        <a:t>Cash -</a:t>
                      </a:r>
                      <a:r>
                        <a:rPr lang="cs-CZ" sz="1400" dirty="0" err="1"/>
                        <a:t>flow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Rozdíl hodnotových peněz mezi obdobími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1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3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z účetních dokladů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Rozvaha (sleduje stav majetku a kapitálu v podniku)</a:t>
            </a:r>
          </a:p>
          <a:p>
            <a:endParaRPr lang="cs-CZ" dirty="0"/>
          </a:p>
          <a:p>
            <a:r>
              <a:rPr lang="cs-CZ" dirty="0"/>
              <a:t>Výsledovka (zachycuje výsledky hospodaření jako rozdíl mezi výnosy a náklady podniku) – tokové veličiny</a:t>
            </a:r>
          </a:p>
          <a:p>
            <a:endParaRPr lang="cs-CZ" dirty="0"/>
          </a:p>
          <a:p>
            <a:r>
              <a:rPr lang="cs-CZ" dirty="0"/>
              <a:t>Cash - </a:t>
            </a:r>
            <a:r>
              <a:rPr lang="cs-CZ" dirty="0" err="1"/>
              <a:t>flow</a:t>
            </a:r>
            <a:r>
              <a:rPr lang="cs-CZ" dirty="0"/>
              <a:t> (výkaz o peněžních tocích) – tokové veličiny – u obchodních společností</a:t>
            </a:r>
          </a:p>
        </p:txBody>
      </p:sp>
    </p:spTree>
    <p:extLst>
      <p:ext uri="{BB962C8B-B14F-4D97-AF65-F5344CB8AC3E}">
        <p14:creationId xmlns:p14="http://schemas.microsoft.com/office/powerpoint/2010/main" val="795028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stanovení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/>
              <a:t>           </a:t>
            </a:r>
            <a:r>
              <a:rPr lang="cs-CZ" dirty="0"/>
              <a:t>zachycení příjmů a výdajů v jejich rozdílu</a:t>
            </a:r>
          </a:p>
        </p:txBody>
      </p:sp>
    </p:spTree>
    <p:extLst>
      <p:ext uri="{BB962C8B-B14F-4D97-AF65-F5344CB8AC3E}">
        <p14:creationId xmlns:p14="http://schemas.microsoft.com/office/powerpoint/2010/main" val="351830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výkazy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1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PROČ?</a:t>
            </a:r>
            <a:br>
              <a:rPr lang="cs-CZ" dirty="0"/>
            </a:br>
            <a:r>
              <a:rPr lang="cs-CZ" dirty="0"/>
              <a:t>Sestavujeme výkaz Cash-</a:t>
            </a:r>
            <a:r>
              <a:rPr lang="cs-CZ" dirty="0" err="1"/>
              <a:t>Flow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5216" y="1700808"/>
            <a:ext cx="850392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                 výsledek již přece známe z rozvahy</a:t>
            </a:r>
          </a:p>
          <a:p>
            <a:pPr marL="0" indent="0">
              <a:buNone/>
            </a:pPr>
            <a:r>
              <a:rPr lang="cs-CZ" dirty="0"/>
              <a:t>               (rozdíl hotovostí mezi dvěma obdobími)</a:t>
            </a:r>
          </a:p>
          <a:p>
            <a:pPr marL="0" indent="0">
              <a:buNone/>
            </a:pPr>
            <a:r>
              <a:rPr lang="cs-CZ" dirty="0"/>
              <a:t>důležitá není jen informace o konečném stavu peněz,</a:t>
            </a:r>
          </a:p>
          <a:p>
            <a:pPr marL="0" indent="0">
              <a:buNone/>
            </a:pPr>
            <a:r>
              <a:rPr lang="cs-CZ" dirty="0"/>
              <a:t>ale i dílčí zajištění:</a:t>
            </a:r>
          </a:p>
          <a:p>
            <a:pPr marL="0" indent="0">
              <a:buNone/>
            </a:pPr>
            <a:r>
              <a:rPr lang="cs-CZ" dirty="0"/>
              <a:t>KDE jsou jejich zdroje?</a:t>
            </a:r>
          </a:p>
          <a:p>
            <a:pPr marL="0" indent="0">
              <a:buNone/>
            </a:pPr>
            <a:r>
              <a:rPr lang="cs-CZ" dirty="0"/>
              <a:t>KAM se peníze ztrácí?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Hodnocením dílčích položek podnikatel může přijít na </a:t>
            </a:r>
          </a:p>
          <a:p>
            <a:pPr marL="0" indent="0">
              <a:buNone/>
            </a:pPr>
            <a:r>
              <a:rPr lang="cs-CZ" dirty="0"/>
              <a:t>rezervy v řízení (platební morálka odběratelů, možnosti lepšího řízení zásob apod.)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cash </a:t>
            </a:r>
            <a:r>
              <a:rPr lang="cs-CZ" dirty="0" err="1"/>
              <a:t>flow</a:t>
            </a:r>
            <a:r>
              <a:rPr lang="cs-CZ" dirty="0"/>
              <a:t> a rozvahy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88840"/>
            <a:ext cx="424847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71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</a:t>
            </a:r>
          </a:p>
          <a:p>
            <a:pPr marL="0" indent="0">
              <a:buNone/>
            </a:pPr>
            <a:r>
              <a:rPr lang="cs-CZ" dirty="0"/>
              <a:t>                rozdíl příjmů a výdajů za určité období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Příjmy</a:t>
            </a:r>
            <a:r>
              <a:rPr lang="cs-CZ" dirty="0"/>
              <a:t> – peněžní částky (reálné peníze), které podnik za určité období skutečně obdržel (inkasoval)</a:t>
            </a:r>
          </a:p>
          <a:p>
            <a:endParaRPr lang="cs-CZ" dirty="0"/>
          </a:p>
          <a:p>
            <a:r>
              <a:rPr lang="cs-CZ" b="1" dirty="0"/>
              <a:t>Výdaje</a:t>
            </a:r>
            <a:r>
              <a:rPr lang="cs-CZ" dirty="0"/>
              <a:t> – peněžní částky (reálné peníze), které podnik za určité období skutečně vynaložil </a:t>
            </a:r>
          </a:p>
        </p:txBody>
      </p:sp>
    </p:spTree>
    <p:extLst>
      <p:ext uri="{BB962C8B-B14F-4D97-AF65-F5344CB8AC3E}">
        <p14:creationId xmlns:p14="http://schemas.microsoft.com/office/powerpoint/2010/main" val="106592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 v obsahu pojmů</a:t>
            </a:r>
            <a:br>
              <a:rPr lang="cs-CZ" dirty="0"/>
            </a:br>
            <a:r>
              <a:rPr lang="cs-CZ" dirty="0"/>
              <a:t>PŘÍJMY, VÝDAJE, VÝNOSY, NÁKLADY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PENÍZE </a:t>
            </a:r>
          </a:p>
          <a:p>
            <a:pPr marL="0" indent="0">
              <a:buNone/>
            </a:pPr>
            <a:r>
              <a:rPr lang="cs-CZ" sz="1800" dirty="0"/>
              <a:t>      HOTOVOST i NEHOTOVOST</a:t>
            </a:r>
          </a:p>
          <a:p>
            <a:pPr marL="0" indent="0">
              <a:buNone/>
            </a:pPr>
            <a:r>
              <a:rPr lang="cs-CZ" dirty="0"/>
              <a:t>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příjmy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výdaje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937720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ÚČETNÍ PŘÍPADY   </a:t>
            </a:r>
          </a:p>
          <a:p>
            <a:pPr marL="0" indent="0">
              <a:buNone/>
            </a:pPr>
            <a:r>
              <a:rPr lang="cs-CZ" dirty="0"/>
              <a:t>           S VLIVEM NA</a:t>
            </a:r>
          </a:p>
          <a:p>
            <a:pPr marL="0" indent="0">
              <a:buNone/>
            </a:pPr>
            <a:r>
              <a:rPr lang="cs-CZ" dirty="0"/>
              <a:t>    VLASTNÍ  KAPITÁL </a:t>
            </a:r>
          </a:p>
          <a:p>
            <a:pPr marL="0" indent="0">
              <a:buNone/>
            </a:pPr>
            <a:r>
              <a:rPr lang="cs-CZ" dirty="0"/>
              <a:t>              </a:t>
            </a:r>
          </a:p>
          <a:p>
            <a:pPr marL="0" indent="0">
              <a:buNone/>
            </a:pPr>
            <a:r>
              <a:rPr lang="cs-CZ" dirty="0"/>
              <a:t>               </a:t>
            </a:r>
          </a:p>
          <a:p>
            <a:pPr marL="0" indent="0">
              <a:buNone/>
            </a:pPr>
            <a:r>
              <a:rPr lang="cs-CZ" dirty="0"/>
              <a:t>                 výnosy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náklady</a:t>
            </a:r>
          </a:p>
        </p:txBody>
      </p:sp>
    </p:spTree>
    <p:extLst>
      <p:ext uri="{BB962C8B-B14F-4D97-AF65-F5344CB8AC3E}">
        <p14:creationId xmlns:p14="http://schemas.microsoft.com/office/powerpoint/2010/main" val="279093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4AD8D-00CC-4554-9634-6C65D48F5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„následky“ hospodářské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374A1-C4D3-4D66-8AB2-0C25007F6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81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NÁKLADY</a:t>
            </a:r>
          </a:p>
          <a:p>
            <a:r>
              <a:rPr lang="cs-CZ" dirty="0"/>
              <a:t>Snižování hodnoty stálých aktiv</a:t>
            </a:r>
          </a:p>
          <a:p>
            <a:pPr marL="0" indent="0">
              <a:buNone/>
            </a:pPr>
            <a:r>
              <a:rPr lang="cs-CZ" dirty="0"/>
              <a:t>    (opotřebovávání majetku)</a:t>
            </a:r>
          </a:p>
          <a:p>
            <a:r>
              <a:rPr lang="cs-CZ" dirty="0"/>
              <a:t>Spotřeba jiných složek majetku</a:t>
            </a:r>
          </a:p>
          <a:p>
            <a:pPr marL="0" indent="0">
              <a:buNone/>
            </a:pPr>
            <a:r>
              <a:rPr lang="cs-CZ" dirty="0"/>
              <a:t>    (úbytek zásob)</a:t>
            </a:r>
          </a:p>
          <a:p>
            <a:r>
              <a:rPr lang="cs-CZ" dirty="0"/>
              <a:t>Činnosti „okolo“ výroby a prodeje</a:t>
            </a:r>
          </a:p>
          <a:p>
            <a:pPr marL="0" indent="0">
              <a:buNone/>
            </a:pPr>
            <a:r>
              <a:rPr lang="cs-CZ" dirty="0"/>
              <a:t>    (mzdy a povinnosti</a:t>
            </a:r>
          </a:p>
          <a:p>
            <a:pPr marL="0" indent="0">
              <a:buNone/>
            </a:pPr>
            <a:r>
              <a:rPr lang="cs-CZ" dirty="0"/>
              <a:t>     institucím)</a:t>
            </a:r>
          </a:p>
          <a:p>
            <a:r>
              <a:rPr lang="cs-CZ" dirty="0"/>
              <a:t>Nákup služeb</a:t>
            </a:r>
          </a:p>
          <a:p>
            <a:pPr marL="0" indent="0">
              <a:buNone/>
            </a:pPr>
            <a:r>
              <a:rPr lang="cs-CZ" dirty="0"/>
              <a:t>    (nájem, reklama, pošta)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F84F97-EC86-4633-A9C1-03A7D7404B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VÝNOSY</a:t>
            </a:r>
          </a:p>
          <a:p>
            <a:r>
              <a:rPr lang="cs-CZ" dirty="0"/>
              <a:t>Zvyšování ekonomického prospěchu</a:t>
            </a:r>
          </a:p>
          <a:p>
            <a:endParaRPr lang="cs-CZ" dirty="0"/>
          </a:p>
          <a:p>
            <a:r>
              <a:rPr lang="cs-CZ" dirty="0"/>
              <a:t>Výstupy z hospodářské činnosti</a:t>
            </a:r>
          </a:p>
          <a:p>
            <a:endParaRPr lang="cs-CZ" dirty="0"/>
          </a:p>
          <a:p>
            <a:r>
              <a:rPr lang="cs-CZ" dirty="0"/>
              <a:t>Přírůstek aktiv</a:t>
            </a:r>
          </a:p>
          <a:p>
            <a:endParaRPr lang="cs-CZ" dirty="0"/>
          </a:p>
          <a:p>
            <a:r>
              <a:rPr lang="cs-CZ" dirty="0"/>
              <a:t>Snížení/zánik závazků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72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návazně: vztah nákladů a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Není-li za spotřebovaný materiál zaplaceno – je jeho spotřeba nákladem  - přitom výdaj neproběhl.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Naopak: zůstává-li koupený a zaplacený materiál na skladě, vzrostly výdaje, ale ke spotřebě nedošlo.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Zvláštním druhem nákladů jsou odpisy </a:t>
            </a:r>
          </a:p>
          <a:p>
            <a:pPr marL="0" indent="0">
              <a:buNone/>
            </a:pPr>
            <a:r>
              <a:rPr lang="cs-CZ" dirty="0"/>
              <a:t>(úpravy hodnot), které jsou zahrnovány do NÁKLADŮ, ale není s nimi spojený VÝDAJ</a:t>
            </a:r>
          </a:p>
        </p:txBody>
      </p:sp>
    </p:spTree>
    <p:extLst>
      <p:ext uri="{BB962C8B-B14F-4D97-AF65-F5344CB8AC3E}">
        <p14:creationId xmlns:p14="http://schemas.microsoft.com/office/powerpoint/2010/main" val="265935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9683</TotalTime>
  <Words>874</Words>
  <Application>Microsoft Office PowerPoint</Application>
  <PresentationFormat>Předvádění na obrazovce (4:3)</PresentationFormat>
  <Paragraphs>170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Georgia</vt:lpstr>
      <vt:lpstr>Wingdings</vt:lpstr>
      <vt:lpstr>Wingdings 2</vt:lpstr>
      <vt:lpstr>Administrativní</vt:lpstr>
      <vt:lpstr> Finanční řízení a Business plán CASH FLOW</vt:lpstr>
      <vt:lpstr>Informace z účetních dokladů</vt:lpstr>
      <vt:lpstr>vztahy mezi výkazy</vt:lpstr>
      <vt:lpstr>PROČ? Sestavujeme výkaz Cash-Flow?</vt:lpstr>
      <vt:lpstr>Vztah cash flow a rozvahy</vt:lpstr>
      <vt:lpstr>Cash Flow</vt:lpstr>
      <vt:lpstr>rozdíl v obsahu pojmů PŘÍJMY, VÝDAJE, VÝNOSY, NÁKLADY</vt:lpstr>
      <vt:lpstr>„následky“ hospodářské činnosti</vt:lpstr>
      <vt:lpstr>návazně: vztah nákladů a výdajů</vt:lpstr>
      <vt:lpstr>Výsledek hospodaření</vt:lpstr>
      <vt:lpstr>otázky a odpovědi</vt:lpstr>
      <vt:lpstr>otázky a odpovědi</vt:lpstr>
      <vt:lpstr>otázky a odpovědi</vt:lpstr>
      <vt:lpstr>otázky a odpovědi</vt:lpstr>
      <vt:lpstr>otázky a odpovědi</vt:lpstr>
      <vt:lpstr>výkaz cash-flow: info o toku peněz</vt:lpstr>
      <vt:lpstr>nepřímá metoda stanovení Cash-flow</vt:lpstr>
      <vt:lpstr>Čeho je k nepřímé metodě stanovení Cash-flow třeba?</vt:lpstr>
      <vt:lpstr>východiska použití nepřímé metody Cash-flow</vt:lpstr>
      <vt:lpstr>přímá metoda stanovení Cash-flow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180</cp:revision>
  <dcterms:created xsi:type="dcterms:W3CDTF">2019-11-18T19:16:10Z</dcterms:created>
  <dcterms:modified xsi:type="dcterms:W3CDTF">2020-10-22T09:59:50Z</dcterms:modified>
</cp:coreProperties>
</file>