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5"/>
  </p:notesMasterIdLst>
  <p:sldIdLst>
    <p:sldId id="303" r:id="rId6"/>
    <p:sldId id="312" r:id="rId7"/>
    <p:sldId id="317" r:id="rId8"/>
    <p:sldId id="313" r:id="rId9"/>
    <p:sldId id="315" r:id="rId10"/>
    <p:sldId id="316" r:id="rId11"/>
    <p:sldId id="318" r:id="rId12"/>
    <p:sldId id="314" r:id="rId13"/>
    <p:sldId id="304" r:id="rId14"/>
    <p:sldId id="310" r:id="rId15"/>
    <p:sldId id="302" r:id="rId16"/>
    <p:sldId id="344" r:id="rId17"/>
    <p:sldId id="258" r:id="rId18"/>
    <p:sldId id="332" r:id="rId19"/>
    <p:sldId id="333" r:id="rId20"/>
    <p:sldId id="346" r:id="rId21"/>
    <p:sldId id="330" r:id="rId22"/>
    <p:sldId id="334" r:id="rId23"/>
    <p:sldId id="345" r:id="rId24"/>
    <p:sldId id="339" r:id="rId25"/>
    <p:sldId id="340" r:id="rId26"/>
    <p:sldId id="343" r:id="rId27"/>
    <p:sldId id="309" r:id="rId28"/>
    <p:sldId id="335" r:id="rId29"/>
    <p:sldId id="337" r:id="rId30"/>
    <p:sldId id="341" r:id="rId31"/>
    <p:sldId id="342" r:id="rId32"/>
    <p:sldId id="305" r:id="rId33"/>
    <p:sldId id="306" r:id="rId3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530" autoAdjust="0"/>
    <p:restoredTop sz="96532" autoAdjust="0"/>
  </p:normalViewPr>
  <p:slideViewPr>
    <p:cSldViewPr>
      <p:cViewPr varScale="1">
        <p:scale>
          <a:sx n="79" d="100"/>
          <a:sy n="79" d="100"/>
        </p:scale>
        <p:origin x="126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bleStyles" Target="tableStyle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907AC-5810-4E45-982E-38DE0539F5FD}" type="datetimeFigureOut">
              <a:rPr lang="cs-CZ" smtClean="0"/>
              <a:t>13.03.2025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9CA08-B825-41D8-A04F-4BDD19A632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075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689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650A66-721D-4428-9C8E-676A55547B14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87717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0266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40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D8D0B-726D-44D5-9C04-1F85ACE0DA67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256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40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D8D0B-726D-44D5-9C04-1F85ACE0DA67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22261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40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D8D0B-726D-44D5-9C04-1F85ACE0DA67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9372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40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D8D0B-726D-44D5-9C04-1F85ACE0DA67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40827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40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D8D0B-726D-44D5-9C04-1F85ACE0DA67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16150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40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D8D0B-726D-44D5-9C04-1F85ACE0DA67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736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4103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1631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579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8325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712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3416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9348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cs-CZ" smtClean="0"/>
          </a:p>
        </p:txBody>
      </p:sp>
      <p:sp>
        <p:nvSpPr>
          <p:cNvPr id="1710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CE4A75-85A3-40E0-BBCB-91AF4480DC95}" type="slidenum">
              <a:rPr kumimoji="0" lang="cs-CZ" altLang="cs-CZ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altLang="cs-CZ" sz="13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9030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51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67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475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8B3FB891-511F-496B-A303-56157F2ADFF0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284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A724D235-3EA6-454F-991F-E5F7BE4E97CB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147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3A8528AB-9D01-4940-A3A1-64949D465423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473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7AE3CAAA-EA94-4E5A-B8C6-748B651786A6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18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4568916B-0853-4484-9BC4-21093BEA0EF4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112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6C3588DD-E414-480D-83FF-5AC894A10077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777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29F42F59-4B1A-4449-8CC7-B6FBE055B13E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761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B72A1A39-2F49-4924-977B-65DB5A49E93F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42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45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BDBAEBB5-DDFA-4C71-9FE9-38BF9AE8F71A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5934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42FDDEE-F486-4055-8E7A-6EE3E61DBCE3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6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C613DD16-C4F4-45F5-8097-724CE0DE863D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759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35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71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70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95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11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027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67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444E4-43C9-4694-BE80-A3099947CEF6}" type="datetimeFigureOut">
              <a:rPr lang="en-GB" smtClean="0"/>
              <a:t>13/03/2025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7D279-A75A-440E-B0F0-235D7FC4C3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42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latin typeface="Arial" charset="0"/>
              </a:defRPr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latin typeface="Arial" charset="0"/>
              </a:defRPr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49D517E7-74A4-43B5-AA20-6A631C1E0301}" type="slidenum">
              <a:rPr lang="cs-CZ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48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909888" y="2418010"/>
            <a:ext cx="6426994" cy="1158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4950">
                <a:solidFill>
                  <a:srgbClr val="C00000"/>
                </a:solidFill>
              </a:rPr>
              <a:t>Cvičení</a:t>
            </a:r>
          </a:p>
        </p:txBody>
      </p:sp>
    </p:spTree>
    <p:extLst>
      <p:ext uri="{BB962C8B-B14F-4D97-AF65-F5344CB8AC3E}">
        <p14:creationId xmlns:p14="http://schemas.microsoft.com/office/powerpoint/2010/main" val="355281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999656" y="908720"/>
            <a:ext cx="6426994" cy="319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000000"/>
                </a:solidFill>
              </a:rPr>
              <a:t>Cvičení: Jak operacionalizovat </a:t>
            </a:r>
            <a:r>
              <a:rPr lang="cs-CZ" altLang="cs-CZ" sz="1800" b="1" i="1" dirty="0" smtClean="0">
                <a:solidFill>
                  <a:srgbClr val="000000"/>
                </a:solidFill>
              </a:rPr>
              <a:t>konzumaci </a:t>
            </a:r>
            <a:r>
              <a:rPr lang="cs-CZ" altLang="cs-CZ" sz="1800" b="1" i="1" dirty="0">
                <a:solidFill>
                  <a:srgbClr val="000000"/>
                </a:solidFill>
              </a:rPr>
              <a:t>alkoholu</a:t>
            </a:r>
            <a:r>
              <a:rPr lang="cs-CZ" altLang="cs-CZ" sz="1800" i="1" dirty="0" smtClean="0">
                <a:solidFill>
                  <a:srgbClr val="000000"/>
                </a:solidFill>
              </a:rPr>
              <a:t>?</a:t>
            </a:r>
            <a:endParaRPr lang="cs-CZ" altLang="cs-CZ" sz="1800" i="1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i="1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i="1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000000"/>
                </a:solidFill>
              </a:rPr>
              <a:t>intuitivní koncept</a:t>
            </a: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471488" algn="l"/>
              </a:tabLst>
            </a:pPr>
            <a:endParaRPr lang="cs-CZ" altLang="cs-CZ" sz="1800" i="1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000000"/>
                </a:solidFill>
              </a:rPr>
              <a:t>2. </a:t>
            </a:r>
            <a:r>
              <a:rPr lang="cs-CZ" altLang="cs-CZ" sz="1800" i="1" dirty="0" err="1">
                <a:solidFill>
                  <a:srgbClr val="000000"/>
                </a:solidFill>
              </a:rPr>
              <a:t>postulativní</a:t>
            </a:r>
            <a:r>
              <a:rPr lang="cs-CZ" altLang="cs-CZ" sz="1800" i="1" dirty="0">
                <a:solidFill>
                  <a:srgbClr val="000000"/>
                </a:solidFill>
              </a:rPr>
              <a:t> koncept – formativní</a:t>
            </a: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i="1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000000"/>
                </a:solidFill>
              </a:rPr>
              <a:t>3. </a:t>
            </a:r>
            <a:r>
              <a:rPr lang="cs-CZ" altLang="cs-CZ" sz="1800" i="1" dirty="0" err="1">
                <a:solidFill>
                  <a:srgbClr val="000000"/>
                </a:solidFill>
              </a:rPr>
              <a:t>postulativní</a:t>
            </a:r>
            <a:r>
              <a:rPr lang="cs-CZ" altLang="cs-CZ" sz="1800" i="1" dirty="0">
                <a:solidFill>
                  <a:srgbClr val="000000"/>
                </a:solidFill>
              </a:rPr>
              <a:t> koncept – reflektivní</a:t>
            </a:r>
          </a:p>
        </p:txBody>
      </p:sp>
    </p:spTree>
    <p:extLst>
      <p:ext uri="{BB962C8B-B14F-4D97-AF65-F5344CB8AC3E}">
        <p14:creationId xmlns:p14="http://schemas.microsoft.com/office/powerpoint/2010/main" val="362576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2" name="Obdélník 1"/>
          <p:cNvSpPr>
            <a:spLocks noChangeArrowheads="1"/>
          </p:cNvSpPr>
          <p:nvPr/>
        </p:nvSpPr>
        <p:spPr bwMode="auto">
          <a:xfrm>
            <a:off x="56687" y="32131"/>
            <a:ext cx="402308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</a:t>
            </a: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intuitivní koncept</a:t>
            </a:r>
          </a:p>
        </p:txBody>
      </p:sp>
      <p:sp>
        <p:nvSpPr>
          <p:cNvPr id="62473" name="Oval 117"/>
          <p:cNvSpPr>
            <a:spLocks noChangeArrowheads="1"/>
          </p:cNvSpPr>
          <p:nvPr/>
        </p:nvSpPr>
        <p:spPr bwMode="auto">
          <a:xfrm>
            <a:off x="3215680" y="3128383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rgbClr val="000000"/>
                </a:solidFill>
              </a:rPr>
              <a:t>konzumace </a:t>
            </a:r>
            <a:r>
              <a:rPr lang="cs-CZ" altLang="cs-CZ" sz="1400" b="1" i="1" dirty="0">
                <a:solidFill>
                  <a:srgbClr val="000000"/>
                </a:solidFill>
              </a:rPr>
              <a:t>alkoholu</a:t>
            </a:r>
            <a:endParaRPr lang="cs-CZ" altLang="cs-CZ" sz="1400" b="1" dirty="0"/>
          </a:p>
        </p:txBody>
      </p:sp>
      <p:sp>
        <p:nvSpPr>
          <p:cNvPr id="40" name="Line 107"/>
          <p:cNvSpPr>
            <a:spLocks noChangeShapeType="1"/>
          </p:cNvSpPr>
          <p:nvPr/>
        </p:nvSpPr>
        <p:spPr bwMode="auto">
          <a:xfrm flipH="1" flipV="1">
            <a:off x="5231904" y="3429000"/>
            <a:ext cx="115212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7392144" y="328492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pití alkoholu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8" name="Text Box 88"/>
          <p:cNvSpPr txBox="1">
            <a:spLocks noChangeArrowheads="1"/>
          </p:cNvSpPr>
          <p:nvPr/>
        </p:nvSpPr>
        <p:spPr bwMode="auto">
          <a:xfrm>
            <a:off x="9480376" y="25738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7" name="Text Box 88"/>
          <p:cNvSpPr txBox="1">
            <a:spLocks noChangeArrowheads="1"/>
          </p:cNvSpPr>
          <p:nvPr/>
        </p:nvSpPr>
        <p:spPr bwMode="auto">
          <a:xfrm>
            <a:off x="9192344" y="4221088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 peněz utracených za alkohol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9" name="Text Box 88"/>
          <p:cNvSpPr txBox="1">
            <a:spLocks noChangeArrowheads="1"/>
          </p:cNvSpPr>
          <p:nvPr/>
        </p:nvSpPr>
        <p:spPr bwMode="auto">
          <a:xfrm>
            <a:off x="7320136" y="267658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 vypitého alkoholu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0" name="Text Box 88"/>
          <p:cNvSpPr txBox="1">
            <a:spLocks noChangeArrowheads="1"/>
          </p:cNvSpPr>
          <p:nvPr/>
        </p:nvSpPr>
        <p:spPr bwMode="auto">
          <a:xfrm>
            <a:off x="7320136" y="2071163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 vypitého alkoholu za určité období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1" name="Text Box 88"/>
          <p:cNvSpPr txBox="1">
            <a:spLocks noChangeArrowheads="1"/>
          </p:cNvSpPr>
          <p:nvPr/>
        </p:nvSpPr>
        <p:spPr bwMode="auto">
          <a:xfrm>
            <a:off x="7248128" y="142779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Objem čistého alkoholu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2" name="Text Box 88"/>
          <p:cNvSpPr txBox="1">
            <a:spLocks noChangeArrowheads="1"/>
          </p:cNvSpPr>
          <p:nvPr/>
        </p:nvSpPr>
        <p:spPr bwMode="auto">
          <a:xfrm>
            <a:off x="7323820" y="5084546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Sebehodnocení míry konzumace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3" name="Text Box 88"/>
          <p:cNvSpPr txBox="1">
            <a:spLocks noChangeArrowheads="1"/>
          </p:cNvSpPr>
          <p:nvPr/>
        </p:nvSpPr>
        <p:spPr bwMode="auto">
          <a:xfrm>
            <a:off x="7320136" y="386122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alkohol</a:t>
            </a:r>
            <a:endParaRPr lang="cs-CZ" altLang="cs-CZ" sz="1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73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415480" y="2607839"/>
            <a:ext cx="9937104" cy="77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3600" dirty="0" smtClean="0">
                <a:solidFill>
                  <a:srgbClr val="C00000"/>
                </a:solidFill>
              </a:rPr>
              <a:t>Cvičení: konstrukt s </a:t>
            </a:r>
            <a:r>
              <a:rPr lang="cs-CZ" altLang="cs-CZ" sz="3600" dirty="0" smtClean="0">
                <a:solidFill>
                  <a:srgbClr val="C00000"/>
                </a:solidFill>
              </a:rPr>
              <a:t>formativními </a:t>
            </a:r>
            <a:r>
              <a:rPr lang="cs-CZ" altLang="cs-CZ" sz="3600" dirty="0" smtClean="0">
                <a:solidFill>
                  <a:srgbClr val="C00000"/>
                </a:solidFill>
              </a:rPr>
              <a:t>indikátory</a:t>
            </a:r>
            <a:endParaRPr lang="cs-CZ" altLang="cs-CZ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3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3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rgbClr val="000000"/>
                </a:solidFill>
              </a:rPr>
              <a:t>konzumace </a:t>
            </a:r>
            <a:r>
              <a:rPr lang="cs-CZ" altLang="cs-CZ" sz="1400" b="1" i="1" dirty="0">
                <a:solidFill>
                  <a:srgbClr val="000000"/>
                </a:solidFill>
              </a:rPr>
              <a:t>alkoholu</a:t>
            </a:r>
            <a:endParaRPr lang="cs-CZ" altLang="cs-CZ" sz="1400" b="1" dirty="0"/>
          </a:p>
        </p:txBody>
      </p:sp>
      <p:sp>
        <p:nvSpPr>
          <p:cNvPr id="36" name="Oval 115"/>
          <p:cNvSpPr>
            <a:spLocks noChangeArrowheads="1"/>
          </p:cNvSpPr>
          <p:nvPr/>
        </p:nvSpPr>
        <p:spPr bwMode="auto">
          <a:xfrm>
            <a:off x="3733732" y="1449389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40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2" name="Line 110"/>
          <p:cNvSpPr>
            <a:spLocks noChangeShapeType="1"/>
          </p:cNvSpPr>
          <p:nvPr/>
        </p:nvSpPr>
        <p:spPr bwMode="auto">
          <a:xfrm flipH="1">
            <a:off x="5735961" y="162880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8" name="Oval 115"/>
          <p:cNvSpPr>
            <a:spLocks noChangeArrowheads="1"/>
          </p:cNvSpPr>
          <p:nvPr/>
        </p:nvSpPr>
        <p:spPr bwMode="auto">
          <a:xfrm>
            <a:off x="3704248" y="3841238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21" name="Oval 115"/>
          <p:cNvSpPr>
            <a:spLocks noChangeArrowheads="1"/>
          </p:cNvSpPr>
          <p:nvPr/>
        </p:nvSpPr>
        <p:spPr bwMode="auto">
          <a:xfrm>
            <a:off x="3733732" y="2618582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211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formativní konstrukt (SLOŽKY)</a:t>
            </a:r>
            <a:endParaRPr lang="cs-CZ" altLang="cs-CZ" sz="1800" b="1" i="1" dirty="0">
              <a:solidFill>
                <a:srgbClr val="0036A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1" name="Oval 115"/>
          <p:cNvSpPr>
            <a:spLocks noChangeArrowheads="1"/>
          </p:cNvSpPr>
          <p:nvPr/>
        </p:nvSpPr>
        <p:spPr bwMode="auto">
          <a:xfrm>
            <a:off x="3711782" y="4747896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32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3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4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5" name="Line 110"/>
          <p:cNvSpPr>
            <a:spLocks noChangeShapeType="1"/>
          </p:cNvSpPr>
          <p:nvPr/>
        </p:nvSpPr>
        <p:spPr bwMode="auto">
          <a:xfrm flipH="1">
            <a:off x="5735961" y="280092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7" name="Line 110"/>
          <p:cNvSpPr>
            <a:spLocks noChangeShapeType="1"/>
          </p:cNvSpPr>
          <p:nvPr/>
        </p:nvSpPr>
        <p:spPr bwMode="auto">
          <a:xfrm flipH="1">
            <a:off x="5735961" y="399610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8" name="Line 110"/>
          <p:cNvSpPr>
            <a:spLocks noChangeShapeType="1"/>
          </p:cNvSpPr>
          <p:nvPr/>
        </p:nvSpPr>
        <p:spPr bwMode="auto">
          <a:xfrm flipH="1">
            <a:off x="5735961" y="516822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9247286" y="85119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Víno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9264352" y="25738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Pivo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9235498" y="135883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err="1" smtClean="0">
                <a:cs typeface="Times New Roman" pitchFamily="18" charset="0"/>
              </a:rPr>
              <a:t>Tvrdej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9233839" y="187070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Koktejly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9233839" y="251192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Nízkoalkoholické drinky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9233839" y="317404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Likéry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9264352" y="393305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Jiné</a:t>
            </a:r>
            <a:endParaRPr lang="cs-CZ" altLang="cs-CZ" sz="1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36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3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rgbClr val="000000"/>
                </a:solidFill>
              </a:rPr>
              <a:t>konzumace </a:t>
            </a:r>
            <a:r>
              <a:rPr lang="cs-CZ" altLang="cs-CZ" sz="1400" b="1" i="1" dirty="0">
                <a:solidFill>
                  <a:srgbClr val="000000"/>
                </a:solidFill>
              </a:rPr>
              <a:t>alkoholu</a:t>
            </a:r>
            <a:endParaRPr lang="cs-CZ" altLang="cs-CZ" sz="1400" b="1" dirty="0"/>
          </a:p>
        </p:txBody>
      </p:sp>
      <p:sp>
        <p:nvSpPr>
          <p:cNvPr id="36" name="Oval 115"/>
          <p:cNvSpPr>
            <a:spLocks noChangeArrowheads="1"/>
          </p:cNvSpPr>
          <p:nvPr/>
        </p:nvSpPr>
        <p:spPr bwMode="auto">
          <a:xfrm>
            <a:off x="3733732" y="1449389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40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2" name="Line 110"/>
          <p:cNvSpPr>
            <a:spLocks noChangeShapeType="1"/>
          </p:cNvSpPr>
          <p:nvPr/>
        </p:nvSpPr>
        <p:spPr bwMode="auto">
          <a:xfrm flipH="1">
            <a:off x="5735961" y="162880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8" name="Oval 115"/>
          <p:cNvSpPr>
            <a:spLocks noChangeArrowheads="1"/>
          </p:cNvSpPr>
          <p:nvPr/>
        </p:nvSpPr>
        <p:spPr bwMode="auto">
          <a:xfrm>
            <a:off x="3704248" y="3841238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21" name="Oval 115"/>
          <p:cNvSpPr>
            <a:spLocks noChangeArrowheads="1"/>
          </p:cNvSpPr>
          <p:nvPr/>
        </p:nvSpPr>
        <p:spPr bwMode="auto">
          <a:xfrm>
            <a:off x="3733732" y="2618582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211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formativní konstrukt (SLOŽKY)</a:t>
            </a:r>
            <a:endParaRPr lang="cs-CZ" altLang="cs-CZ" sz="1800" b="1" i="1" dirty="0">
              <a:solidFill>
                <a:srgbClr val="0036A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1" name="Oval 115"/>
          <p:cNvSpPr>
            <a:spLocks noChangeArrowheads="1"/>
          </p:cNvSpPr>
          <p:nvPr/>
        </p:nvSpPr>
        <p:spPr bwMode="auto">
          <a:xfrm>
            <a:off x="3711782" y="4747896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32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3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4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5" name="Line 110"/>
          <p:cNvSpPr>
            <a:spLocks noChangeShapeType="1"/>
          </p:cNvSpPr>
          <p:nvPr/>
        </p:nvSpPr>
        <p:spPr bwMode="auto">
          <a:xfrm flipH="1">
            <a:off x="5735961" y="280092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7" name="Line 110"/>
          <p:cNvSpPr>
            <a:spLocks noChangeShapeType="1"/>
          </p:cNvSpPr>
          <p:nvPr/>
        </p:nvSpPr>
        <p:spPr bwMode="auto">
          <a:xfrm flipH="1">
            <a:off x="5735961" y="399610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8" name="Line 110"/>
          <p:cNvSpPr>
            <a:spLocks noChangeShapeType="1"/>
          </p:cNvSpPr>
          <p:nvPr/>
        </p:nvSpPr>
        <p:spPr bwMode="auto">
          <a:xfrm flipH="1">
            <a:off x="5735961" y="516822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9247286" y="85119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Víno</a:t>
            </a: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9264352" y="25738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 - Pivo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9235498" y="135883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</a:t>
            </a:r>
            <a:r>
              <a:rPr lang="cs-CZ" altLang="cs-CZ" sz="1400" dirty="0" err="1">
                <a:cs typeface="Times New Roman" pitchFamily="18" charset="0"/>
              </a:rPr>
              <a:t>Tvrdej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9233839" y="187070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Koktejly</a:t>
            </a: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9233839" y="2511921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Nízkoalkoholické </a:t>
            </a:r>
            <a:r>
              <a:rPr lang="cs-CZ" altLang="cs-CZ" sz="1400" dirty="0" smtClean="0">
                <a:cs typeface="Times New Roman" pitchFamily="18" charset="0"/>
              </a:rPr>
              <a:t>drinky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9233839" y="317404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Likéry</a:t>
            </a: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9264352" y="393305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Jiné</a:t>
            </a:r>
          </a:p>
        </p:txBody>
      </p:sp>
    </p:spTree>
    <p:extLst>
      <p:ext uri="{BB962C8B-B14F-4D97-AF65-F5344CB8AC3E}">
        <p14:creationId xmlns:p14="http://schemas.microsoft.com/office/powerpoint/2010/main" val="416022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3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rgbClr val="000000"/>
                </a:solidFill>
              </a:rPr>
              <a:t>konzumace </a:t>
            </a:r>
            <a:r>
              <a:rPr lang="cs-CZ" altLang="cs-CZ" sz="1400" b="1" i="1" dirty="0">
                <a:solidFill>
                  <a:srgbClr val="000000"/>
                </a:solidFill>
              </a:rPr>
              <a:t>alkoholu</a:t>
            </a:r>
            <a:endParaRPr lang="cs-CZ" altLang="cs-CZ" sz="1400" b="1" dirty="0"/>
          </a:p>
        </p:txBody>
      </p:sp>
      <p:sp>
        <p:nvSpPr>
          <p:cNvPr id="36" name="Oval 115"/>
          <p:cNvSpPr>
            <a:spLocks noChangeArrowheads="1"/>
          </p:cNvSpPr>
          <p:nvPr/>
        </p:nvSpPr>
        <p:spPr bwMode="auto">
          <a:xfrm>
            <a:off x="3733732" y="1449389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Pivo</a:t>
            </a:r>
            <a:endParaRPr lang="cs-CZ" sz="1400" dirty="0">
              <a:latin typeface="+mj-lt"/>
            </a:endParaRPr>
          </a:p>
        </p:txBody>
      </p:sp>
      <p:sp>
        <p:nvSpPr>
          <p:cNvPr id="40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2" name="Line 110"/>
          <p:cNvSpPr>
            <a:spLocks noChangeShapeType="1"/>
          </p:cNvSpPr>
          <p:nvPr/>
        </p:nvSpPr>
        <p:spPr bwMode="auto">
          <a:xfrm flipH="1">
            <a:off x="5735961" y="162880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8" name="Oval 115"/>
          <p:cNvSpPr>
            <a:spLocks noChangeArrowheads="1"/>
          </p:cNvSpPr>
          <p:nvPr/>
        </p:nvSpPr>
        <p:spPr bwMode="auto">
          <a:xfrm>
            <a:off x="3704248" y="3841238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err="1" smtClean="0">
                <a:latin typeface="+mj-lt"/>
              </a:rPr>
              <a:t>Tvrdej</a:t>
            </a:r>
            <a:endParaRPr lang="cs-CZ" sz="1400" dirty="0">
              <a:latin typeface="+mj-lt"/>
            </a:endParaRPr>
          </a:p>
        </p:txBody>
      </p:sp>
      <p:sp>
        <p:nvSpPr>
          <p:cNvPr id="21" name="Oval 115"/>
          <p:cNvSpPr>
            <a:spLocks noChangeArrowheads="1"/>
          </p:cNvSpPr>
          <p:nvPr/>
        </p:nvSpPr>
        <p:spPr bwMode="auto">
          <a:xfrm>
            <a:off x="3733732" y="2618582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Víno</a:t>
            </a:r>
            <a:endParaRPr lang="cs-CZ" sz="1400" dirty="0">
              <a:latin typeface="+mj-lt"/>
            </a:endParaRPr>
          </a:p>
        </p:txBody>
      </p:sp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211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formativní konstrukt (SLOŽKY)</a:t>
            </a:r>
            <a:endParaRPr lang="cs-CZ" altLang="cs-CZ" sz="1800" b="1" i="1" dirty="0">
              <a:solidFill>
                <a:srgbClr val="0036A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1" name="Oval 115"/>
          <p:cNvSpPr>
            <a:spLocks noChangeArrowheads="1"/>
          </p:cNvSpPr>
          <p:nvPr/>
        </p:nvSpPr>
        <p:spPr bwMode="auto">
          <a:xfrm>
            <a:off x="3711782" y="4747896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32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3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4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5" name="Line 110"/>
          <p:cNvSpPr>
            <a:spLocks noChangeShapeType="1"/>
          </p:cNvSpPr>
          <p:nvPr/>
        </p:nvSpPr>
        <p:spPr bwMode="auto">
          <a:xfrm flipH="1">
            <a:off x="5735961" y="280092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7" name="Line 110"/>
          <p:cNvSpPr>
            <a:spLocks noChangeShapeType="1"/>
          </p:cNvSpPr>
          <p:nvPr/>
        </p:nvSpPr>
        <p:spPr bwMode="auto">
          <a:xfrm flipH="1">
            <a:off x="5735961" y="399610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8" name="Line 110"/>
          <p:cNvSpPr>
            <a:spLocks noChangeShapeType="1"/>
          </p:cNvSpPr>
          <p:nvPr/>
        </p:nvSpPr>
        <p:spPr bwMode="auto">
          <a:xfrm flipH="1">
            <a:off x="5735961" y="516822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9247286" y="85119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Víno</a:t>
            </a: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9264352" y="25738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 - Pivo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9235498" y="135883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</a:t>
            </a:r>
            <a:r>
              <a:rPr lang="cs-CZ" altLang="cs-CZ" sz="1400" dirty="0" err="1">
                <a:cs typeface="Times New Roman" pitchFamily="18" charset="0"/>
              </a:rPr>
              <a:t>Tvrdej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9233839" y="187070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Koktejly</a:t>
            </a: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9233839" y="2511921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Nízkoalkoholické </a:t>
            </a:r>
            <a:r>
              <a:rPr lang="cs-CZ" altLang="cs-CZ" sz="1400" dirty="0" smtClean="0">
                <a:cs typeface="Times New Roman" pitchFamily="18" charset="0"/>
              </a:rPr>
              <a:t>drinky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9233839" y="317404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Likéry</a:t>
            </a: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9264352" y="393305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Množství - Jiné</a:t>
            </a:r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6817151" y="119606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6832360" y="162880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9" name="Text Box 88"/>
          <p:cNvSpPr txBox="1">
            <a:spLocks noChangeArrowheads="1"/>
          </p:cNvSpPr>
          <p:nvPr/>
        </p:nvSpPr>
        <p:spPr bwMode="auto">
          <a:xfrm>
            <a:off x="6690750" y="251444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30" name="Text Box 88"/>
          <p:cNvSpPr txBox="1">
            <a:spLocks noChangeArrowheads="1"/>
          </p:cNvSpPr>
          <p:nvPr/>
        </p:nvSpPr>
        <p:spPr bwMode="auto">
          <a:xfrm>
            <a:off x="6705959" y="294718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39" name="Text Box 88"/>
          <p:cNvSpPr txBox="1">
            <a:spLocks noChangeArrowheads="1"/>
          </p:cNvSpPr>
          <p:nvPr/>
        </p:nvSpPr>
        <p:spPr bwMode="auto">
          <a:xfrm>
            <a:off x="6732056" y="364439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1" name="Text Box 88"/>
          <p:cNvSpPr txBox="1">
            <a:spLocks noChangeArrowheads="1"/>
          </p:cNvSpPr>
          <p:nvPr/>
        </p:nvSpPr>
        <p:spPr bwMode="auto">
          <a:xfrm>
            <a:off x="6747265" y="407712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2" name="Text Box 88"/>
          <p:cNvSpPr txBox="1">
            <a:spLocks noChangeArrowheads="1"/>
          </p:cNvSpPr>
          <p:nvPr/>
        </p:nvSpPr>
        <p:spPr bwMode="auto">
          <a:xfrm>
            <a:off x="6753296" y="481869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Množství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3" name="Text Box 88"/>
          <p:cNvSpPr txBox="1">
            <a:spLocks noChangeArrowheads="1"/>
          </p:cNvSpPr>
          <p:nvPr/>
        </p:nvSpPr>
        <p:spPr bwMode="auto">
          <a:xfrm>
            <a:off x="6768505" y="525143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</a:t>
            </a:r>
            <a:endParaRPr lang="cs-CZ" altLang="cs-CZ" sz="1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70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415480" y="2220041"/>
            <a:ext cx="9937104" cy="155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3600" dirty="0" smtClean="0">
                <a:solidFill>
                  <a:srgbClr val="C00000"/>
                </a:solidFill>
              </a:rPr>
              <a:t>Konstrukt s </a:t>
            </a:r>
            <a:r>
              <a:rPr lang="cs-CZ" altLang="cs-CZ" sz="3600" dirty="0" smtClean="0">
                <a:solidFill>
                  <a:srgbClr val="C00000"/>
                </a:solidFill>
              </a:rPr>
              <a:t>formativními </a:t>
            </a:r>
            <a:r>
              <a:rPr lang="cs-CZ" altLang="cs-CZ" sz="3600" dirty="0" smtClean="0">
                <a:solidFill>
                  <a:srgbClr val="C00000"/>
                </a:solidFill>
              </a:rPr>
              <a:t>indikátory </a:t>
            </a:r>
          </a:p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3600" dirty="0" smtClean="0">
                <a:solidFill>
                  <a:srgbClr val="C00000"/>
                </a:solidFill>
              </a:rPr>
              <a:t>– jiné varianty složek</a:t>
            </a:r>
            <a:endParaRPr lang="cs-CZ" altLang="cs-CZ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27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3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rgbClr val="000000"/>
                </a:solidFill>
              </a:rPr>
              <a:t>konzumace </a:t>
            </a:r>
            <a:r>
              <a:rPr lang="cs-CZ" altLang="cs-CZ" sz="1400" b="1" i="1" dirty="0">
                <a:solidFill>
                  <a:srgbClr val="000000"/>
                </a:solidFill>
              </a:rPr>
              <a:t>alkoholu</a:t>
            </a:r>
            <a:endParaRPr lang="cs-CZ" altLang="cs-CZ" sz="1400" b="1" dirty="0"/>
          </a:p>
        </p:txBody>
      </p:sp>
      <p:sp>
        <p:nvSpPr>
          <p:cNvPr id="36" name="Oval 115"/>
          <p:cNvSpPr>
            <a:spLocks noChangeArrowheads="1"/>
          </p:cNvSpPr>
          <p:nvPr/>
        </p:nvSpPr>
        <p:spPr bwMode="auto">
          <a:xfrm>
            <a:off x="3733732" y="1449389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40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2" name="Line 110"/>
          <p:cNvSpPr>
            <a:spLocks noChangeShapeType="1"/>
          </p:cNvSpPr>
          <p:nvPr/>
        </p:nvSpPr>
        <p:spPr bwMode="auto">
          <a:xfrm flipH="1">
            <a:off x="5735961" y="162880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8" name="Oval 115"/>
          <p:cNvSpPr>
            <a:spLocks noChangeArrowheads="1"/>
          </p:cNvSpPr>
          <p:nvPr/>
        </p:nvSpPr>
        <p:spPr bwMode="auto">
          <a:xfrm>
            <a:off x="3704248" y="3841238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21" name="Oval 115"/>
          <p:cNvSpPr>
            <a:spLocks noChangeArrowheads="1"/>
          </p:cNvSpPr>
          <p:nvPr/>
        </p:nvSpPr>
        <p:spPr bwMode="auto">
          <a:xfrm>
            <a:off x="3733732" y="2618582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211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formativní konstrukt (SLOŽKY)</a:t>
            </a:r>
            <a:endParaRPr lang="cs-CZ" altLang="cs-CZ" sz="1800" b="1" i="1" dirty="0">
              <a:solidFill>
                <a:srgbClr val="0036A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1" name="Oval 115"/>
          <p:cNvSpPr>
            <a:spLocks noChangeArrowheads="1"/>
          </p:cNvSpPr>
          <p:nvPr/>
        </p:nvSpPr>
        <p:spPr bwMode="auto">
          <a:xfrm>
            <a:off x="3711782" y="4747896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32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3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4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5" name="Line 110"/>
          <p:cNvSpPr>
            <a:spLocks noChangeShapeType="1"/>
          </p:cNvSpPr>
          <p:nvPr/>
        </p:nvSpPr>
        <p:spPr bwMode="auto">
          <a:xfrm flipH="1">
            <a:off x="5735961" y="280092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7" name="Line 110"/>
          <p:cNvSpPr>
            <a:spLocks noChangeShapeType="1"/>
          </p:cNvSpPr>
          <p:nvPr/>
        </p:nvSpPr>
        <p:spPr bwMode="auto">
          <a:xfrm flipH="1">
            <a:off x="5735961" y="399610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8" name="Line 110"/>
          <p:cNvSpPr>
            <a:spLocks noChangeShapeType="1"/>
          </p:cNvSpPr>
          <p:nvPr/>
        </p:nvSpPr>
        <p:spPr bwMode="auto">
          <a:xfrm flipH="1">
            <a:off x="5735961" y="516822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9271520" y="87200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oslavách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9264352" y="25738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sám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3510449" y="727936"/>
            <a:ext cx="2122216" cy="28814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cs-CZ" altLang="cs-CZ" sz="1400" dirty="0" smtClean="0">
                <a:cs typeface="Times New Roman" pitchFamily="18" charset="0"/>
              </a:rPr>
              <a:t>Dimenze: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9271520" y="148715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v hospodě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9271520" y="201128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fotbale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9261521" y="257788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při/po jídle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9273462" y="296518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Pije ze zdravotních </a:t>
            </a:r>
            <a:r>
              <a:rPr lang="cs-CZ" altLang="cs-CZ" sz="1400" dirty="0" smtClean="0">
                <a:cs typeface="Times New Roman" pitchFamily="18" charset="0"/>
              </a:rPr>
              <a:t>důvodů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9261521" y="351950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přípitek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9271520" y="402307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žal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9" name="Text Box 88"/>
          <p:cNvSpPr txBox="1">
            <a:spLocks noChangeArrowheads="1"/>
          </p:cNvSpPr>
          <p:nvPr/>
        </p:nvSpPr>
        <p:spPr bwMode="auto">
          <a:xfrm>
            <a:off x="9271520" y="452664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při zvycích/tradicích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30" name="Text Box 88"/>
          <p:cNvSpPr txBox="1">
            <a:spLocks noChangeArrowheads="1"/>
          </p:cNvSpPr>
          <p:nvPr/>
        </p:nvSpPr>
        <p:spPr bwMode="auto">
          <a:xfrm>
            <a:off x="8976320" y="558924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po setmění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39" name="Text Box 88"/>
          <p:cNvSpPr txBox="1">
            <a:spLocks noChangeArrowheads="1"/>
          </p:cNvSpPr>
          <p:nvPr/>
        </p:nvSpPr>
        <p:spPr bwMode="auto">
          <a:xfrm>
            <a:off x="9295583" y="510527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Pije při </a:t>
            </a:r>
            <a:r>
              <a:rPr lang="cs-CZ" altLang="cs-CZ" sz="1400" dirty="0" smtClean="0">
                <a:cs typeface="Times New Roman" pitchFamily="18" charset="0"/>
              </a:rPr>
              <a:t>rituálech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1" name="Text Box 88"/>
          <p:cNvSpPr txBox="1">
            <a:spLocks noChangeArrowheads="1"/>
          </p:cNvSpPr>
          <p:nvPr/>
        </p:nvSpPr>
        <p:spPr bwMode="auto">
          <a:xfrm>
            <a:off x="9295583" y="616315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v práci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2" name="Text Box 88"/>
          <p:cNvSpPr txBox="1">
            <a:spLocks noChangeArrowheads="1"/>
          </p:cNvSpPr>
          <p:nvPr/>
        </p:nvSpPr>
        <p:spPr bwMode="auto">
          <a:xfrm>
            <a:off x="6499194" y="633112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dobré spaní</a:t>
            </a:r>
            <a:endParaRPr lang="cs-CZ" altLang="cs-CZ" sz="1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73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3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rgbClr val="000000"/>
                </a:solidFill>
              </a:rPr>
              <a:t>konzumace </a:t>
            </a:r>
            <a:r>
              <a:rPr lang="cs-CZ" altLang="cs-CZ" sz="1400" b="1" i="1" dirty="0">
                <a:solidFill>
                  <a:srgbClr val="000000"/>
                </a:solidFill>
              </a:rPr>
              <a:t>alkoholu</a:t>
            </a:r>
            <a:endParaRPr lang="cs-CZ" altLang="cs-CZ" sz="1400" b="1" dirty="0"/>
          </a:p>
        </p:txBody>
      </p:sp>
      <p:sp>
        <p:nvSpPr>
          <p:cNvPr id="36" name="Oval 115"/>
          <p:cNvSpPr>
            <a:spLocks noChangeArrowheads="1"/>
          </p:cNvSpPr>
          <p:nvPr/>
        </p:nvSpPr>
        <p:spPr bwMode="auto">
          <a:xfrm>
            <a:off x="3733732" y="1449389"/>
            <a:ext cx="1656184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Společenské události</a:t>
            </a:r>
            <a:endParaRPr lang="cs-CZ" sz="1400" dirty="0">
              <a:latin typeface="+mj-lt"/>
            </a:endParaRPr>
          </a:p>
        </p:txBody>
      </p:sp>
      <p:sp>
        <p:nvSpPr>
          <p:cNvPr id="40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2" name="Line 110"/>
          <p:cNvSpPr>
            <a:spLocks noChangeShapeType="1"/>
          </p:cNvSpPr>
          <p:nvPr/>
        </p:nvSpPr>
        <p:spPr bwMode="auto">
          <a:xfrm flipH="1">
            <a:off x="5735961" y="162880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8" name="Oval 115"/>
          <p:cNvSpPr>
            <a:spLocks noChangeArrowheads="1"/>
          </p:cNvSpPr>
          <p:nvPr/>
        </p:nvSpPr>
        <p:spPr bwMode="auto">
          <a:xfrm>
            <a:off x="3704248" y="3841238"/>
            <a:ext cx="1670180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Restaurace, podniky</a:t>
            </a:r>
            <a:endParaRPr lang="cs-CZ" sz="1400" dirty="0">
              <a:latin typeface="+mj-lt"/>
            </a:endParaRPr>
          </a:p>
        </p:txBody>
      </p:sp>
      <p:sp>
        <p:nvSpPr>
          <p:cNvPr id="21" name="Oval 115"/>
          <p:cNvSpPr>
            <a:spLocks noChangeArrowheads="1"/>
          </p:cNvSpPr>
          <p:nvPr/>
        </p:nvSpPr>
        <p:spPr bwMode="auto">
          <a:xfrm>
            <a:off x="3575720" y="2618582"/>
            <a:ext cx="1656184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Zdravotní důvody</a:t>
            </a:r>
            <a:endParaRPr lang="cs-CZ" sz="1400" dirty="0">
              <a:latin typeface="+mj-lt"/>
            </a:endParaRPr>
          </a:p>
        </p:txBody>
      </p:sp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211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formativní konstrukt (SLOŽKY)</a:t>
            </a:r>
            <a:endParaRPr lang="cs-CZ" altLang="cs-CZ" sz="1800" b="1" i="1" dirty="0">
              <a:solidFill>
                <a:srgbClr val="0036A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1" name="Oval 115"/>
          <p:cNvSpPr>
            <a:spLocks noChangeArrowheads="1"/>
          </p:cNvSpPr>
          <p:nvPr/>
        </p:nvSpPr>
        <p:spPr bwMode="auto">
          <a:xfrm>
            <a:off x="3711782" y="4747896"/>
            <a:ext cx="1670180" cy="908864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Běžný, každodenní život</a:t>
            </a:r>
            <a:endParaRPr lang="cs-CZ" sz="1400" dirty="0">
              <a:latin typeface="+mj-lt"/>
            </a:endParaRPr>
          </a:p>
        </p:txBody>
      </p:sp>
      <p:sp>
        <p:nvSpPr>
          <p:cNvPr id="32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3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4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5" name="Line 110"/>
          <p:cNvSpPr>
            <a:spLocks noChangeShapeType="1"/>
          </p:cNvSpPr>
          <p:nvPr/>
        </p:nvSpPr>
        <p:spPr bwMode="auto">
          <a:xfrm flipH="1">
            <a:off x="5735961" y="280092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7" name="Line 110"/>
          <p:cNvSpPr>
            <a:spLocks noChangeShapeType="1"/>
          </p:cNvSpPr>
          <p:nvPr/>
        </p:nvSpPr>
        <p:spPr bwMode="auto">
          <a:xfrm flipH="1">
            <a:off x="5735961" y="399610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8" name="Line 110"/>
          <p:cNvSpPr>
            <a:spLocks noChangeShapeType="1"/>
          </p:cNvSpPr>
          <p:nvPr/>
        </p:nvSpPr>
        <p:spPr bwMode="auto">
          <a:xfrm flipH="1">
            <a:off x="5735961" y="516822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6528048" y="133018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oslavách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9264352" y="25738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sám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3510449" y="727936"/>
            <a:ext cx="2122216" cy="28814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cs-CZ" altLang="cs-CZ" sz="1400" dirty="0" smtClean="0">
                <a:cs typeface="Times New Roman" pitchFamily="18" charset="0"/>
              </a:rPr>
              <a:t>Dimenze: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6555595" y="363688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v hospodě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6576528" y="406943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fotbale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6560785" y="288685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při/po jídle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6555595" y="249308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Pije ze zdravotních </a:t>
            </a:r>
            <a:r>
              <a:rPr lang="cs-CZ" altLang="cs-CZ" sz="1400" dirty="0" smtClean="0">
                <a:cs typeface="Times New Roman" pitchFamily="18" charset="0"/>
              </a:rPr>
              <a:t>důvodů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6499194" y="181390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přípitek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9552384" y="393677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žal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9" name="Text Box 88"/>
          <p:cNvSpPr txBox="1">
            <a:spLocks noChangeArrowheads="1"/>
          </p:cNvSpPr>
          <p:nvPr/>
        </p:nvSpPr>
        <p:spPr bwMode="auto">
          <a:xfrm>
            <a:off x="9264352" y="516822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při zvycích/tradicích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30" name="Text Box 88"/>
          <p:cNvSpPr txBox="1">
            <a:spLocks noChangeArrowheads="1"/>
          </p:cNvSpPr>
          <p:nvPr/>
        </p:nvSpPr>
        <p:spPr bwMode="auto">
          <a:xfrm>
            <a:off x="8976320" y="558924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po setmění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39" name="Text Box 88"/>
          <p:cNvSpPr txBox="1">
            <a:spLocks noChangeArrowheads="1"/>
          </p:cNvSpPr>
          <p:nvPr/>
        </p:nvSpPr>
        <p:spPr bwMode="auto">
          <a:xfrm>
            <a:off x="6528048" y="86739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Pije při </a:t>
            </a:r>
            <a:r>
              <a:rPr lang="cs-CZ" altLang="cs-CZ" sz="1400" dirty="0" smtClean="0">
                <a:cs typeface="Times New Roman" pitchFamily="18" charset="0"/>
              </a:rPr>
              <a:t>rituálech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1" name="Text Box 88"/>
          <p:cNvSpPr txBox="1">
            <a:spLocks noChangeArrowheads="1"/>
          </p:cNvSpPr>
          <p:nvPr/>
        </p:nvSpPr>
        <p:spPr bwMode="auto">
          <a:xfrm>
            <a:off x="6960096" y="446662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v práci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2" name="Text Box 88"/>
          <p:cNvSpPr txBox="1">
            <a:spLocks noChangeArrowheads="1"/>
          </p:cNvSpPr>
          <p:nvPr/>
        </p:nvSpPr>
        <p:spPr bwMode="auto">
          <a:xfrm>
            <a:off x="6495038" y="587907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na dobré spaní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3" name="Text Box 88"/>
          <p:cNvSpPr txBox="1">
            <a:spLocks noChangeArrowheads="1"/>
          </p:cNvSpPr>
          <p:nvPr/>
        </p:nvSpPr>
        <p:spPr bwMode="auto">
          <a:xfrm>
            <a:off x="6495038" y="540581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Pije při/po jídle</a:t>
            </a:r>
            <a:endParaRPr lang="cs-CZ" altLang="cs-CZ" sz="1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4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415480" y="2645990"/>
            <a:ext cx="9937104" cy="70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dirty="0" smtClean="0">
                <a:solidFill>
                  <a:schemeClr val="accent1">
                    <a:lumMod val="75000"/>
                  </a:schemeClr>
                </a:solidFill>
              </a:rPr>
              <a:t>Ukázky výsledku tohoto cvičení z předchozích let</a:t>
            </a:r>
            <a:endParaRPr lang="cs-CZ" alt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2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95400" y="188640"/>
            <a:ext cx="10513168" cy="43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/>
              <a:t>Výzkumný kontext: </a:t>
            </a:r>
            <a:r>
              <a:rPr lang="cs-CZ" altLang="cs-CZ" sz="1800" dirty="0">
                <a:solidFill>
                  <a:srgbClr val="C00000"/>
                </a:solidFill>
              </a:rPr>
              <a:t>S čím souvisí </a:t>
            </a:r>
            <a:r>
              <a:rPr lang="cs-CZ" altLang="cs-CZ" sz="1800" dirty="0" smtClean="0">
                <a:solidFill>
                  <a:srgbClr val="C00000"/>
                </a:solidFill>
              </a:rPr>
              <a:t>spotřeba </a:t>
            </a:r>
            <a:r>
              <a:rPr lang="cs-CZ" altLang="cs-CZ" sz="1800" dirty="0">
                <a:solidFill>
                  <a:srgbClr val="C00000"/>
                </a:solidFill>
              </a:rPr>
              <a:t>alkoholu v české společnosti</a:t>
            </a:r>
            <a:r>
              <a:rPr lang="cs-CZ" altLang="cs-CZ" sz="1800" dirty="0" smtClean="0">
                <a:solidFill>
                  <a:srgbClr val="C00000"/>
                </a:solidFill>
              </a:rPr>
              <a:t>?</a:t>
            </a:r>
            <a:endParaRPr lang="cs-CZ" altLang="cs-CZ" sz="1800" dirty="0">
              <a:solidFill>
                <a:srgbClr val="C00000"/>
              </a:solidFill>
            </a:endParaRPr>
          </a:p>
        </p:txBody>
      </p:sp>
      <p:pic>
        <p:nvPicPr>
          <p:cNvPr id="4" name="Obrázek 3" descr="Obsah obrázku text, diagram, snímek obrazovky, Písmo&#10;&#10;Obsah vygenerovaný umělou inteligencí může být nesprávný.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608" y="1844824"/>
            <a:ext cx="6645910" cy="3855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176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3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chemeClr val="accent1">
                    <a:lumMod val="75000"/>
                  </a:schemeClr>
                </a:solidFill>
              </a:rPr>
              <a:t>konzumace </a:t>
            </a:r>
            <a:r>
              <a:rPr lang="cs-CZ" altLang="cs-CZ" sz="1400" b="1" i="1" dirty="0">
                <a:solidFill>
                  <a:schemeClr val="accent1">
                    <a:lumMod val="75000"/>
                  </a:schemeClr>
                </a:solidFill>
              </a:rPr>
              <a:t>alkoholu</a:t>
            </a:r>
            <a:endParaRPr lang="cs-CZ" altLang="cs-CZ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Oval 115"/>
          <p:cNvSpPr>
            <a:spLocks noChangeArrowheads="1"/>
          </p:cNvSpPr>
          <p:nvPr/>
        </p:nvSpPr>
        <p:spPr bwMode="auto">
          <a:xfrm>
            <a:off x="3806127" y="1697737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V restauraci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0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Oval 115"/>
          <p:cNvSpPr>
            <a:spLocks noChangeArrowheads="1"/>
          </p:cNvSpPr>
          <p:nvPr/>
        </p:nvSpPr>
        <p:spPr bwMode="auto">
          <a:xfrm>
            <a:off x="3731842" y="4135360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V práci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Oval 115"/>
          <p:cNvSpPr>
            <a:spLocks noChangeArrowheads="1"/>
          </p:cNvSpPr>
          <p:nvPr/>
        </p:nvSpPr>
        <p:spPr bwMode="auto">
          <a:xfrm>
            <a:off x="3761326" y="2912704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Doma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211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formativní konstrukt (SLOŽKY)</a:t>
            </a:r>
            <a:endParaRPr lang="cs-CZ" altLang="cs-CZ" sz="1800" b="1" i="1" dirty="0">
              <a:solidFill>
                <a:srgbClr val="0036A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1" name="Oval 115"/>
          <p:cNvSpPr>
            <a:spLocks noChangeArrowheads="1"/>
          </p:cNvSpPr>
          <p:nvPr/>
        </p:nvSpPr>
        <p:spPr bwMode="auto">
          <a:xfrm>
            <a:off x="3739376" y="5042018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Jinde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2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3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4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Box 88"/>
          <p:cNvSpPr txBox="1">
            <a:spLocks noChangeArrowheads="1"/>
          </p:cNvSpPr>
          <p:nvPr/>
        </p:nvSpPr>
        <p:spPr bwMode="auto">
          <a:xfrm>
            <a:off x="6119202" y="140366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Počet sklenic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6095262" y="178674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Frekvence pití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6150110" y="268616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Počet </a:t>
            </a:r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sklenic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6126170" y="306924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Frekvence pití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6119202" y="391481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Počet </a:t>
            </a:r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sklenic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6095262" y="429789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Frekvence pití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9" name="Text Box 88"/>
          <p:cNvSpPr txBox="1">
            <a:spLocks noChangeArrowheads="1"/>
          </p:cNvSpPr>
          <p:nvPr/>
        </p:nvSpPr>
        <p:spPr bwMode="auto">
          <a:xfrm>
            <a:off x="6179307" y="503964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Počet </a:t>
            </a:r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sklenic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0" name="Text Box 88"/>
          <p:cNvSpPr txBox="1">
            <a:spLocks noChangeArrowheads="1"/>
          </p:cNvSpPr>
          <p:nvPr/>
        </p:nvSpPr>
        <p:spPr bwMode="auto">
          <a:xfrm>
            <a:off x="6155367" y="542273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Frekvence pití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77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3" name="Oval 117"/>
          <p:cNvSpPr>
            <a:spLocks noChangeArrowheads="1"/>
          </p:cNvSpPr>
          <p:nvPr/>
        </p:nvSpPr>
        <p:spPr bwMode="auto">
          <a:xfrm>
            <a:off x="479376" y="3373616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chemeClr val="accent1">
                    <a:lumMod val="75000"/>
                  </a:schemeClr>
                </a:solidFill>
              </a:rPr>
              <a:t>konzumace </a:t>
            </a:r>
            <a:r>
              <a:rPr lang="cs-CZ" altLang="cs-CZ" sz="1400" b="1" i="1" dirty="0">
                <a:solidFill>
                  <a:schemeClr val="accent1">
                    <a:lumMod val="75000"/>
                  </a:schemeClr>
                </a:solidFill>
              </a:rPr>
              <a:t>alkoholu</a:t>
            </a:r>
            <a:endParaRPr lang="cs-CZ" altLang="cs-CZ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Oval 115"/>
          <p:cNvSpPr>
            <a:spLocks noChangeArrowheads="1"/>
          </p:cNvSpPr>
          <p:nvPr/>
        </p:nvSpPr>
        <p:spPr bwMode="auto">
          <a:xfrm>
            <a:off x="3737904" y="1538458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dopoledne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Line 110"/>
          <p:cNvSpPr>
            <a:spLocks noChangeShapeType="1"/>
          </p:cNvSpPr>
          <p:nvPr/>
        </p:nvSpPr>
        <p:spPr bwMode="auto">
          <a:xfrm flipH="1">
            <a:off x="5735961" y="1752342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Oval 115"/>
          <p:cNvSpPr>
            <a:spLocks noChangeArrowheads="1"/>
          </p:cNvSpPr>
          <p:nvPr/>
        </p:nvSpPr>
        <p:spPr bwMode="auto">
          <a:xfrm>
            <a:off x="3699986" y="3676571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odpoledne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Oval 115"/>
          <p:cNvSpPr>
            <a:spLocks noChangeArrowheads="1"/>
          </p:cNvSpPr>
          <p:nvPr/>
        </p:nvSpPr>
        <p:spPr bwMode="auto">
          <a:xfrm>
            <a:off x="3733732" y="2618582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K obědu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5226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alkoholu – formativní konstrukt </a:t>
            </a:r>
            <a:r>
              <a:rPr lang="cs-CZ" altLang="cs-CZ" sz="1800" b="1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(SLOŽKY)</a:t>
            </a:r>
            <a:r>
              <a:rPr lang="cs-CZ" altLang="cs-CZ" sz="18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endParaRPr lang="cs-CZ" altLang="cs-CZ" sz="1800" b="1" i="1" dirty="0">
              <a:solidFill>
                <a:schemeClr val="accent1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1" name="Oval 115"/>
          <p:cNvSpPr>
            <a:spLocks noChangeArrowheads="1"/>
          </p:cNvSpPr>
          <p:nvPr/>
        </p:nvSpPr>
        <p:spPr bwMode="auto">
          <a:xfrm>
            <a:off x="3668654" y="5502695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V noci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3" name="Oval 115"/>
          <p:cNvSpPr>
            <a:spLocks noChangeArrowheads="1"/>
          </p:cNvSpPr>
          <p:nvPr/>
        </p:nvSpPr>
        <p:spPr bwMode="auto">
          <a:xfrm>
            <a:off x="3668654" y="4656687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večer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4" name="Text Box 88"/>
          <p:cNvSpPr txBox="1">
            <a:spLocks noChangeArrowheads="1"/>
          </p:cNvSpPr>
          <p:nvPr/>
        </p:nvSpPr>
        <p:spPr bwMode="auto">
          <a:xfrm>
            <a:off x="3510448" y="727936"/>
            <a:ext cx="2441535" cy="28814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Dimenze: doba pití během dne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5" name="Text Box 88"/>
          <p:cNvSpPr txBox="1">
            <a:spLocks noChangeArrowheads="1"/>
          </p:cNvSpPr>
          <p:nvPr/>
        </p:nvSpPr>
        <p:spPr bwMode="auto">
          <a:xfrm>
            <a:off x="10644210" y="1085614"/>
            <a:ext cx="1284438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Podle druhu…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7" name="Text Box 88"/>
          <p:cNvSpPr txBox="1">
            <a:spLocks noChangeArrowheads="1"/>
          </p:cNvSpPr>
          <p:nvPr/>
        </p:nvSpPr>
        <p:spPr bwMode="auto">
          <a:xfrm>
            <a:off x="6823077" y="1963751"/>
            <a:ext cx="3449387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Počet vypitých skleniček za určitou dobu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8" name="Text Box 88"/>
          <p:cNvSpPr txBox="1">
            <a:spLocks noChangeArrowheads="1"/>
          </p:cNvSpPr>
          <p:nvPr/>
        </p:nvSpPr>
        <p:spPr bwMode="auto">
          <a:xfrm>
            <a:off x="6823078" y="1181077"/>
            <a:ext cx="2369266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Frekvence pití alkoholu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9" name="Text Box 88"/>
          <p:cNvSpPr txBox="1">
            <a:spLocks noChangeArrowheads="1"/>
          </p:cNvSpPr>
          <p:nvPr/>
        </p:nvSpPr>
        <p:spPr bwMode="auto">
          <a:xfrm>
            <a:off x="6823078" y="1576621"/>
            <a:ext cx="3449386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Objem </a:t>
            </a:r>
            <a:r>
              <a:rPr lang="cs-CZ" altLang="cs-CZ" sz="14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vypitého alkoholu za určitou dobu</a:t>
            </a:r>
          </a:p>
        </p:txBody>
      </p:sp>
      <p:sp>
        <p:nvSpPr>
          <p:cNvPr id="41" name="Line 110"/>
          <p:cNvSpPr>
            <a:spLocks noChangeShapeType="1"/>
          </p:cNvSpPr>
          <p:nvPr/>
        </p:nvSpPr>
        <p:spPr bwMode="auto">
          <a:xfrm flipH="1">
            <a:off x="9497473" y="1293393"/>
            <a:ext cx="991014" cy="8036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2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3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4" name="Line 107"/>
          <p:cNvSpPr>
            <a:spLocks noChangeShapeType="1"/>
          </p:cNvSpPr>
          <p:nvPr/>
        </p:nvSpPr>
        <p:spPr bwMode="auto">
          <a:xfrm>
            <a:off x="2495600" y="3645023"/>
            <a:ext cx="1038223" cy="14401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5" name="Line 107"/>
          <p:cNvSpPr>
            <a:spLocks noChangeShapeType="1"/>
          </p:cNvSpPr>
          <p:nvPr/>
        </p:nvSpPr>
        <p:spPr bwMode="auto">
          <a:xfrm>
            <a:off x="2351585" y="3933057"/>
            <a:ext cx="1158864" cy="7920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6" name="Line 107"/>
          <p:cNvSpPr>
            <a:spLocks noChangeShapeType="1"/>
          </p:cNvSpPr>
          <p:nvPr/>
        </p:nvSpPr>
        <p:spPr bwMode="auto">
          <a:xfrm>
            <a:off x="2162048" y="4061803"/>
            <a:ext cx="1348400" cy="144089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06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415480" y="2563436"/>
            <a:ext cx="9937104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3600" dirty="0" smtClean="0">
                <a:solidFill>
                  <a:srgbClr val="C00000"/>
                </a:solidFill>
              </a:rPr>
              <a:t>Cvičení: konstrukt s reflektivními indikátory</a:t>
            </a:r>
            <a:endParaRPr lang="cs-CZ" altLang="cs-CZ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12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6412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reflektivní konstrukt </a:t>
            </a:r>
            <a:r>
              <a:rPr lang="cs-CZ" altLang="cs-CZ" sz="1800" b="1" i="1" dirty="0" smtClean="0">
                <a:solidFill>
                  <a:srgbClr val="0036A2"/>
                </a:solidFill>
                <a:cs typeface="Times New Roman" pitchFamily="18" charset="0"/>
              </a:rPr>
              <a:t>(PROJEVY)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 </a:t>
            </a:r>
            <a:endParaRPr lang="cs-CZ" altLang="cs-CZ" sz="1800" b="1" i="1" dirty="0">
              <a:solidFill>
                <a:srgbClr val="0036A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9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rgbClr val="000000"/>
                </a:solidFill>
              </a:rPr>
              <a:t>konzumace </a:t>
            </a:r>
            <a:r>
              <a:rPr lang="cs-CZ" altLang="cs-CZ" sz="1400" b="1" i="1" dirty="0">
                <a:solidFill>
                  <a:srgbClr val="000000"/>
                </a:solidFill>
              </a:rPr>
              <a:t>alkoholu</a:t>
            </a:r>
            <a:endParaRPr lang="cs-CZ" altLang="cs-CZ" sz="1400" b="1" dirty="0"/>
          </a:p>
        </p:txBody>
      </p:sp>
      <p:sp>
        <p:nvSpPr>
          <p:cNvPr id="30" name="Oval 115"/>
          <p:cNvSpPr>
            <a:spLocks noChangeArrowheads="1"/>
          </p:cNvSpPr>
          <p:nvPr/>
        </p:nvSpPr>
        <p:spPr bwMode="auto">
          <a:xfrm>
            <a:off x="3733732" y="1449389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31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2" name="Line 110"/>
          <p:cNvSpPr>
            <a:spLocks noChangeShapeType="1"/>
          </p:cNvSpPr>
          <p:nvPr/>
        </p:nvSpPr>
        <p:spPr bwMode="auto">
          <a:xfrm flipH="1">
            <a:off x="5735961" y="162880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3" name="Oval 115"/>
          <p:cNvSpPr>
            <a:spLocks noChangeArrowheads="1"/>
          </p:cNvSpPr>
          <p:nvPr/>
        </p:nvSpPr>
        <p:spPr bwMode="auto">
          <a:xfrm>
            <a:off x="3704248" y="3841238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34" name="Oval 115"/>
          <p:cNvSpPr>
            <a:spLocks noChangeArrowheads="1"/>
          </p:cNvSpPr>
          <p:nvPr/>
        </p:nvSpPr>
        <p:spPr bwMode="auto">
          <a:xfrm>
            <a:off x="3733732" y="2618582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35" name="Oval 115"/>
          <p:cNvSpPr>
            <a:spLocks noChangeArrowheads="1"/>
          </p:cNvSpPr>
          <p:nvPr/>
        </p:nvSpPr>
        <p:spPr bwMode="auto">
          <a:xfrm>
            <a:off x="3711782" y="4747896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endParaRPr lang="cs-CZ" sz="1400" dirty="0">
              <a:latin typeface="+mj-lt"/>
            </a:endParaRPr>
          </a:p>
        </p:txBody>
      </p:sp>
      <p:sp>
        <p:nvSpPr>
          <p:cNvPr id="37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8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9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1" name="Line 110"/>
          <p:cNvSpPr>
            <a:spLocks noChangeShapeType="1"/>
          </p:cNvSpPr>
          <p:nvPr/>
        </p:nvSpPr>
        <p:spPr bwMode="auto">
          <a:xfrm flipH="1">
            <a:off x="5735961" y="280092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2" name="Line 110"/>
          <p:cNvSpPr>
            <a:spLocks noChangeShapeType="1"/>
          </p:cNvSpPr>
          <p:nvPr/>
        </p:nvSpPr>
        <p:spPr bwMode="auto">
          <a:xfrm flipH="1">
            <a:off x="5735961" y="399610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3" name="Line 110"/>
          <p:cNvSpPr>
            <a:spLocks noChangeShapeType="1"/>
          </p:cNvSpPr>
          <p:nvPr/>
        </p:nvSpPr>
        <p:spPr bwMode="auto">
          <a:xfrm flipH="1">
            <a:off x="5735961" y="516822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4" name="Text Box 88"/>
          <p:cNvSpPr txBox="1">
            <a:spLocks noChangeArrowheads="1"/>
          </p:cNvSpPr>
          <p:nvPr/>
        </p:nvSpPr>
        <p:spPr bwMode="auto">
          <a:xfrm>
            <a:off x="9247286" y="85119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Zdravotní stav - játra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5" name="Text Box 88"/>
          <p:cNvSpPr txBox="1">
            <a:spLocks noChangeArrowheads="1"/>
          </p:cNvSpPr>
          <p:nvPr/>
        </p:nvSpPr>
        <p:spPr bwMode="auto">
          <a:xfrm>
            <a:off x="9264352" y="25738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Čas strávený v hospodě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9264352" y="1422839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Schopnost dopravit se domů po konzumaci </a:t>
            </a:r>
            <a:r>
              <a:rPr lang="cs-CZ" altLang="cs-CZ" sz="1400" dirty="0" err="1" smtClean="0">
                <a:cs typeface="Times New Roman" pitchFamily="18" charset="0"/>
              </a:rPr>
              <a:t>alokoholu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9264352" y="223288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kocovin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9264352" y="268341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nepamatování si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9269070" y="3704568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Problémy v práci kvůli konzumaci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2" name="Text Box 88"/>
          <p:cNvSpPr txBox="1">
            <a:spLocks noChangeArrowheads="1"/>
          </p:cNvSpPr>
          <p:nvPr/>
        </p:nvSpPr>
        <p:spPr bwMode="auto">
          <a:xfrm>
            <a:off x="9247286" y="323532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studu za konzumaci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9274685" y="4267167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Problémy </a:t>
            </a:r>
            <a:r>
              <a:rPr lang="cs-CZ" altLang="cs-CZ" sz="1400" dirty="0" smtClean="0">
                <a:cs typeface="Times New Roman" pitchFamily="18" charset="0"/>
              </a:rPr>
              <a:t>v rodině kvůli </a:t>
            </a:r>
            <a:r>
              <a:rPr lang="cs-CZ" altLang="cs-CZ" sz="1400" dirty="0">
                <a:cs typeface="Times New Roman" pitchFamily="18" charset="0"/>
              </a:rPr>
              <a:t>konzumaci</a:t>
            </a: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9274685" y="4717695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Problémy </a:t>
            </a:r>
            <a:r>
              <a:rPr lang="cs-CZ" altLang="cs-CZ" sz="1400" dirty="0" smtClean="0">
                <a:cs typeface="Times New Roman" pitchFamily="18" charset="0"/>
              </a:rPr>
              <a:t>s přáteli kvůli </a:t>
            </a:r>
            <a:r>
              <a:rPr lang="cs-CZ" altLang="cs-CZ" sz="1400" dirty="0">
                <a:cs typeface="Times New Roman" pitchFamily="18" charset="0"/>
              </a:rPr>
              <a:t>konzumaci</a:t>
            </a: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9279403" y="5738851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Dokáže si představit den bez konzumace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9257619" y="526961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nákupu alkoholu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9289068" y="6290767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zvracení při/po konzumaci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6307306" y="5524354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Vybírá si přátele, kteří konzumují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36" name="Text Box 88"/>
          <p:cNvSpPr txBox="1">
            <a:spLocks noChangeArrowheads="1"/>
          </p:cNvSpPr>
          <p:nvPr/>
        </p:nvSpPr>
        <p:spPr bwMode="auto">
          <a:xfrm>
            <a:off x="6307306" y="614669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85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6412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rgbClr val="0036A2"/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alkoholu – reflektivní konstrukt </a:t>
            </a:r>
            <a:r>
              <a:rPr lang="cs-CZ" altLang="cs-CZ" sz="1800" b="1" i="1" dirty="0" smtClean="0">
                <a:solidFill>
                  <a:srgbClr val="0036A2"/>
                </a:solidFill>
                <a:cs typeface="Times New Roman" pitchFamily="18" charset="0"/>
              </a:rPr>
              <a:t>(PROJEVY)</a:t>
            </a:r>
            <a:r>
              <a:rPr lang="cs-CZ" altLang="cs-CZ" sz="1800" b="1" i="1" dirty="0" smtClean="0">
                <a:solidFill>
                  <a:srgbClr val="0036A2"/>
                </a:solidFill>
                <a:latin typeface="+mj-lt"/>
                <a:cs typeface="Times New Roman" pitchFamily="18" charset="0"/>
              </a:rPr>
              <a:t> </a:t>
            </a:r>
            <a:endParaRPr lang="cs-CZ" altLang="cs-CZ" sz="1800" b="1" i="1" dirty="0">
              <a:solidFill>
                <a:srgbClr val="0036A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9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rgbClr val="000000"/>
                </a:solidFill>
              </a:rPr>
              <a:t>konzumace </a:t>
            </a:r>
            <a:r>
              <a:rPr lang="cs-CZ" altLang="cs-CZ" sz="1400" b="1" i="1" dirty="0">
                <a:solidFill>
                  <a:srgbClr val="000000"/>
                </a:solidFill>
              </a:rPr>
              <a:t>alkoholu</a:t>
            </a:r>
            <a:endParaRPr lang="cs-CZ" altLang="cs-CZ" sz="1400" b="1" dirty="0"/>
          </a:p>
        </p:txBody>
      </p:sp>
      <p:sp>
        <p:nvSpPr>
          <p:cNvPr id="30" name="Oval 115"/>
          <p:cNvSpPr>
            <a:spLocks noChangeArrowheads="1"/>
          </p:cNvSpPr>
          <p:nvPr/>
        </p:nvSpPr>
        <p:spPr bwMode="auto">
          <a:xfrm>
            <a:off x="3733732" y="1449389"/>
            <a:ext cx="1656184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Problémy v osobním životě</a:t>
            </a:r>
            <a:endParaRPr lang="cs-CZ" sz="1400" dirty="0">
              <a:latin typeface="+mj-lt"/>
            </a:endParaRPr>
          </a:p>
        </p:txBody>
      </p:sp>
      <p:sp>
        <p:nvSpPr>
          <p:cNvPr id="31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2" name="Line 110"/>
          <p:cNvSpPr>
            <a:spLocks noChangeShapeType="1"/>
          </p:cNvSpPr>
          <p:nvPr/>
        </p:nvSpPr>
        <p:spPr bwMode="auto">
          <a:xfrm flipH="1" flipV="1">
            <a:off x="5735960" y="1628799"/>
            <a:ext cx="288031" cy="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3" name="Oval 115"/>
          <p:cNvSpPr>
            <a:spLocks noChangeArrowheads="1"/>
          </p:cNvSpPr>
          <p:nvPr/>
        </p:nvSpPr>
        <p:spPr bwMode="auto">
          <a:xfrm>
            <a:off x="3606625" y="4473115"/>
            <a:ext cx="1670180" cy="908864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Vyhledává možnosti, příležitosti</a:t>
            </a:r>
            <a:endParaRPr lang="cs-CZ" sz="1400" dirty="0">
              <a:latin typeface="+mj-lt"/>
            </a:endParaRPr>
          </a:p>
        </p:txBody>
      </p:sp>
      <p:sp>
        <p:nvSpPr>
          <p:cNvPr id="34" name="Oval 115"/>
          <p:cNvSpPr>
            <a:spLocks noChangeArrowheads="1"/>
          </p:cNvSpPr>
          <p:nvPr/>
        </p:nvSpPr>
        <p:spPr bwMode="auto">
          <a:xfrm>
            <a:off x="3745656" y="2899270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Zdravotní stav</a:t>
            </a:r>
            <a:endParaRPr lang="cs-CZ" sz="1400" dirty="0">
              <a:latin typeface="+mj-lt"/>
            </a:endParaRPr>
          </a:p>
        </p:txBody>
      </p:sp>
      <p:sp>
        <p:nvSpPr>
          <p:cNvPr id="35" name="Oval 115"/>
          <p:cNvSpPr>
            <a:spLocks noChangeArrowheads="1"/>
          </p:cNvSpPr>
          <p:nvPr/>
        </p:nvSpPr>
        <p:spPr bwMode="auto">
          <a:xfrm>
            <a:off x="4514517" y="6242119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Chování</a:t>
            </a:r>
            <a:endParaRPr lang="cs-CZ" sz="1400" dirty="0">
              <a:latin typeface="+mj-lt"/>
            </a:endParaRPr>
          </a:p>
        </p:txBody>
      </p:sp>
      <p:sp>
        <p:nvSpPr>
          <p:cNvPr id="37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8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39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1" name="Line 110"/>
          <p:cNvSpPr>
            <a:spLocks noChangeShapeType="1"/>
          </p:cNvSpPr>
          <p:nvPr/>
        </p:nvSpPr>
        <p:spPr bwMode="auto">
          <a:xfrm flipH="1" flipV="1">
            <a:off x="5570348" y="3041231"/>
            <a:ext cx="669667" cy="4079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2" name="Line 110"/>
          <p:cNvSpPr>
            <a:spLocks noChangeShapeType="1"/>
          </p:cNvSpPr>
          <p:nvPr/>
        </p:nvSpPr>
        <p:spPr bwMode="auto">
          <a:xfrm flipH="1">
            <a:off x="5735961" y="3996106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3" name="Line 110"/>
          <p:cNvSpPr>
            <a:spLocks noChangeShapeType="1"/>
          </p:cNvSpPr>
          <p:nvPr/>
        </p:nvSpPr>
        <p:spPr bwMode="auto">
          <a:xfrm flipH="1">
            <a:off x="5349607" y="4940644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4" name="Text Box 88"/>
          <p:cNvSpPr txBox="1">
            <a:spLocks noChangeArrowheads="1"/>
          </p:cNvSpPr>
          <p:nvPr/>
        </p:nvSpPr>
        <p:spPr bwMode="auto">
          <a:xfrm>
            <a:off x="6528048" y="250418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Zdravotní stav - játra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5" name="Text Box 88"/>
          <p:cNvSpPr txBox="1">
            <a:spLocks noChangeArrowheads="1"/>
          </p:cNvSpPr>
          <p:nvPr/>
        </p:nvSpPr>
        <p:spPr bwMode="auto">
          <a:xfrm>
            <a:off x="6518248" y="644857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Čas strávený v hospodě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6511352" y="149667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Schopnost dopravit se domů po konzumaci </a:t>
            </a:r>
            <a:r>
              <a:rPr lang="cs-CZ" altLang="cs-CZ" sz="1400" dirty="0" err="1" smtClean="0">
                <a:cs typeface="Times New Roman" pitchFamily="18" charset="0"/>
              </a:rPr>
              <a:t>alokoholu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6578453" y="407791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kocovin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9234238" y="276501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nepamatování si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6528048" y="786381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Problémy v práci kvůli konzumaci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2" name="Text Box 88"/>
          <p:cNvSpPr txBox="1">
            <a:spLocks noChangeArrowheads="1"/>
          </p:cNvSpPr>
          <p:nvPr/>
        </p:nvSpPr>
        <p:spPr bwMode="auto">
          <a:xfrm>
            <a:off x="3758329" y="493475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studu za konzumaci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6533663" y="1348980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Problémy </a:t>
            </a:r>
            <a:r>
              <a:rPr lang="cs-CZ" altLang="cs-CZ" sz="1400" dirty="0" smtClean="0">
                <a:cs typeface="Times New Roman" pitchFamily="18" charset="0"/>
              </a:rPr>
              <a:t>v rodině kvůli </a:t>
            </a:r>
            <a:r>
              <a:rPr lang="cs-CZ" altLang="cs-CZ" sz="1400" dirty="0">
                <a:cs typeface="Times New Roman" pitchFamily="18" charset="0"/>
              </a:rPr>
              <a:t>konzumaci</a:t>
            </a: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6533663" y="1799508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>
                <a:cs typeface="Times New Roman" pitchFamily="18" charset="0"/>
              </a:rPr>
              <a:t>Problémy </a:t>
            </a:r>
            <a:r>
              <a:rPr lang="cs-CZ" altLang="cs-CZ" sz="1400" dirty="0" smtClean="0">
                <a:cs typeface="Times New Roman" pitchFamily="18" charset="0"/>
              </a:rPr>
              <a:t>s přáteli kvůli </a:t>
            </a:r>
            <a:r>
              <a:rPr lang="cs-CZ" altLang="cs-CZ" sz="1400" dirty="0">
                <a:cs typeface="Times New Roman" pitchFamily="18" charset="0"/>
              </a:rPr>
              <a:t>konzumaci</a:t>
            </a: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3758329" y="824099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Dokáže si představit den bez konzumace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6518248" y="602359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nákupu alkoholu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6578453" y="3426302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Frekvence zvracení při/po konzumaci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6307305" y="5469151"/>
            <a:ext cx="3193231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Vybírá si přátele, kteří konzumují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36" name="Text Box 88"/>
          <p:cNvSpPr txBox="1">
            <a:spLocks noChangeArrowheads="1"/>
          </p:cNvSpPr>
          <p:nvPr/>
        </p:nvSpPr>
        <p:spPr bwMode="auto">
          <a:xfrm>
            <a:off x="9624392" y="477872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0" name="Text Box 88"/>
          <p:cNvSpPr txBox="1">
            <a:spLocks noChangeArrowheads="1"/>
          </p:cNvSpPr>
          <p:nvPr/>
        </p:nvSpPr>
        <p:spPr bwMode="auto">
          <a:xfrm>
            <a:off x="6528048" y="295471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Zdravotní stav - ???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6" name="Text Box 88"/>
          <p:cNvSpPr txBox="1">
            <a:spLocks noChangeArrowheads="1"/>
          </p:cNvSpPr>
          <p:nvPr/>
        </p:nvSpPr>
        <p:spPr bwMode="auto">
          <a:xfrm>
            <a:off x="6302696" y="4514125"/>
            <a:ext cx="3177679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Vybírá si příležitosti ke konzumaci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7" name="Text Box 88"/>
          <p:cNvSpPr txBox="1">
            <a:spLocks noChangeArrowheads="1"/>
          </p:cNvSpPr>
          <p:nvPr/>
        </p:nvSpPr>
        <p:spPr bwMode="auto">
          <a:xfrm>
            <a:off x="6337557" y="4991638"/>
            <a:ext cx="3147427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cs typeface="Times New Roman" pitchFamily="18" charset="0"/>
              </a:rPr>
              <a:t>Vybírá si skupiny, v nichž se konzumuje</a:t>
            </a:r>
            <a:endParaRPr lang="cs-CZ" altLang="cs-CZ" sz="1400" dirty="0">
              <a:cs typeface="Times New Roman" pitchFamily="18" charset="0"/>
            </a:endParaRPr>
          </a:p>
        </p:txBody>
      </p:sp>
      <p:sp>
        <p:nvSpPr>
          <p:cNvPr id="48" name="Line 107"/>
          <p:cNvSpPr>
            <a:spLocks noChangeShapeType="1"/>
          </p:cNvSpPr>
          <p:nvPr/>
        </p:nvSpPr>
        <p:spPr bwMode="auto">
          <a:xfrm>
            <a:off x="2137101" y="4037580"/>
            <a:ext cx="1150588" cy="187831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  <p:sp>
        <p:nvSpPr>
          <p:cNvPr id="49" name="Oval 115"/>
          <p:cNvSpPr>
            <a:spLocks noChangeArrowheads="1"/>
          </p:cNvSpPr>
          <p:nvPr/>
        </p:nvSpPr>
        <p:spPr bwMode="auto">
          <a:xfrm>
            <a:off x="2179621" y="681857"/>
            <a:ext cx="1670180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latin typeface="+mj-lt"/>
              </a:rPr>
              <a:t>Pocity, emoce, postoje</a:t>
            </a:r>
            <a:endParaRPr lang="cs-CZ" sz="1400" dirty="0">
              <a:latin typeface="+mj-lt"/>
            </a:endParaRPr>
          </a:p>
        </p:txBody>
      </p:sp>
      <p:sp>
        <p:nvSpPr>
          <p:cNvPr id="50" name="Line 107"/>
          <p:cNvSpPr>
            <a:spLocks noChangeShapeType="1"/>
          </p:cNvSpPr>
          <p:nvPr/>
        </p:nvSpPr>
        <p:spPr bwMode="auto">
          <a:xfrm flipV="1">
            <a:off x="1807979" y="1449389"/>
            <a:ext cx="687619" cy="152869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987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415480" y="2645990"/>
            <a:ext cx="9937104" cy="702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dirty="0" smtClean="0">
                <a:solidFill>
                  <a:schemeClr val="accent1">
                    <a:lumMod val="75000"/>
                  </a:schemeClr>
                </a:solidFill>
              </a:rPr>
              <a:t>Ukázky výsledku tohoto cvičení z předchozích let</a:t>
            </a:r>
            <a:endParaRPr lang="cs-CZ" alt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47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6412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alkoholu – reflektivní konstrukt </a:t>
            </a:r>
            <a:r>
              <a:rPr lang="cs-CZ" altLang="cs-CZ" sz="1800" b="1" i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(PROJEVY)</a:t>
            </a:r>
            <a:r>
              <a:rPr lang="cs-CZ" altLang="cs-CZ" sz="18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endParaRPr lang="cs-CZ" altLang="cs-CZ" sz="1800" b="1" i="1" dirty="0">
              <a:solidFill>
                <a:schemeClr val="accent1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9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chemeClr val="accent1">
                    <a:lumMod val="75000"/>
                  </a:schemeClr>
                </a:solidFill>
              </a:rPr>
              <a:t>konzumace </a:t>
            </a:r>
            <a:r>
              <a:rPr lang="cs-CZ" altLang="cs-CZ" sz="1400" b="1" i="1" dirty="0">
                <a:solidFill>
                  <a:schemeClr val="accent1">
                    <a:lumMod val="75000"/>
                  </a:schemeClr>
                </a:solidFill>
              </a:rPr>
              <a:t>alkoholu</a:t>
            </a:r>
            <a:endParaRPr lang="cs-CZ" altLang="cs-CZ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Oval 115"/>
          <p:cNvSpPr>
            <a:spLocks noChangeArrowheads="1"/>
          </p:cNvSpPr>
          <p:nvPr/>
        </p:nvSpPr>
        <p:spPr bwMode="auto">
          <a:xfrm>
            <a:off x="3733732" y="1449389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chování</a:t>
            </a:r>
            <a:endParaRPr lang="cs-CZ" sz="1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1" name="Line 107"/>
          <p:cNvSpPr>
            <a:spLocks noChangeShapeType="1"/>
          </p:cNvSpPr>
          <p:nvPr/>
        </p:nvSpPr>
        <p:spPr bwMode="auto">
          <a:xfrm flipV="1">
            <a:off x="2495600" y="1845362"/>
            <a:ext cx="1038225" cy="1236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2" name="Line 110"/>
          <p:cNvSpPr>
            <a:spLocks noChangeShapeType="1"/>
          </p:cNvSpPr>
          <p:nvPr/>
        </p:nvSpPr>
        <p:spPr bwMode="auto">
          <a:xfrm flipH="1">
            <a:off x="5735961" y="162880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3" name="Oval 115"/>
          <p:cNvSpPr>
            <a:spLocks noChangeArrowheads="1"/>
          </p:cNvSpPr>
          <p:nvPr/>
        </p:nvSpPr>
        <p:spPr bwMode="auto">
          <a:xfrm>
            <a:off x="3704248" y="3841238"/>
            <a:ext cx="1670180" cy="908864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Sociálně patologické </a:t>
            </a: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důsledky</a:t>
            </a:r>
            <a:endParaRPr lang="cs-CZ" sz="1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4" name="Oval 115"/>
          <p:cNvSpPr>
            <a:spLocks noChangeArrowheads="1"/>
          </p:cNvSpPr>
          <p:nvPr/>
        </p:nvSpPr>
        <p:spPr bwMode="auto">
          <a:xfrm>
            <a:off x="3760875" y="2354676"/>
            <a:ext cx="1656184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Postoj </a:t>
            </a: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k alkoholu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5" name="Oval 115"/>
          <p:cNvSpPr>
            <a:spLocks noChangeArrowheads="1"/>
          </p:cNvSpPr>
          <p:nvPr/>
        </p:nvSpPr>
        <p:spPr bwMode="auto">
          <a:xfrm>
            <a:off x="3753877" y="5610952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Zdravotní stav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7" name="Line 107"/>
          <p:cNvSpPr>
            <a:spLocks noChangeShapeType="1"/>
          </p:cNvSpPr>
          <p:nvPr/>
        </p:nvSpPr>
        <p:spPr bwMode="auto">
          <a:xfrm flipV="1">
            <a:off x="2571799" y="2892508"/>
            <a:ext cx="885825" cy="43350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8" name="Line 107"/>
          <p:cNvSpPr>
            <a:spLocks noChangeShapeType="1"/>
          </p:cNvSpPr>
          <p:nvPr/>
        </p:nvSpPr>
        <p:spPr bwMode="auto">
          <a:xfrm>
            <a:off x="2495600" y="3645023"/>
            <a:ext cx="1038225" cy="39255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9" name="Line 107"/>
          <p:cNvSpPr>
            <a:spLocks noChangeShapeType="1"/>
          </p:cNvSpPr>
          <p:nvPr/>
        </p:nvSpPr>
        <p:spPr bwMode="auto">
          <a:xfrm>
            <a:off x="2351584" y="3933056"/>
            <a:ext cx="1182239" cy="108011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1" name="Line 110"/>
          <p:cNvSpPr>
            <a:spLocks noChangeShapeType="1"/>
          </p:cNvSpPr>
          <p:nvPr/>
        </p:nvSpPr>
        <p:spPr bwMode="auto">
          <a:xfrm flipH="1">
            <a:off x="5447928" y="2864713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2" name="Line 110"/>
          <p:cNvSpPr>
            <a:spLocks noChangeShapeType="1"/>
          </p:cNvSpPr>
          <p:nvPr/>
        </p:nvSpPr>
        <p:spPr bwMode="auto">
          <a:xfrm flipH="1">
            <a:off x="5007533" y="3429000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3" name="Line 110"/>
          <p:cNvSpPr>
            <a:spLocks noChangeShapeType="1"/>
          </p:cNvSpPr>
          <p:nvPr/>
        </p:nvSpPr>
        <p:spPr bwMode="auto">
          <a:xfrm flipH="1">
            <a:off x="5219061" y="5239575"/>
            <a:ext cx="95769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4" name="Text Box 88"/>
          <p:cNvSpPr txBox="1">
            <a:spLocks noChangeArrowheads="1"/>
          </p:cNvSpPr>
          <p:nvPr/>
        </p:nvSpPr>
        <p:spPr bwMode="auto">
          <a:xfrm>
            <a:off x="6229104" y="373871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Kolikrát byl na záchytce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5" name="Text Box 88"/>
          <p:cNvSpPr txBox="1">
            <a:spLocks noChangeArrowheads="1"/>
          </p:cNvSpPr>
          <p:nvPr/>
        </p:nvSpPr>
        <p:spPr bwMode="auto">
          <a:xfrm>
            <a:off x="6246386" y="652001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Častost kocovin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5697911" y="4512608"/>
            <a:ext cx="3003037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Častost násilného chování pod vlivem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6229104" y="412397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Kolikrát byl zadržen pod vlivem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6279603" y="5087945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Cirhóza jater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9767561" y="622601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Názor okolí na jeho pití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2" name="Text Box 88"/>
          <p:cNvSpPr txBox="1">
            <a:spLocks noChangeArrowheads="1"/>
          </p:cNvSpPr>
          <p:nvPr/>
        </p:nvSpPr>
        <p:spPr bwMode="auto">
          <a:xfrm>
            <a:off x="6279603" y="585250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Má diagnózu závislosti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6308132" y="547428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Projevy – např. třes rukou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9448132" y="666208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Častost chození na pivo s kamarády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6136997" y="128386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Pije na oslavu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6123552" y="164788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Pije na smutek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6154994" y="231305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Alkohol mu chutná mu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9654044" y="494540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Pije pod tlakem okolí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6" name="Text Box 88"/>
          <p:cNvSpPr txBox="1">
            <a:spLocks noChangeArrowheads="1"/>
          </p:cNvSpPr>
          <p:nvPr/>
        </p:nvSpPr>
        <p:spPr bwMode="auto">
          <a:xfrm>
            <a:off x="9714879" y="5373807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Pije pravidelně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0" name="Text Box 88"/>
          <p:cNvSpPr txBox="1">
            <a:spLocks noChangeArrowheads="1"/>
          </p:cNvSpPr>
          <p:nvPr/>
        </p:nvSpPr>
        <p:spPr bwMode="auto">
          <a:xfrm>
            <a:off x="9686288" y="573710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6" name="Text Box 88"/>
          <p:cNvSpPr txBox="1">
            <a:spLocks noChangeArrowheads="1"/>
          </p:cNvSpPr>
          <p:nvPr/>
        </p:nvSpPr>
        <p:spPr bwMode="auto">
          <a:xfrm>
            <a:off x="9480376" y="14982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Častost vyhazování lahví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7" name="Text Box 88"/>
          <p:cNvSpPr txBox="1">
            <a:spLocks noChangeArrowheads="1"/>
          </p:cNvSpPr>
          <p:nvPr/>
        </p:nvSpPr>
        <p:spPr bwMode="auto">
          <a:xfrm>
            <a:off x="6141549" y="269872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Postoj k abstinenci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8" name="Text Box 88"/>
          <p:cNvSpPr txBox="1">
            <a:spLocks noChangeArrowheads="1"/>
          </p:cNvSpPr>
          <p:nvPr/>
        </p:nvSpPr>
        <p:spPr bwMode="auto">
          <a:xfrm>
            <a:off x="6192388" y="332601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Schopnost bavit se střízlivý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9" name="Text Box 88"/>
          <p:cNvSpPr txBox="1">
            <a:spLocks noChangeArrowheads="1"/>
          </p:cNvSpPr>
          <p:nvPr/>
        </p:nvSpPr>
        <p:spPr bwMode="auto">
          <a:xfrm>
            <a:off x="9448132" y="126968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Zná ceny alkoholu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0" name="Text Box 88"/>
          <p:cNvSpPr txBox="1">
            <a:spLocks noChangeArrowheads="1"/>
          </p:cNvSpPr>
          <p:nvPr/>
        </p:nvSpPr>
        <p:spPr bwMode="auto">
          <a:xfrm>
            <a:off x="9508967" y="1698085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Zná procenta alkoholu v nápojích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1" name="Text Box 88"/>
          <p:cNvSpPr txBox="1">
            <a:spLocks noChangeArrowheads="1"/>
          </p:cNvSpPr>
          <p:nvPr/>
        </p:nvSpPr>
        <p:spPr bwMode="auto">
          <a:xfrm>
            <a:off x="9480376" y="206138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Pozná druhy alkoholu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2" name="Text Box 88"/>
          <p:cNvSpPr txBox="1">
            <a:spLocks noChangeArrowheads="1"/>
          </p:cNvSpPr>
          <p:nvPr/>
        </p:nvSpPr>
        <p:spPr bwMode="auto">
          <a:xfrm>
            <a:off x="6123552" y="88705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Vyhledává příležitosti k pití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3" name="Text Box 88"/>
          <p:cNvSpPr txBox="1">
            <a:spLocks noChangeArrowheads="1"/>
          </p:cNvSpPr>
          <p:nvPr/>
        </p:nvSpPr>
        <p:spPr bwMode="auto">
          <a:xfrm>
            <a:off x="6132337" y="45279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Kolik utrácí za alk.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4" name="Text Box 88"/>
          <p:cNvSpPr txBox="1">
            <a:spLocks noChangeArrowheads="1"/>
          </p:cNvSpPr>
          <p:nvPr/>
        </p:nvSpPr>
        <p:spPr bwMode="auto">
          <a:xfrm>
            <a:off x="9540890" y="339648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5" name="Text Box 88"/>
          <p:cNvSpPr txBox="1">
            <a:spLocks noChangeArrowheads="1"/>
          </p:cNvSpPr>
          <p:nvPr/>
        </p:nvSpPr>
        <p:spPr bwMode="auto">
          <a:xfrm>
            <a:off x="9532052" y="376041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6" name="Text Box 88"/>
          <p:cNvSpPr txBox="1">
            <a:spLocks noChangeArrowheads="1"/>
          </p:cNvSpPr>
          <p:nvPr/>
        </p:nvSpPr>
        <p:spPr bwMode="auto">
          <a:xfrm>
            <a:off x="9560643" y="418400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95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1"/>
          <p:cNvSpPr>
            <a:spLocks noChangeArrowheads="1"/>
          </p:cNvSpPr>
          <p:nvPr/>
        </p:nvSpPr>
        <p:spPr bwMode="auto">
          <a:xfrm>
            <a:off x="56687" y="32131"/>
            <a:ext cx="56412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lang="cs-CZ" altLang="cs-CZ" sz="18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konzumace </a:t>
            </a:r>
            <a:r>
              <a:rPr lang="cs-CZ" altLang="cs-CZ" sz="18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alkoholu – reflektivní konstrukt </a:t>
            </a:r>
            <a:r>
              <a:rPr lang="cs-CZ" altLang="cs-CZ" sz="1800" b="1" i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(PROJEVY)</a:t>
            </a:r>
            <a:r>
              <a:rPr lang="cs-CZ" altLang="cs-CZ" sz="18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 </a:t>
            </a:r>
            <a:endParaRPr lang="cs-CZ" altLang="cs-CZ" sz="1800" b="1" i="1" dirty="0">
              <a:solidFill>
                <a:schemeClr val="accent1">
                  <a:lumMod val="7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9" name="Oval 117"/>
          <p:cNvSpPr>
            <a:spLocks noChangeArrowheads="1"/>
          </p:cNvSpPr>
          <p:nvPr/>
        </p:nvSpPr>
        <p:spPr bwMode="auto">
          <a:xfrm>
            <a:off x="767408" y="3235329"/>
            <a:ext cx="1584176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400" b="1" i="1" dirty="0" smtClean="0">
                <a:solidFill>
                  <a:schemeClr val="accent1">
                    <a:lumMod val="75000"/>
                  </a:schemeClr>
                </a:solidFill>
              </a:rPr>
              <a:t>konzumace </a:t>
            </a:r>
            <a:r>
              <a:rPr lang="cs-CZ" altLang="cs-CZ" sz="1400" b="1" i="1" dirty="0">
                <a:solidFill>
                  <a:schemeClr val="accent1">
                    <a:lumMod val="75000"/>
                  </a:schemeClr>
                </a:solidFill>
              </a:rPr>
              <a:t>alkoholu</a:t>
            </a:r>
            <a:endParaRPr lang="cs-CZ" altLang="cs-CZ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Oval 115"/>
          <p:cNvSpPr>
            <a:spLocks noChangeArrowheads="1"/>
          </p:cNvSpPr>
          <p:nvPr/>
        </p:nvSpPr>
        <p:spPr bwMode="auto">
          <a:xfrm>
            <a:off x="3753877" y="1666918"/>
            <a:ext cx="1656184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chování</a:t>
            </a:r>
            <a:endParaRPr lang="cs-CZ" sz="1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1" name="Line 107"/>
          <p:cNvSpPr>
            <a:spLocks noChangeShapeType="1"/>
          </p:cNvSpPr>
          <p:nvPr/>
        </p:nvSpPr>
        <p:spPr bwMode="auto">
          <a:xfrm flipV="1">
            <a:off x="2495600" y="2014331"/>
            <a:ext cx="1265275" cy="106769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2" name="Line 110"/>
          <p:cNvSpPr>
            <a:spLocks noChangeShapeType="1"/>
          </p:cNvSpPr>
          <p:nvPr/>
        </p:nvSpPr>
        <p:spPr bwMode="auto">
          <a:xfrm flipH="1">
            <a:off x="5464355" y="1618426"/>
            <a:ext cx="343611" cy="4849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3" name="Oval 115"/>
          <p:cNvSpPr>
            <a:spLocks noChangeArrowheads="1"/>
          </p:cNvSpPr>
          <p:nvPr/>
        </p:nvSpPr>
        <p:spPr bwMode="auto">
          <a:xfrm>
            <a:off x="4223791" y="4123970"/>
            <a:ext cx="1307793" cy="908864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Sociálně patologické důsledky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4" name="Oval 115"/>
          <p:cNvSpPr>
            <a:spLocks noChangeArrowheads="1"/>
          </p:cNvSpPr>
          <p:nvPr/>
        </p:nvSpPr>
        <p:spPr bwMode="auto">
          <a:xfrm>
            <a:off x="3760875" y="2354676"/>
            <a:ext cx="1656184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Postoje </a:t>
            </a: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k alkoholu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5" name="Oval 115"/>
          <p:cNvSpPr>
            <a:spLocks noChangeArrowheads="1"/>
          </p:cNvSpPr>
          <p:nvPr/>
        </p:nvSpPr>
        <p:spPr bwMode="auto">
          <a:xfrm>
            <a:off x="3753877" y="5610952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Zdravotní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7" name="Line 107"/>
          <p:cNvSpPr>
            <a:spLocks noChangeShapeType="1"/>
          </p:cNvSpPr>
          <p:nvPr/>
        </p:nvSpPr>
        <p:spPr bwMode="auto">
          <a:xfrm flipV="1">
            <a:off x="2571799" y="2921469"/>
            <a:ext cx="1158207" cy="40454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8" name="Line 107"/>
          <p:cNvSpPr>
            <a:spLocks noChangeShapeType="1"/>
          </p:cNvSpPr>
          <p:nvPr/>
        </p:nvSpPr>
        <p:spPr bwMode="auto">
          <a:xfrm flipV="1">
            <a:off x="3534845" y="4572670"/>
            <a:ext cx="616939" cy="1187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9" name="Line 107"/>
          <p:cNvSpPr>
            <a:spLocks noChangeShapeType="1"/>
          </p:cNvSpPr>
          <p:nvPr/>
        </p:nvSpPr>
        <p:spPr bwMode="auto">
          <a:xfrm>
            <a:off x="2351585" y="3933056"/>
            <a:ext cx="648072" cy="6851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1" name="Line 110"/>
          <p:cNvSpPr>
            <a:spLocks noChangeShapeType="1"/>
          </p:cNvSpPr>
          <p:nvPr/>
        </p:nvSpPr>
        <p:spPr bwMode="auto">
          <a:xfrm flipH="1" flipV="1">
            <a:off x="5497161" y="2681656"/>
            <a:ext cx="468069" cy="6886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2" name="Line 110"/>
          <p:cNvSpPr>
            <a:spLocks noChangeShapeType="1"/>
          </p:cNvSpPr>
          <p:nvPr/>
        </p:nvSpPr>
        <p:spPr bwMode="auto">
          <a:xfrm flipH="1">
            <a:off x="5402142" y="3859033"/>
            <a:ext cx="563088" cy="2649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3" name="Line 110"/>
          <p:cNvSpPr>
            <a:spLocks noChangeShapeType="1"/>
          </p:cNvSpPr>
          <p:nvPr/>
        </p:nvSpPr>
        <p:spPr bwMode="auto">
          <a:xfrm flipH="1">
            <a:off x="5497160" y="5528592"/>
            <a:ext cx="626390" cy="1179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4" name="Text Box 88"/>
          <p:cNvSpPr txBox="1">
            <a:spLocks noChangeArrowheads="1"/>
          </p:cNvSpPr>
          <p:nvPr/>
        </p:nvSpPr>
        <p:spPr bwMode="auto">
          <a:xfrm>
            <a:off x="6229104" y="373871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Kolikrát byl na záchytce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5" name="Text Box 88"/>
          <p:cNvSpPr txBox="1">
            <a:spLocks noChangeArrowheads="1"/>
          </p:cNvSpPr>
          <p:nvPr/>
        </p:nvSpPr>
        <p:spPr bwMode="auto">
          <a:xfrm>
            <a:off x="6214810" y="620683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Častost kocovin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8" name="Text Box 88"/>
          <p:cNvSpPr txBox="1">
            <a:spLocks noChangeArrowheads="1"/>
          </p:cNvSpPr>
          <p:nvPr/>
        </p:nvSpPr>
        <p:spPr bwMode="auto">
          <a:xfrm>
            <a:off x="6229104" y="4572670"/>
            <a:ext cx="3003037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Častost násilného chování pod vlivem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6229104" y="412397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Kolikrát byl zadržen pod vlivem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0" name="Text Box 88"/>
          <p:cNvSpPr txBox="1">
            <a:spLocks noChangeArrowheads="1"/>
          </p:cNvSpPr>
          <p:nvPr/>
        </p:nvSpPr>
        <p:spPr bwMode="auto">
          <a:xfrm>
            <a:off x="6323829" y="509606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Cirhóza jater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5464356" y="6561172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Názor okolí na jeho pití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2" name="Text Box 88"/>
          <p:cNvSpPr txBox="1">
            <a:spLocks noChangeArrowheads="1"/>
          </p:cNvSpPr>
          <p:nvPr/>
        </p:nvSpPr>
        <p:spPr bwMode="auto">
          <a:xfrm>
            <a:off x="6279603" y="5852504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Má diagnózu závislosti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3" name="Text Box 88"/>
          <p:cNvSpPr txBox="1">
            <a:spLocks noChangeArrowheads="1"/>
          </p:cNvSpPr>
          <p:nvPr/>
        </p:nvSpPr>
        <p:spPr bwMode="auto">
          <a:xfrm>
            <a:off x="6308132" y="547428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Projevy – např. třes rukou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8640660" y="652692"/>
            <a:ext cx="2448272" cy="5035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Častost chození na pivo s kamarády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5" name="Text Box 88"/>
          <p:cNvSpPr txBox="1">
            <a:spLocks noChangeArrowheads="1"/>
          </p:cNvSpPr>
          <p:nvPr/>
        </p:nvSpPr>
        <p:spPr bwMode="auto">
          <a:xfrm>
            <a:off x="6136997" y="128386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Pije na oslavu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6" name="Text Box 88"/>
          <p:cNvSpPr txBox="1">
            <a:spLocks noChangeArrowheads="1"/>
          </p:cNvSpPr>
          <p:nvPr/>
        </p:nvSpPr>
        <p:spPr bwMode="auto">
          <a:xfrm>
            <a:off x="6123552" y="164788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Pije na smutek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7" name="Text Box 88"/>
          <p:cNvSpPr txBox="1">
            <a:spLocks noChangeArrowheads="1"/>
          </p:cNvSpPr>
          <p:nvPr/>
        </p:nvSpPr>
        <p:spPr bwMode="auto">
          <a:xfrm>
            <a:off x="6123552" y="229343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Alkohol mu chutná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6123552" y="109028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Pije pod tlakem okolí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6" name="Text Box 88"/>
          <p:cNvSpPr txBox="1">
            <a:spLocks noChangeArrowheads="1"/>
          </p:cNvSpPr>
          <p:nvPr/>
        </p:nvSpPr>
        <p:spPr bwMode="auto">
          <a:xfrm>
            <a:off x="8772101" y="132064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Pije pravidelně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0" name="Text Box 88"/>
          <p:cNvSpPr txBox="1">
            <a:spLocks noChangeArrowheads="1"/>
          </p:cNvSpPr>
          <p:nvPr/>
        </p:nvSpPr>
        <p:spPr bwMode="auto">
          <a:xfrm>
            <a:off x="9686288" y="573710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6" name="Text Box 88"/>
          <p:cNvSpPr txBox="1">
            <a:spLocks noChangeArrowheads="1"/>
          </p:cNvSpPr>
          <p:nvPr/>
        </p:nvSpPr>
        <p:spPr bwMode="auto">
          <a:xfrm>
            <a:off x="8709076" y="283929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Častost vyhazování lahví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7" name="Text Box 88"/>
          <p:cNvSpPr txBox="1">
            <a:spLocks noChangeArrowheads="1"/>
          </p:cNvSpPr>
          <p:nvPr/>
        </p:nvSpPr>
        <p:spPr bwMode="auto">
          <a:xfrm>
            <a:off x="6123552" y="270843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Postoj k abstinenci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8" name="Text Box 88"/>
          <p:cNvSpPr txBox="1">
            <a:spLocks noChangeArrowheads="1"/>
          </p:cNvSpPr>
          <p:nvPr/>
        </p:nvSpPr>
        <p:spPr bwMode="auto">
          <a:xfrm>
            <a:off x="6192388" y="332601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Schopnost bavit se střízlivý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3" name="Text Box 88"/>
          <p:cNvSpPr txBox="1">
            <a:spLocks noChangeArrowheads="1"/>
          </p:cNvSpPr>
          <p:nvPr/>
        </p:nvSpPr>
        <p:spPr bwMode="auto">
          <a:xfrm>
            <a:off x="6132337" y="452796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Kolik utrácí za alk.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4" name="Text Box 88"/>
          <p:cNvSpPr txBox="1">
            <a:spLocks noChangeArrowheads="1"/>
          </p:cNvSpPr>
          <p:nvPr/>
        </p:nvSpPr>
        <p:spPr bwMode="auto">
          <a:xfrm>
            <a:off x="9540890" y="339648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5" name="Text Box 88"/>
          <p:cNvSpPr txBox="1">
            <a:spLocks noChangeArrowheads="1"/>
          </p:cNvSpPr>
          <p:nvPr/>
        </p:nvSpPr>
        <p:spPr bwMode="auto">
          <a:xfrm>
            <a:off x="9532052" y="3760413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6" name="Text Box 88"/>
          <p:cNvSpPr txBox="1">
            <a:spLocks noChangeArrowheads="1"/>
          </p:cNvSpPr>
          <p:nvPr/>
        </p:nvSpPr>
        <p:spPr bwMode="auto">
          <a:xfrm>
            <a:off x="9560643" y="4184001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7" name="Oval 115"/>
          <p:cNvSpPr>
            <a:spLocks noChangeArrowheads="1"/>
          </p:cNvSpPr>
          <p:nvPr/>
        </p:nvSpPr>
        <p:spPr bwMode="auto">
          <a:xfrm>
            <a:off x="1123765" y="742884"/>
            <a:ext cx="1670180" cy="605909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Znalosti, dovednosti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8" name="Oval 115"/>
          <p:cNvSpPr>
            <a:spLocks noChangeArrowheads="1"/>
          </p:cNvSpPr>
          <p:nvPr/>
        </p:nvSpPr>
        <p:spPr bwMode="auto">
          <a:xfrm>
            <a:off x="2366501" y="4758773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Důsledky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9" name="Oval 115"/>
          <p:cNvSpPr>
            <a:spLocks noChangeArrowheads="1"/>
          </p:cNvSpPr>
          <p:nvPr/>
        </p:nvSpPr>
        <p:spPr bwMode="auto">
          <a:xfrm>
            <a:off x="3647728" y="6353168"/>
            <a:ext cx="1670180" cy="30295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Sociální</a:t>
            </a:r>
            <a:endParaRPr lang="cs-CZ" sz="1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0" name="Text Box 88"/>
          <p:cNvSpPr txBox="1">
            <a:spLocks noChangeArrowheads="1"/>
          </p:cNvSpPr>
          <p:nvPr/>
        </p:nvSpPr>
        <p:spPr bwMode="auto">
          <a:xfrm>
            <a:off x="6123552" y="887050"/>
            <a:ext cx="2448272" cy="2881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36000" rIns="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altLang="cs-CZ" sz="14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Vyhledává příležitosti k pití</a:t>
            </a:r>
            <a:endParaRPr lang="cs-CZ" altLang="cs-CZ" sz="14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2" name="Line 107"/>
          <p:cNvSpPr>
            <a:spLocks noChangeShapeType="1"/>
          </p:cNvSpPr>
          <p:nvPr/>
        </p:nvSpPr>
        <p:spPr bwMode="auto">
          <a:xfrm>
            <a:off x="3647728" y="5171691"/>
            <a:ext cx="504056" cy="30259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1" name="Line 107"/>
          <p:cNvSpPr>
            <a:spLocks noChangeShapeType="1"/>
          </p:cNvSpPr>
          <p:nvPr/>
        </p:nvSpPr>
        <p:spPr bwMode="auto">
          <a:xfrm>
            <a:off x="3209231" y="5239574"/>
            <a:ext cx="524501" cy="9672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657" y="483914"/>
            <a:ext cx="2035816" cy="1091157"/>
          </a:xfrm>
          <a:prstGeom prst="rect">
            <a:avLst/>
          </a:prstGeom>
        </p:spPr>
      </p:pic>
      <p:sp>
        <p:nvSpPr>
          <p:cNvPr id="62" name="Line 107"/>
          <p:cNvSpPr>
            <a:spLocks noChangeShapeType="1"/>
          </p:cNvSpPr>
          <p:nvPr/>
        </p:nvSpPr>
        <p:spPr bwMode="auto">
          <a:xfrm flipV="1">
            <a:off x="1807855" y="1666918"/>
            <a:ext cx="57452" cy="126862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none" w="med" len="med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3" name="Line 110"/>
          <p:cNvSpPr>
            <a:spLocks noChangeShapeType="1"/>
          </p:cNvSpPr>
          <p:nvPr/>
        </p:nvSpPr>
        <p:spPr bwMode="auto">
          <a:xfrm flipH="1">
            <a:off x="2656045" y="798217"/>
            <a:ext cx="34361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4" name="Line 110"/>
          <p:cNvSpPr>
            <a:spLocks noChangeShapeType="1"/>
          </p:cNvSpPr>
          <p:nvPr/>
        </p:nvSpPr>
        <p:spPr bwMode="auto">
          <a:xfrm flipH="1">
            <a:off x="5302589" y="1054139"/>
            <a:ext cx="662642" cy="5521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 sz="140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804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2963468" y="2067040"/>
            <a:ext cx="6732932" cy="2419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000000"/>
                </a:solidFill>
              </a:rPr>
              <a:t>Cvičení: Jak lze operacionalizovat </a:t>
            </a:r>
            <a:r>
              <a:rPr lang="cs-CZ" altLang="cs-CZ" sz="1800" b="1" i="1" dirty="0" smtClean="0">
                <a:solidFill>
                  <a:srgbClr val="000000"/>
                </a:solidFill>
              </a:rPr>
              <a:t>konzumaci alkoholu</a:t>
            </a:r>
            <a:r>
              <a:rPr lang="cs-CZ" altLang="cs-CZ" sz="1800" i="1" dirty="0" smtClean="0">
                <a:solidFill>
                  <a:srgbClr val="000000"/>
                </a:solidFill>
              </a:rPr>
              <a:t>?</a:t>
            </a:r>
            <a:endParaRPr lang="cs-CZ" altLang="cs-CZ" sz="1800" i="1" dirty="0">
              <a:solidFill>
                <a:srgbClr val="000000"/>
              </a:solidFill>
            </a:endParaRPr>
          </a:p>
          <a:p>
            <a:pPr marL="557213" lvl="1" indent="-214313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000000"/>
                </a:solidFill>
              </a:rPr>
              <a:t>intuitivní koncept</a:t>
            </a:r>
          </a:p>
          <a:p>
            <a:pPr marL="557213" lvl="1" indent="-214313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000000"/>
                </a:solidFill>
              </a:rPr>
              <a:t>2. </a:t>
            </a:r>
            <a:r>
              <a:rPr lang="cs-CZ" altLang="cs-CZ" sz="1800" i="1" dirty="0" err="1">
                <a:solidFill>
                  <a:srgbClr val="000000"/>
                </a:solidFill>
              </a:rPr>
              <a:t>postulativní</a:t>
            </a:r>
            <a:r>
              <a:rPr lang="cs-CZ" altLang="cs-CZ" sz="1800" i="1" dirty="0">
                <a:solidFill>
                  <a:srgbClr val="000000"/>
                </a:solidFill>
              </a:rPr>
              <a:t> koncept – formativní</a:t>
            </a:r>
          </a:p>
          <a:p>
            <a:pPr marL="557213" lvl="1" indent="-214313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000000"/>
                </a:solidFill>
              </a:rPr>
              <a:t>3. </a:t>
            </a:r>
            <a:r>
              <a:rPr lang="cs-CZ" altLang="cs-CZ" sz="1800" i="1" dirty="0" err="1">
                <a:solidFill>
                  <a:srgbClr val="000000"/>
                </a:solidFill>
              </a:rPr>
              <a:t>postulativní</a:t>
            </a:r>
            <a:r>
              <a:rPr lang="cs-CZ" altLang="cs-CZ" sz="1800" i="1" dirty="0">
                <a:solidFill>
                  <a:srgbClr val="000000"/>
                </a:solidFill>
              </a:rPr>
              <a:t> koncept – reflektivní</a:t>
            </a: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i="1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i="1" dirty="0">
                <a:solidFill>
                  <a:srgbClr val="1563FF"/>
                </a:solidFill>
              </a:rPr>
              <a:t>Který způsob měření je nejlepší? Který byste si vybrali?</a:t>
            </a:r>
          </a:p>
        </p:txBody>
      </p:sp>
    </p:spTree>
    <p:extLst>
      <p:ext uri="{BB962C8B-B14F-4D97-AF65-F5344CB8AC3E}">
        <p14:creationId xmlns:p14="http://schemas.microsoft.com/office/powerpoint/2010/main" val="68287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415480" y="2175636"/>
            <a:ext cx="9937104" cy="164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>
                <a:solidFill>
                  <a:srgbClr val="000000"/>
                </a:solidFill>
              </a:rPr>
              <a:t>Koncepty (teoretické jevy) jsou na různých úrovních obecnosti, komplexnosti</a:t>
            </a:r>
            <a:r>
              <a:rPr lang="cs-CZ" altLang="cs-CZ" sz="1800" dirty="0" smtClean="0">
                <a:solidFill>
                  <a:srgbClr val="000000"/>
                </a:solidFill>
              </a:rPr>
              <a:t>…</a:t>
            </a:r>
          </a:p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 smtClean="0">
                <a:solidFill>
                  <a:srgbClr val="000000"/>
                </a:solidFill>
              </a:rPr>
              <a:t>Jednotlivé koncepty mají v rámci tématu výzkumu rozdílnou prioritu…</a:t>
            </a:r>
            <a:endParaRPr lang="cs-CZ" altLang="cs-CZ" sz="1800" dirty="0">
              <a:solidFill>
                <a:srgbClr val="000000"/>
              </a:solidFill>
            </a:endParaRPr>
          </a:p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dirty="0">
              <a:solidFill>
                <a:srgbClr val="000000"/>
              </a:solidFill>
            </a:endParaRPr>
          </a:p>
          <a:p>
            <a:pPr marL="257175" indent="-257175" algn="ctr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>
                <a:solidFill>
                  <a:srgbClr val="000000"/>
                </a:solidFill>
              </a:rPr>
              <a:t>Tomu pak odpovídá složitost a struktura </a:t>
            </a:r>
            <a:r>
              <a:rPr lang="cs-CZ" altLang="cs-CZ" sz="1800" dirty="0" smtClean="0">
                <a:solidFill>
                  <a:srgbClr val="000000"/>
                </a:solidFill>
              </a:rPr>
              <a:t>konstruktů, do které pojmy zpracujeme.</a:t>
            </a:r>
            <a:endParaRPr lang="cs-CZ" altLang="cs-CZ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5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95400" y="188640"/>
            <a:ext cx="10513168" cy="43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/>
              <a:t>Výzkumný kontext: </a:t>
            </a:r>
            <a:r>
              <a:rPr lang="cs-CZ" altLang="cs-CZ" sz="1800" dirty="0">
                <a:solidFill>
                  <a:srgbClr val="C00000"/>
                </a:solidFill>
              </a:rPr>
              <a:t>S čím souvisí </a:t>
            </a:r>
            <a:r>
              <a:rPr lang="cs-CZ" altLang="cs-CZ" sz="1800" dirty="0" smtClean="0">
                <a:solidFill>
                  <a:srgbClr val="C00000"/>
                </a:solidFill>
              </a:rPr>
              <a:t>spotřeba </a:t>
            </a:r>
            <a:r>
              <a:rPr lang="cs-CZ" altLang="cs-CZ" sz="1800" dirty="0">
                <a:solidFill>
                  <a:srgbClr val="C00000"/>
                </a:solidFill>
              </a:rPr>
              <a:t>alkoholu v české společnosti</a:t>
            </a:r>
            <a:r>
              <a:rPr lang="cs-CZ" altLang="cs-CZ" sz="1800" dirty="0" smtClean="0">
                <a:solidFill>
                  <a:srgbClr val="C00000"/>
                </a:solidFill>
              </a:rPr>
              <a:t>?</a:t>
            </a:r>
            <a:endParaRPr lang="cs-CZ" altLang="cs-CZ" sz="1800" dirty="0">
              <a:solidFill>
                <a:srgbClr val="C00000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6140" y="1268760"/>
            <a:ext cx="8231688" cy="501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05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95400" y="188640"/>
            <a:ext cx="10513168" cy="43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/>
              <a:t>Výzkumný kontext: </a:t>
            </a:r>
            <a:r>
              <a:rPr lang="cs-CZ" altLang="cs-CZ" sz="1800" dirty="0">
                <a:solidFill>
                  <a:srgbClr val="C00000"/>
                </a:solidFill>
              </a:rPr>
              <a:t>S čím souvisí </a:t>
            </a:r>
            <a:r>
              <a:rPr lang="cs-CZ" altLang="cs-CZ" sz="1800" dirty="0" smtClean="0">
                <a:solidFill>
                  <a:srgbClr val="C00000"/>
                </a:solidFill>
              </a:rPr>
              <a:t>spotřeba </a:t>
            </a:r>
            <a:r>
              <a:rPr lang="cs-CZ" altLang="cs-CZ" sz="1800" dirty="0">
                <a:solidFill>
                  <a:srgbClr val="C00000"/>
                </a:solidFill>
              </a:rPr>
              <a:t>alkoholu v české společnosti</a:t>
            </a:r>
            <a:r>
              <a:rPr lang="cs-CZ" altLang="cs-CZ" sz="1800" dirty="0" smtClean="0">
                <a:solidFill>
                  <a:srgbClr val="C00000"/>
                </a:solidFill>
              </a:rPr>
              <a:t>?</a:t>
            </a:r>
            <a:endParaRPr lang="cs-CZ" altLang="cs-CZ" sz="1800" dirty="0">
              <a:solidFill>
                <a:srgbClr val="C00000"/>
              </a:solidFill>
            </a:endParaRPr>
          </a:p>
        </p:txBody>
      </p:sp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480" y="1340768"/>
            <a:ext cx="9145015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373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95400" y="188640"/>
            <a:ext cx="10513168" cy="43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/>
              <a:t>Výzkumný kontext: </a:t>
            </a:r>
            <a:r>
              <a:rPr lang="cs-CZ" altLang="cs-CZ" sz="1800" dirty="0">
                <a:solidFill>
                  <a:srgbClr val="C00000"/>
                </a:solidFill>
              </a:rPr>
              <a:t>S čím souvisí </a:t>
            </a:r>
            <a:r>
              <a:rPr lang="cs-CZ" altLang="cs-CZ" sz="1800" dirty="0" smtClean="0">
                <a:solidFill>
                  <a:srgbClr val="C00000"/>
                </a:solidFill>
              </a:rPr>
              <a:t>spotřeba </a:t>
            </a:r>
            <a:r>
              <a:rPr lang="cs-CZ" altLang="cs-CZ" sz="1800" dirty="0">
                <a:solidFill>
                  <a:srgbClr val="C00000"/>
                </a:solidFill>
              </a:rPr>
              <a:t>alkoholu v české společnosti</a:t>
            </a:r>
            <a:r>
              <a:rPr lang="cs-CZ" altLang="cs-CZ" sz="1800" dirty="0" smtClean="0">
                <a:solidFill>
                  <a:srgbClr val="C00000"/>
                </a:solidFill>
              </a:rPr>
              <a:t>?</a:t>
            </a:r>
            <a:endParaRPr lang="cs-CZ" altLang="cs-CZ" sz="1800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608" y="1340768"/>
            <a:ext cx="6972627" cy="4565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71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95400" y="188640"/>
            <a:ext cx="10513168" cy="43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/>
              <a:t>Výzkumný kontext: </a:t>
            </a:r>
            <a:r>
              <a:rPr lang="cs-CZ" altLang="cs-CZ" sz="1800" dirty="0">
                <a:solidFill>
                  <a:srgbClr val="C00000"/>
                </a:solidFill>
              </a:rPr>
              <a:t>S čím souvisí </a:t>
            </a:r>
            <a:r>
              <a:rPr lang="cs-CZ" altLang="cs-CZ" sz="1800" dirty="0" smtClean="0">
                <a:solidFill>
                  <a:srgbClr val="C00000"/>
                </a:solidFill>
              </a:rPr>
              <a:t>spotřeba </a:t>
            </a:r>
            <a:r>
              <a:rPr lang="cs-CZ" altLang="cs-CZ" sz="1800" dirty="0">
                <a:solidFill>
                  <a:srgbClr val="C00000"/>
                </a:solidFill>
              </a:rPr>
              <a:t>alkoholu v české společnosti</a:t>
            </a:r>
            <a:r>
              <a:rPr lang="cs-CZ" altLang="cs-CZ" sz="1800" dirty="0" smtClean="0">
                <a:solidFill>
                  <a:srgbClr val="C00000"/>
                </a:solidFill>
              </a:rPr>
              <a:t>?</a:t>
            </a:r>
            <a:endParaRPr lang="cs-CZ" altLang="cs-CZ" sz="1800" dirty="0">
              <a:solidFill>
                <a:srgbClr val="C00000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224" y="617303"/>
            <a:ext cx="5531520" cy="618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719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95400" y="188640"/>
            <a:ext cx="10513168" cy="43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/>
              <a:t>Výzkumný kontext: </a:t>
            </a:r>
            <a:r>
              <a:rPr lang="cs-CZ" altLang="cs-CZ" sz="1800" dirty="0">
                <a:solidFill>
                  <a:srgbClr val="C00000"/>
                </a:solidFill>
              </a:rPr>
              <a:t>S čím souvisí </a:t>
            </a:r>
            <a:r>
              <a:rPr lang="cs-CZ" altLang="cs-CZ" sz="1800" dirty="0" smtClean="0">
                <a:solidFill>
                  <a:srgbClr val="C00000"/>
                </a:solidFill>
              </a:rPr>
              <a:t>spotřeba </a:t>
            </a:r>
            <a:r>
              <a:rPr lang="cs-CZ" altLang="cs-CZ" sz="1800" dirty="0">
                <a:solidFill>
                  <a:srgbClr val="C00000"/>
                </a:solidFill>
              </a:rPr>
              <a:t>alkoholu v české společnosti</a:t>
            </a:r>
            <a:r>
              <a:rPr lang="cs-CZ" altLang="cs-CZ" sz="1800" dirty="0" smtClean="0">
                <a:solidFill>
                  <a:srgbClr val="C00000"/>
                </a:solidFill>
              </a:rPr>
              <a:t>?</a:t>
            </a:r>
            <a:endParaRPr lang="cs-CZ" altLang="cs-CZ" sz="1800" dirty="0">
              <a:solidFill>
                <a:srgbClr val="C0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51384" y="908720"/>
            <a:ext cx="10968880" cy="547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160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DOSTUPNOST </a:t>
            </a: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ALKOHOLU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(jak je lehké v ČR sehnat alkohol? S tím souvisí – Kolik je v ČR hospod, restauračních zařízení, prodejen nabízejících alkoholické nápoje, počet lihovarů, palíren, pivovarů. Dále otázka prodávání alkoholu mladistvým. S dostupností také souvisí cena alkoholu). </a:t>
            </a: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CENA ALKOHOLU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(cena alkoholu v porovnání s ostatními evropskými státy, cena alkoholu v porovnání s jinými běžně prodávanými produkty, náklady na tvorbu a distribuci alkoholu a následný výdělek, což může poukázat na nízký náklad a vysoký zisk).</a:t>
            </a:r>
            <a:r>
              <a:rPr lang="cs-CZ" sz="1600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RODINNÉ ZÁZEMÍ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(může souviset rodinné zázemí se sklonem k požívání alkoholu? Počty rozvrácených rodin, dětí v dětských domovech, požívání alkoholu doma, čímž se situace stává normální, špatný příklad ze strany rodičů, alkoholismus mezi rodiči, s tím související výchova). </a:t>
            </a: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VÝCHOVA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(špatný příklad ze strany rodičů, banalizování tématu, nedostatečná osvěta). </a:t>
            </a: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VZDĚLÁNÍ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(vzdělávání v oblasti návykových látek, vliv dosaženého vzdělání na sklony k požívání alkoholu). </a:t>
            </a: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TRADICE</a:t>
            </a:r>
            <a:r>
              <a:rPr lang="cs-CZ" sz="1600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(scházení se v hospodách, požívání alkoholu během sociální interakce, alkohol jako součást kultury a tradic, společenská „povinnost“, požívání alkoholu během svátků, s tradicí souvisí i následující historické aspekty).</a:t>
            </a:r>
            <a:r>
              <a:rPr lang="cs-CZ" sz="1600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HISTORICKÉ ASPEKTY</a:t>
            </a:r>
            <a:r>
              <a:rPr lang="cs-CZ" sz="1600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(jak jsou v historii zakořeněny tradice spojené s alkoholem, počátky vysoké spotřeby alkoholu, komunismus, východní státy, vliv okolních států, souvisejícím tématem jsou deprese). </a:t>
            </a: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DEPRESE</a:t>
            </a:r>
            <a:r>
              <a:rPr lang="cs-CZ" sz="1600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(Výskyt klinické a endogenní deprese u obyvatel ČR, porovnání s ostatními evropskými státy).</a:t>
            </a:r>
            <a:r>
              <a:rPr lang="cs-CZ" sz="1600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VOLNÝ ČAS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(jak ovlivňuje míra volného času požívání alkoholu, konzumní společnost, související turismus).</a:t>
            </a:r>
            <a:r>
              <a:rPr lang="cs-CZ" sz="1600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TURISMUS</a:t>
            </a:r>
            <a:r>
              <a:rPr lang="cs-CZ" sz="1600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(vliv turismu na vysokou poptávku, komerční stránka, složení turistů s ohledem na požívání alkoholu v jednotlivých státech). Měla by být viditelná provázanost jednotlivých okruhů. Dále ověřitelná relevantnost jednotlivých okruhů vzhledem k dané výzkumné otázce a případná následná redukce daných okruhů.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4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95400" y="188640"/>
            <a:ext cx="10513168" cy="43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/>
              <a:t>Výzkumný kontext: </a:t>
            </a:r>
            <a:r>
              <a:rPr lang="cs-CZ" altLang="cs-CZ" sz="1800" dirty="0">
                <a:solidFill>
                  <a:srgbClr val="C00000"/>
                </a:solidFill>
              </a:rPr>
              <a:t>S čím souvisí </a:t>
            </a:r>
            <a:r>
              <a:rPr lang="cs-CZ" altLang="cs-CZ" sz="1800" dirty="0" smtClean="0">
                <a:solidFill>
                  <a:srgbClr val="C00000"/>
                </a:solidFill>
              </a:rPr>
              <a:t>spotřeba </a:t>
            </a:r>
            <a:r>
              <a:rPr lang="cs-CZ" altLang="cs-CZ" sz="1800" dirty="0">
                <a:solidFill>
                  <a:srgbClr val="C00000"/>
                </a:solidFill>
              </a:rPr>
              <a:t>alkoholu v české společnosti</a:t>
            </a:r>
            <a:r>
              <a:rPr lang="cs-CZ" altLang="cs-CZ" sz="1800" dirty="0" smtClean="0">
                <a:solidFill>
                  <a:srgbClr val="C00000"/>
                </a:solidFill>
              </a:rPr>
              <a:t>?</a:t>
            </a:r>
            <a:endParaRPr lang="cs-CZ" altLang="cs-CZ" sz="1800" dirty="0">
              <a:solidFill>
                <a:srgbClr val="C00000"/>
              </a:solidFill>
            </a:endParaRPr>
          </a:p>
        </p:txBody>
      </p:sp>
      <p:pic>
        <p:nvPicPr>
          <p:cNvPr id="3" name="Obrázek 2" descr="Obsah obrázku text&#10;&#10;Popis byl vytvořen automatick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40" y="1772816"/>
            <a:ext cx="1080120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82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551384" y="506753"/>
            <a:ext cx="11233248" cy="4530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6286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6286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6286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286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2000" dirty="0" smtClean="0">
                <a:solidFill>
                  <a:srgbClr val="C00000"/>
                </a:solidFill>
              </a:rPr>
              <a:t>Výzkumný kontext</a:t>
            </a:r>
            <a:endParaRPr lang="cs-CZ" altLang="cs-CZ" sz="2000" dirty="0">
              <a:solidFill>
                <a:srgbClr val="C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>
                <a:solidFill>
                  <a:srgbClr val="000000"/>
                </a:solidFill>
              </a:rPr>
              <a:t>V rámci konceptualizace tématu </a:t>
            </a:r>
            <a:r>
              <a:rPr lang="cs-CZ" altLang="cs-CZ" sz="1800" dirty="0" smtClean="0">
                <a:solidFill>
                  <a:srgbClr val="000000"/>
                </a:solidFill>
              </a:rPr>
              <a:t>spotřeby alkoholu </a:t>
            </a:r>
            <a:r>
              <a:rPr lang="cs-CZ" altLang="cs-CZ" sz="1800" dirty="0">
                <a:solidFill>
                  <a:srgbClr val="000000"/>
                </a:solidFill>
              </a:rPr>
              <a:t>v české společnosti se objevila obecná hypotéza, že </a:t>
            </a:r>
            <a:r>
              <a:rPr lang="cs-CZ" altLang="cs-CZ" sz="1800" dirty="0" smtClean="0">
                <a:solidFill>
                  <a:srgbClr val="C00000"/>
                </a:solidFill>
              </a:rPr>
              <a:t>spotřeba </a:t>
            </a:r>
            <a:r>
              <a:rPr lang="cs-CZ" altLang="cs-CZ" sz="1800" dirty="0">
                <a:solidFill>
                  <a:srgbClr val="C00000"/>
                </a:solidFill>
              </a:rPr>
              <a:t>alkoholu souvisí </a:t>
            </a:r>
            <a:r>
              <a:rPr lang="cs-CZ" altLang="cs-CZ" sz="1800" dirty="0" smtClean="0">
                <a:solidFill>
                  <a:srgbClr val="C00000"/>
                </a:solidFill>
              </a:rPr>
              <a:t>s tradicí piva v české společnosti</a:t>
            </a:r>
            <a:r>
              <a:rPr lang="cs-CZ" altLang="cs-CZ" sz="1800" dirty="0" smtClean="0">
                <a:solidFill>
                  <a:srgbClr val="000000"/>
                </a:solidFill>
              </a:rPr>
              <a:t>.</a:t>
            </a:r>
            <a:endParaRPr lang="cs-CZ" altLang="cs-CZ" sz="1800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dirty="0" smtClean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 smtClean="0">
                <a:solidFill>
                  <a:srgbClr val="000000"/>
                </a:solidFill>
              </a:rPr>
              <a:t>Jedna </a:t>
            </a:r>
            <a:r>
              <a:rPr lang="cs-CZ" altLang="cs-CZ" sz="1800" dirty="0">
                <a:solidFill>
                  <a:srgbClr val="000000"/>
                </a:solidFill>
              </a:rPr>
              <a:t>z </a:t>
            </a:r>
            <a:r>
              <a:rPr lang="cs-CZ" altLang="cs-CZ" sz="1800" dirty="0" smtClean="0">
                <a:solidFill>
                  <a:srgbClr val="000000"/>
                </a:solidFill>
              </a:rPr>
              <a:t>možných konkrétních </a:t>
            </a:r>
            <a:r>
              <a:rPr lang="cs-CZ" altLang="cs-CZ" sz="1800" dirty="0">
                <a:solidFill>
                  <a:srgbClr val="000000"/>
                </a:solidFill>
              </a:rPr>
              <a:t>hypotéz pak výzkumný předpoklad upřesnila takto: </a:t>
            </a:r>
            <a:r>
              <a:rPr lang="cs-CZ" altLang="cs-CZ" sz="1800" dirty="0">
                <a:solidFill>
                  <a:srgbClr val="C00000"/>
                </a:solidFill>
              </a:rPr>
              <a:t>konzumace alkoholu souvisí s pivním patriotismem</a:t>
            </a:r>
            <a:r>
              <a:rPr lang="cs-CZ" altLang="cs-CZ" sz="1800" dirty="0">
                <a:solidFill>
                  <a:srgbClr val="000000"/>
                </a:solidFill>
              </a:rPr>
              <a:t>. </a:t>
            </a:r>
            <a:endParaRPr lang="cs-CZ" altLang="cs-CZ" sz="1800" dirty="0" smtClean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dirty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>
                <a:solidFill>
                  <a:srgbClr val="000000"/>
                </a:solidFill>
              </a:rPr>
              <a:t>Z toho vyplývají klíčové pojmy </a:t>
            </a:r>
            <a:r>
              <a:rPr lang="cs-CZ" altLang="cs-CZ" sz="1800" dirty="0">
                <a:solidFill>
                  <a:srgbClr val="C00000"/>
                </a:solidFill>
              </a:rPr>
              <a:t>konzumace alkoholu</a:t>
            </a:r>
            <a:r>
              <a:rPr lang="cs-CZ" altLang="cs-CZ" sz="1800" dirty="0">
                <a:solidFill>
                  <a:srgbClr val="000000"/>
                </a:solidFill>
              </a:rPr>
              <a:t> a </a:t>
            </a:r>
            <a:r>
              <a:rPr lang="cs-CZ" altLang="cs-CZ" sz="1800" dirty="0">
                <a:solidFill>
                  <a:srgbClr val="C00000"/>
                </a:solidFill>
              </a:rPr>
              <a:t>pivní patriotismus</a:t>
            </a:r>
            <a:r>
              <a:rPr lang="cs-CZ" altLang="cs-CZ" sz="1800" dirty="0">
                <a:solidFill>
                  <a:srgbClr val="000000"/>
                </a:solidFill>
              </a:rPr>
              <a:t>. </a:t>
            </a: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endParaRPr lang="cs-CZ" altLang="cs-CZ" sz="1800" dirty="0" smtClean="0">
              <a:solidFill>
                <a:srgbClr val="000000"/>
              </a:solidFill>
            </a:endParaRPr>
          </a:p>
          <a:p>
            <a:pPr marL="257175" indent="-257175" defTabSz="685800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71488" algn="l"/>
              </a:tabLst>
            </a:pPr>
            <a:r>
              <a:rPr lang="cs-CZ" altLang="cs-CZ" sz="1800" dirty="0" smtClean="0">
                <a:solidFill>
                  <a:srgbClr val="000000"/>
                </a:solidFill>
              </a:rPr>
              <a:t>Jakými způsoby může být u </a:t>
            </a:r>
            <a:r>
              <a:rPr lang="cs-CZ" altLang="cs-CZ" sz="1800" dirty="0">
                <a:solidFill>
                  <a:srgbClr val="000000"/>
                </a:solidFill>
              </a:rPr>
              <a:t>respondentů dotazníkového šetření </a:t>
            </a:r>
            <a:r>
              <a:rPr lang="cs-CZ" altLang="cs-CZ" sz="1800" dirty="0" smtClean="0">
                <a:solidFill>
                  <a:srgbClr val="000000"/>
                </a:solidFill>
              </a:rPr>
              <a:t>měřena </a:t>
            </a:r>
            <a:r>
              <a:rPr lang="cs-CZ" altLang="cs-CZ" sz="1800" dirty="0">
                <a:solidFill>
                  <a:srgbClr val="000000"/>
                </a:solidFill>
              </a:rPr>
              <a:t>jejich </a:t>
            </a:r>
            <a:r>
              <a:rPr lang="cs-CZ" altLang="cs-CZ" sz="2000" dirty="0">
                <a:solidFill>
                  <a:srgbClr val="C00000"/>
                </a:solidFill>
              </a:rPr>
              <a:t>konzumace </a:t>
            </a:r>
            <a:r>
              <a:rPr lang="cs-CZ" altLang="cs-CZ" sz="2000" dirty="0" smtClean="0">
                <a:solidFill>
                  <a:srgbClr val="C00000"/>
                </a:solidFill>
              </a:rPr>
              <a:t>alkoholu</a:t>
            </a:r>
            <a:r>
              <a:rPr lang="cs-CZ" altLang="cs-CZ" sz="1800" dirty="0" smtClean="0">
                <a:solidFill>
                  <a:srgbClr val="C00000"/>
                </a:solidFill>
              </a:rPr>
              <a:t>?</a:t>
            </a:r>
            <a:endParaRPr lang="cs-CZ" altLang="cs-CZ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53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F9BDD0523CEC488E77EFC288B5DE80" ma:contentTypeVersion="0" ma:contentTypeDescription="Vytvoří nový dokument" ma:contentTypeScope="" ma:versionID="10a765b19a63efba2ecc1f406b76fec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54fd8fe8f6d467fcbed9d3b2c38ebfd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3FA3F9-6A0F-41E2-BEC9-AEB3322D0E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D60E51-1523-408D-93DC-F5272C73887E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85D054F-7BC4-4C7B-BBC4-9FCC87694C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1316</Words>
  <Application>Microsoft Office PowerPoint</Application>
  <PresentationFormat>Širokoúhlá obrazovka</PresentationFormat>
  <Paragraphs>268</Paragraphs>
  <Slides>29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29</vt:i4>
      </vt:variant>
    </vt:vector>
  </HeadingPairs>
  <TitlesOfParts>
    <vt:vector size="34" baseType="lpstr">
      <vt:lpstr>Arial</vt:lpstr>
      <vt:lpstr>Calibri</vt:lpstr>
      <vt:lpstr>Times New Roman</vt:lpstr>
      <vt:lpstr>Motiv systému Office</vt:lpstr>
      <vt:lpstr>Výchozí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Jiri Vinopal</dc:creator>
  <cp:lastModifiedBy>Jiří Vinopal</cp:lastModifiedBy>
  <cp:revision>78</cp:revision>
  <dcterms:created xsi:type="dcterms:W3CDTF">2014-11-27T15:42:05Z</dcterms:created>
  <dcterms:modified xsi:type="dcterms:W3CDTF">2025-03-13T09:01:39Z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0x0101001FF9BDD0523CEC488E77EFC288B5DE80</vt:lpwstr>
  </property>
  <property fmtid="{D5CDD505-2E9C-101B-9397-08002B2CF9AE}" pid="3" name="IsMyDocuments">
    <vt:bool>true</vt:bool>
  </property>
</Properties>
</file>