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0" r:id="rId5"/>
    <p:sldId id="268" r:id="rId6"/>
    <p:sldId id="263" r:id="rId7"/>
    <p:sldId id="269" r:id="rId8"/>
    <p:sldId id="271" r:id="rId9"/>
    <p:sldId id="260" r:id="rId10"/>
    <p:sldId id="272" r:id="rId11"/>
    <p:sldId id="257" r:id="rId12"/>
    <p:sldId id="258" r:id="rId13"/>
    <p:sldId id="261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4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5F9092-FF92-457C-890D-CD4C65DD06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28A386B-08EA-48B3-96E9-72C8E2B16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A0EA7B-13AD-4681-8256-39358C0DB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319546-645C-46DD-9715-98459FBD8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B9DE65-577D-4729-A2FC-0901E85B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212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6EF39A-8534-44A1-93C3-7A03F288B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17884BE-5D0A-45A7-B61F-71546D799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F6664C-46CE-4670-A1D2-7F2272381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290464-4EB2-4613-880B-10DDDB12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C6FF47-2CC5-47DD-9C21-1245C5AEC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277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B5FA60B-60E4-4606-A42D-32CDEAC1A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342A464-6ED8-4232-99B5-7E315FE5B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D34F11-B1A5-4FCD-9C3B-DF921EA4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8364084-B73A-4EB8-9F65-33AAC787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8E5AF4-2553-4A1E-B5B6-8C748232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18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4489DC-B78F-4529-8E4C-B415856A2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9E0906-2EE2-4D65-8969-D12999DFC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82D8F2-2A3D-4AC6-A806-D876E56FE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3395ED-4B5C-4893-B7F1-6D08983FC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E79B5E-8514-4ADF-97AA-D126376A5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37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9E3FD6-A0AD-4042-BE85-DE79702E9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1F2DEB8-B192-4435-BB1A-B54AE0BB6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067075-7AC7-4490-8EFF-0DC6905AF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B3ED75-C5A8-49AF-9865-1A69AF9D1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E05AF9-3C71-498C-B881-8FD46E57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151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35C2FF-C20B-45F7-B71C-8B05D70D1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147EE3-3F2D-4D19-9753-0AC596346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36FB017-B51C-4A77-B6E3-E8BF39CB5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BF2D60D-AFDD-4032-AC51-1A44C6C01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4D53063-76BC-4F31-B9F8-EFDD3C290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E400F0-25D8-4298-8B8C-F643E9C4A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80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D214A7-B943-442F-B0E8-30FCA9BF3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256C0BC-D6FB-4FEE-8282-111803A19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90B2C62-B933-4B8E-9841-94D0DDDC1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A0FF149-F854-42F7-A526-FA011B86FC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59B1E9E-6EFF-4173-9E85-4A41B8CD5E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E906665-5D9E-4DB2-B43D-EB6B25F3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4CDDB61-2608-4D7A-B3D1-7F29FD7DE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4272C5D-67C7-41B3-A478-7D9CCE33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74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4D8C61-79F9-4B64-8373-82A3DDC01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7154680-E086-44FA-B707-F50E05120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4ECE92C-790A-4F7C-9583-B2F0BE94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F5FD9B-F156-41E9-B5AE-7A7E755B9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94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4EE9894-04CC-49F4-B33D-A72225586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7562160-1561-4E6A-B05B-5B9B0DCF6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E436243-9520-4C78-B1C2-99ED2826F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1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9C7B32-FA76-4274-8DC7-5A7FF8E2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D6131D-3BC3-4884-B3AE-899DA0F54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6A6F71D-897A-4DAF-AEA2-766FD70D0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CB14AA5-7917-4230-9541-2EC00C862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96E64FF-A590-4F1B-9C7D-B40D50EDE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8EE9A28-EC0A-4991-B0CA-7F2D29B4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99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AC6956-DDCD-4B6D-BB4E-F86CBCC02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F1FD8E6-A8CD-4A43-B545-F7780AE32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3F9DF95-A923-4600-B8D1-68BB9B553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57060C-A2EE-4C67-9709-AAFA45EC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3414608-DC51-4C27-9DC5-BEBD0D27E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CA9CABF-FF9A-4790-9C88-A4B0F3D1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853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FCCCD94-5FF7-4619-BA8F-9DADFFBF7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7C2B674-B8D0-406C-9EF9-839DFD743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400199-AB19-42F9-AE5D-05BC416F19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A7893-3F55-4DDD-B1C8-6B528F671588}" type="datetimeFigureOut">
              <a:rPr lang="cs-CZ" smtClean="0"/>
              <a:t>24.02.2020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FC8251-B563-4E54-BE88-5E72AE3D1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3CF9C6-CB27-433C-9B10-779D5D284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4912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ana.proksova@ff.cuni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cervenapropiska/?hl=cs" TargetMode="External"/><Relationship Id="rId2" Type="http://schemas.openxmlformats.org/officeDocument/2006/relationships/hyperlink" Target="https://www.cervenapropiska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ase-rec.ujc.cas.cz/archiv.php?art=7086" TargetMode="External"/><Relationship Id="rId4" Type="http://schemas.openxmlformats.org/officeDocument/2006/relationships/hyperlink" Target="https://twitter.com/jazykovedma?lang=c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udejovice.rozhlas.cz/21-unora-se-slavi-mezinarodni-den-materskeho-jazyka-8151501" TargetMode="External"/><Relationship Id="rId2" Type="http://schemas.openxmlformats.org/officeDocument/2006/relationships/hyperlink" Target="https://www.banglakids.cz/cz/clanek/mezinarodni-den-materskeho-jazyka-171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zeny.cz/diskuze/umite-dobre-cesky-opravdu-tak-se-predvedte-53886" TargetMode="External"/><Relationship Id="rId2" Type="http://schemas.openxmlformats.org/officeDocument/2006/relationships/hyperlink" Target="https://bit.ly/2ujdTC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bit.ly/2uXRhI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sas.ujc.cas.cz/archiv.php?art=344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F80F65-2B71-4911-BA5E-F5045BB369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Jazyk a jazykověda pohledem laiků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78A7EC9-9653-4A59-B6D9-100FA8B8C6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Hana Prokšová, </a:t>
            </a:r>
            <a:r>
              <a:rPr lang="cs-CZ" dirty="0">
                <a:hlinkClick r:id="rId2"/>
              </a:rPr>
              <a:t>hana.proksova@ff.cuni.cz</a:t>
            </a:r>
            <a:endParaRPr lang="cs-CZ" dirty="0"/>
          </a:p>
          <a:p>
            <a:pPr algn="r"/>
            <a:r>
              <a:rPr lang="cs-CZ" dirty="0"/>
              <a:t>24. února 2020</a:t>
            </a:r>
          </a:p>
        </p:txBody>
      </p:sp>
    </p:spTree>
    <p:extLst>
      <p:ext uri="{BB962C8B-B14F-4D97-AF65-F5344CB8AC3E}">
        <p14:creationId xmlns:p14="http://schemas.microsoft.com/office/powerpoint/2010/main" val="1378604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0C36FE-94E8-4BAB-9921-AB75F923D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BEBF1C-5847-482A-92DA-C7197876C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folk </a:t>
            </a:r>
            <a:r>
              <a:rPr lang="cs-CZ" b="1" dirty="0" err="1"/>
              <a:t>linguistics</a:t>
            </a:r>
            <a:endParaRPr lang="cs-CZ" b="1" dirty="0"/>
          </a:p>
          <a:p>
            <a:r>
              <a:rPr lang="cs-CZ" dirty="0"/>
              <a:t>srov. lidová etymologie, bakalářská etymologie</a:t>
            </a:r>
          </a:p>
          <a:p>
            <a:r>
              <a:rPr lang="cs-CZ" dirty="0"/>
              <a:t>srov. jazykový obraz světa, etnolingvistika</a:t>
            </a:r>
          </a:p>
          <a:p>
            <a:pPr lvl="1"/>
            <a:endParaRPr lang="cs-CZ" dirty="0"/>
          </a:p>
          <a:p>
            <a:r>
              <a:rPr lang="cs-CZ" dirty="0"/>
              <a:t>hierarchizace jazykových útvarů, dialektů i konkrétních jazykových realizací</a:t>
            </a:r>
          </a:p>
          <a:p>
            <a:pPr lvl="1"/>
            <a:r>
              <a:rPr lang="cs-CZ" dirty="0"/>
              <a:t>správně × špatně, lepší × horší</a:t>
            </a:r>
          </a:p>
          <a:p>
            <a:r>
              <a:rPr lang="cs-CZ" dirty="0"/>
              <a:t>emocionální angažovanost</a:t>
            </a:r>
          </a:p>
          <a:p>
            <a:r>
              <a:rPr lang="cs-CZ" dirty="0"/>
              <a:t>jazyk ≈ národ, vymezování se proti cizímu</a:t>
            </a:r>
          </a:p>
          <a:p>
            <a:pPr marL="457200" lvl="1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→ potřeba jazyk bránit, konzervovat</a:t>
            </a:r>
            <a:endParaRPr lang="cs-CZ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Máte striktní laické postoje, výklady i v oblasti jiné vědy?</a:t>
            </a:r>
          </a:p>
        </p:txBody>
      </p:sp>
    </p:spTree>
    <p:extLst>
      <p:ext uri="{BB962C8B-B14F-4D97-AF65-F5344CB8AC3E}">
        <p14:creationId xmlns:p14="http://schemas.microsoft.com/office/powerpoint/2010/main" val="837880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0175AF-BD90-4153-AFD6-91E025FAF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C01355-E9E8-45F8-AE7A-6CDF07365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288712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Jako celek spojovalo české národní společenství svůj život neodmyslitelně se svým jazykem. Při každém jeho ohrožení vystupovala do popředí jeho „národně reprezentativní funkce” a citový postoj k němu. Tento postoj spolu s motivací etickou, se zdůrazňováním tradice, ostatně dominovaly v širší české veřejnosti vždy.</a:t>
            </a:r>
          </a:p>
          <a:p>
            <a:pPr marL="0" indent="0">
              <a:buNone/>
            </a:pPr>
            <a:r>
              <a:rPr lang="cs-CZ" dirty="0"/>
              <a:t>Když v 30. letech našeho století vystoupila skupina lingvistů stavějících do popředí naopak racionální postoje k jazyku (zejména spisovnému), jeho funkce instrumentální, lze tuto skutečnost spojovat do jisté míry s překonáváním pocitu národní malosti a patrně též s přechodem od společenského pojítka čistě národního k občanskému.</a:t>
            </a:r>
          </a:p>
          <a:p>
            <a:pPr marL="0" indent="0">
              <a:buNone/>
            </a:pPr>
            <a:r>
              <a:rPr lang="cs-CZ" sz="1800" dirty="0"/>
              <a:t>ČMEJRKOVÁ, Světla – DANEŠ, František (1993): Jazyk malého národa, </a:t>
            </a:r>
            <a:r>
              <a:rPr lang="cs-CZ" sz="1800" i="1" dirty="0"/>
              <a:t>Slovo a slovesnost</a:t>
            </a:r>
            <a:r>
              <a:rPr lang="cs-CZ" sz="1800" dirty="0"/>
              <a:t>, r. 54, č. 1, s. 20–21.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239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B739EA-0E5C-4208-BE0B-95D2434B0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B991B4-7783-4542-8F41-DD24E628A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65125"/>
            <a:ext cx="11005457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Podstata jazyka se totiž jeho instrumentální hodnotou nevyčerpává. Jazyk není jen nástroj, který bereme do ruky, chceme-li něco sdělit. Jazyk je zároveň prostředí, prostor, v němž se pohybujeme a žijeme, jazyk je samo bytí. Ať už ten či onen jazykovědný směr chápe jazyk spíše jako organismus, nástroj, kód, či kompetenci, laického vědomí uživatelů jazyka se zpravidla tyto proměny vědeckého myšlení o jazyce dotýkají jen okrajově. Veřejné jazykové mínění má zřejmě svou vlastní vnitřní energii a své vlastní zákonitosti, reaguje spontánně, nevědecky, neosvíceně, a jak říkají lingvisté, často i s jistým despektem, tradicionalisticky a emocionálně. Laické postoje k jazyku jsou vnitřně rozporné a protikladné, jak konstatují lingvistické teorie jazyka, ale nejsou takové i lingvistické postoje k jazyku?</a:t>
            </a:r>
          </a:p>
          <a:p>
            <a:pPr marL="0" indent="0">
              <a:buNone/>
            </a:pPr>
            <a:r>
              <a:rPr lang="cs-CZ" sz="2000" dirty="0"/>
              <a:t>ČMEJRKOVÁ, Světla – DANEŠ, František (1993): Jazyk malého národa, </a:t>
            </a:r>
            <a:r>
              <a:rPr lang="cs-CZ" sz="2000" i="1" dirty="0"/>
              <a:t>Slovo a slovesnost</a:t>
            </a:r>
            <a:r>
              <a:rPr lang="cs-CZ" sz="2000" dirty="0"/>
              <a:t>, r. 54, č. 1, s. 21.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1683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932EE9-05B6-40F0-A310-E80EB55C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DD305B-0BA2-4B81-A8FE-D9ACCC644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téma 2. března</a:t>
            </a:r>
          </a:p>
          <a:p>
            <a:r>
              <a:rPr lang="cs-CZ" dirty="0"/>
              <a:t>jazykové poradenství</a:t>
            </a:r>
          </a:p>
          <a:p>
            <a:r>
              <a:rPr lang="cs-CZ" dirty="0"/>
              <a:t>host: Kamila Smejkalová, vedoucí oddělení jazykové kultury ÚJČ AV ČR</a:t>
            </a:r>
          </a:p>
          <a:p>
            <a:r>
              <a:rPr lang="cs-CZ" dirty="0"/>
              <a:t>reflexe „poradenských webů“</a:t>
            </a:r>
          </a:p>
          <a:p>
            <a:pPr lvl="1"/>
            <a:r>
              <a:rPr lang="cs-CZ" dirty="0">
                <a:hlinkClick r:id="rId2"/>
              </a:rPr>
              <a:t>https://www.cervenapropiska.cz/</a:t>
            </a:r>
            <a:endParaRPr lang="cs-CZ" dirty="0"/>
          </a:p>
          <a:p>
            <a:pPr lvl="1"/>
            <a:r>
              <a:rPr lang="cs-CZ" dirty="0">
                <a:hlinkClick r:id="rId3"/>
              </a:rPr>
              <a:t>https://www.instagram.com/cervenapropiska/?hl=cs</a:t>
            </a:r>
            <a:endParaRPr lang="cs-CZ" dirty="0"/>
          </a:p>
          <a:p>
            <a:pPr lvl="1"/>
            <a:r>
              <a:rPr lang="cs-CZ" dirty="0">
                <a:hlinkClick r:id="rId4"/>
              </a:rPr>
              <a:t>https://twitter.com/jazykovedma?lang=cs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četba na 2. března</a:t>
            </a:r>
          </a:p>
          <a:p>
            <a:r>
              <a:rPr lang="cs-CZ" dirty="0"/>
              <a:t>POLÍVKOVÁ, Alena (1992): K některým postojům uživatelů k jazyku. </a:t>
            </a:r>
            <a:r>
              <a:rPr lang="cs-CZ" i="1" dirty="0"/>
              <a:t>Naše řeč</a:t>
            </a:r>
            <a:r>
              <a:rPr lang="cs-CZ" dirty="0"/>
              <a:t>, r. 75, č. 4, s. 176–182. </a:t>
            </a:r>
            <a:r>
              <a:rPr lang="cs-CZ" dirty="0">
                <a:hlinkClick r:id="rId5"/>
              </a:rPr>
              <a:t>http://nase-rec.ujc.cas.cz/archiv.php?art=7086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164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B5C6CACA-2FBC-4A13-8B39-F464C2FD7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" y="0"/>
            <a:ext cx="121893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05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060C86-2F3B-4FF9-9277-376CD0AF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21. února: Mezinárodní den mateřského jazyka</a:t>
            </a:r>
            <a:endParaRPr lang="cs-CZ" sz="3200" dirty="0"/>
          </a:p>
        </p:txBody>
      </p:sp>
      <p:pic>
        <p:nvPicPr>
          <p:cNvPr id="5" name="Zástupný obsah 4" descr="Obsah obrázku nůž, stůl&#10;&#10;Popis byl vytvořen automaticky">
            <a:extLst>
              <a:ext uri="{FF2B5EF4-FFF2-40B4-BE49-F238E27FC236}">
                <a16:creationId xmlns:a16="http://schemas.microsoft.com/office/drawing/2014/main" id="{09030F15-065C-4562-A60F-F1A14690AA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351" y="1690688"/>
            <a:ext cx="9261298" cy="4108217"/>
          </a:xfrm>
        </p:spPr>
      </p:pic>
    </p:spTree>
    <p:extLst>
      <p:ext uri="{BB962C8B-B14F-4D97-AF65-F5344CB8AC3E}">
        <p14:creationId xmlns:p14="http://schemas.microsoft.com/office/powerpoint/2010/main" val="381646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060C86-2F3B-4FF9-9277-376CD0AF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21. února: Mezinárodní den mateřského jazyka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DA5D9A-1A7D-4754-B636-FCE65C565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proč se slaví: </a:t>
            </a:r>
            <a:r>
              <a:rPr lang="cs-CZ" dirty="0">
                <a:hlinkClick r:id="rId2"/>
              </a:rPr>
              <a:t>https://www.banglakids.cz/cz/clanek/mezinarodni-den-materskeho-jazyka-171/</a:t>
            </a:r>
            <a:endParaRPr lang="cs-CZ" dirty="0"/>
          </a:p>
          <a:p>
            <a:r>
              <a:rPr lang="cs-CZ" dirty="0"/>
              <a:t>rozhovor s Marií Janečkovou, Jihočeská univerzita ČB </a:t>
            </a:r>
            <a:r>
              <a:rPr lang="cs-CZ" dirty="0">
                <a:hlinkClick r:id="rId3"/>
              </a:rPr>
              <a:t>https://budejovice.rozhlas.cz/21-unora-se-slavi-mezinarodni-den-materskeho-jazyka-8151501</a:t>
            </a:r>
            <a:r>
              <a:rPr lang="cs-CZ" dirty="0"/>
              <a:t> (vlídný, kultivovaný, upovídaný rozhovor)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330664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060C86-2F3B-4FF9-9277-376CD0AF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21. února: Mezinárodní den mateřského jazyka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DA5D9A-1A7D-4754-B636-FCE65C565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/>
              <a:t>Kvíz: Umíte dobře česky? Opravdu? Tak se předveďte! </a:t>
            </a:r>
            <a:r>
              <a:rPr lang="cs-CZ" dirty="0">
                <a:hlinkClick r:id="rId2"/>
              </a:rPr>
              <a:t>https://bit.ly/2ujdTCy</a:t>
            </a:r>
            <a:r>
              <a:rPr lang="cs-CZ" dirty="0"/>
              <a:t>, prozeny.cz</a:t>
            </a:r>
          </a:p>
          <a:p>
            <a:pPr marL="457200" lvl="1" indent="0">
              <a:buNone/>
            </a:pPr>
            <a:r>
              <a:rPr lang="cs-CZ" dirty="0"/>
              <a:t>+ diskuse: </a:t>
            </a:r>
            <a:r>
              <a:rPr lang="cs-CZ" dirty="0">
                <a:hlinkClick r:id="rId3"/>
              </a:rPr>
              <a:t>https://www.prozeny.cz/diskuze/umite-dobre-cesky-opravdu-tak-se-predvedte-53886</a:t>
            </a:r>
            <a:endParaRPr lang="cs-CZ" dirty="0"/>
          </a:p>
          <a:p>
            <a:r>
              <a:rPr lang="cs-CZ" i="1" dirty="0"/>
              <a:t>KVÍZ: Umíte česky? Otestujte si své znalosti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dirty="0">
                <a:hlinkClick r:id="rId4"/>
              </a:rPr>
              <a:t>https://bit.ly/2uXRhIl</a:t>
            </a:r>
            <a:r>
              <a:rPr lang="cs-CZ" dirty="0"/>
              <a:t>, idnes.cz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3B9AD71-6D75-45B5-BD03-6879BF1064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2392" y="4098193"/>
            <a:ext cx="6369978" cy="263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852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669F81-A778-40BA-86F2-7BA572690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21. února: Mezinárodní den mateřského jazyka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805D54-C732-46C4-99B5-D8DC63D48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hp</a:t>
            </a:r>
            <a:r>
              <a:rPr lang="cs-CZ" dirty="0"/>
              <a:t> v ČT, původní otázky:</a:t>
            </a:r>
          </a:p>
          <a:p>
            <a:pPr lvl="1"/>
            <a:r>
              <a:rPr lang="cs-CZ" dirty="0"/>
              <a:t>Kolik má čeština slov?</a:t>
            </a:r>
          </a:p>
          <a:p>
            <a:pPr lvl="1"/>
            <a:r>
              <a:rPr lang="cs-CZ" dirty="0"/>
              <a:t>Jak se čeština změnila za posledních pět deset let?</a:t>
            </a:r>
          </a:p>
          <a:p>
            <a:pPr lvl="1"/>
            <a:r>
              <a:rPr lang="cs-CZ" dirty="0"/>
              <a:t>Jaká třeba slova vznikla a zanikla?</a:t>
            </a:r>
          </a:p>
          <a:p>
            <a:pPr lvl="1"/>
            <a:r>
              <a:rPr lang="cs-CZ" dirty="0"/>
              <a:t>Jak ovlivňují češtinu sociální sítě?</a:t>
            </a:r>
          </a:p>
          <a:p>
            <a:pPr lvl="1"/>
            <a:r>
              <a:rPr lang="cs-CZ" dirty="0"/>
              <a:t>Za jak dlouho se dítě naučí češtinu?</a:t>
            </a:r>
          </a:p>
          <a:p>
            <a:pPr lvl="1"/>
            <a:r>
              <a:rPr lang="cs-CZ" dirty="0"/>
              <a:t>Jak jsou na tom Češi s cizími jazyky?</a:t>
            </a:r>
          </a:p>
          <a:p>
            <a:pPr lvl="1"/>
            <a:r>
              <a:rPr lang="cs-CZ" dirty="0"/>
              <a:t>Co dělá Čechům největší problémy?</a:t>
            </a:r>
          </a:p>
          <a:p>
            <a:pPr lvl="1"/>
            <a:r>
              <a:rPr lang="cs-CZ" dirty="0"/>
              <a:t>Co vás doslova tahá za uši?</a:t>
            </a:r>
          </a:p>
          <a:p>
            <a:pPr lvl="1"/>
            <a:r>
              <a:rPr lang="cs-CZ" dirty="0"/>
              <a:t>Jak se díváte na přechylování?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3620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669F81-A778-40BA-86F2-7BA572690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21. února: Mezinárodní den mateřského jazyka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805D54-C732-46C4-99B5-D8DC63D48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hp</a:t>
            </a:r>
            <a:r>
              <a:rPr lang="cs-CZ" dirty="0"/>
              <a:t> v ČT, původní otázky:</a:t>
            </a:r>
          </a:p>
          <a:p>
            <a:pPr lvl="1"/>
            <a:r>
              <a:rPr lang="cs-CZ" dirty="0"/>
              <a:t>Kolik má čeština slov?</a:t>
            </a:r>
          </a:p>
          <a:p>
            <a:pPr lvl="1"/>
            <a:r>
              <a:rPr lang="cs-CZ" dirty="0"/>
              <a:t>Jak se čeština změnila za posledních pět deset let?</a:t>
            </a:r>
          </a:p>
          <a:p>
            <a:pPr lvl="1"/>
            <a:r>
              <a:rPr lang="cs-CZ" dirty="0"/>
              <a:t>Jaká třeba slova vznikla a zanikla?</a:t>
            </a:r>
          </a:p>
          <a:p>
            <a:pPr lvl="1"/>
            <a:r>
              <a:rPr lang="cs-CZ" dirty="0"/>
              <a:t>Jak ovlivňují češtinu sociální sítě?</a:t>
            </a:r>
          </a:p>
          <a:p>
            <a:pPr lvl="1"/>
            <a:r>
              <a:rPr lang="cs-CZ" dirty="0"/>
              <a:t>Za jak dlouho se dítě naučí češtinu?</a:t>
            </a:r>
          </a:p>
          <a:p>
            <a:pPr lvl="1"/>
            <a:r>
              <a:rPr lang="cs-CZ" dirty="0"/>
              <a:t>Jak jsou na tom Češi s cizími jazyky?</a:t>
            </a:r>
          </a:p>
          <a:p>
            <a:pPr lvl="1"/>
            <a:r>
              <a:rPr lang="cs-CZ" dirty="0"/>
              <a:t>Co dělá Čechům největší problémy?</a:t>
            </a:r>
          </a:p>
          <a:p>
            <a:pPr lvl="1"/>
            <a:r>
              <a:rPr lang="cs-CZ" dirty="0"/>
              <a:t>Co vás doslova tahá za uši?</a:t>
            </a:r>
          </a:p>
          <a:p>
            <a:pPr lvl="1"/>
            <a:r>
              <a:rPr lang="cs-CZ" dirty="0"/>
              <a:t>Jak se díváte na přechylování?</a:t>
            </a:r>
          </a:p>
          <a:p>
            <a:pPr lvl="1"/>
            <a:endParaRPr lang="cs-CZ" dirty="0"/>
          </a:p>
          <a:p>
            <a:pPr marL="457200" lvl="1" indent="0">
              <a:buNone/>
            </a:pPr>
            <a:r>
              <a:rPr lang="cs-CZ" dirty="0"/>
              <a:t>„To divák nepochopí. Musíte, jako byste to vysvětlovala svojí babičce.“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088BE9A-F621-4197-B5A6-7A876D5E2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0299735" y="4366516"/>
            <a:ext cx="1802781" cy="238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659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59371C-EFCF-45F1-8A2C-6D8DC7878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2136AAE3-20E3-44BA-A248-22BBECB49C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90" y="1475828"/>
            <a:ext cx="11611215" cy="2664658"/>
          </a:xfr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DF7D9D11-F9C5-447B-ACA9-26EE135D34A0}"/>
              </a:ext>
            </a:extLst>
          </p:cNvPr>
          <p:cNvSpPr/>
          <p:nvPr/>
        </p:nvSpPr>
        <p:spPr>
          <a:xfrm>
            <a:off x="3842535" y="3595955"/>
            <a:ext cx="791110" cy="3390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A86FBA2-5E01-4154-8478-63F72253DEBB}"/>
              </a:ext>
            </a:extLst>
          </p:cNvPr>
          <p:cNvSpPr/>
          <p:nvPr/>
        </p:nvSpPr>
        <p:spPr>
          <a:xfrm>
            <a:off x="5116530" y="3595955"/>
            <a:ext cx="1469205" cy="3390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6267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0C36FE-94E8-4BAB-9921-AB75F923D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BEBF1C-5847-482A-92DA-C7197876C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Poznámky k četbě?</a:t>
            </a:r>
          </a:p>
          <a:p>
            <a:pPr marL="0" indent="0">
              <a:buNone/>
            </a:pPr>
            <a:r>
              <a:rPr lang="cs-CZ" dirty="0"/>
              <a:t>četba: ČMEJRKOVÁ, Světla (1992): Jazykové vědomí a jazyková kultura (zamyšlení nad tzv. lidovým jazykozpytem), </a:t>
            </a:r>
            <a:r>
              <a:rPr lang="cs-CZ" i="1" dirty="0"/>
              <a:t>Slovo a slovesnost</a:t>
            </a:r>
            <a:r>
              <a:rPr lang="cs-CZ" dirty="0"/>
              <a:t>, r. 53, č. 1, s. 56–64. </a:t>
            </a:r>
            <a:r>
              <a:rPr lang="cs-CZ" dirty="0">
                <a:hlinkClick r:id="rId2"/>
              </a:rPr>
              <a:t>http://sas.ujc.cas.cz/archiv.php?art=3448</a:t>
            </a:r>
            <a:endParaRPr lang="cs-CZ" dirty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2995558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15537</TotalTime>
  <Words>842</Words>
  <Application>Microsoft Office PowerPoint</Application>
  <PresentationFormat>Širokoúhlá obrazovka</PresentationFormat>
  <Paragraphs>63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 Office</vt:lpstr>
      <vt:lpstr>Jazyk a jazykověda pohledem laiků</vt:lpstr>
      <vt:lpstr>Prezentace aplikace PowerPoint</vt:lpstr>
      <vt:lpstr>21. února: Mezinárodní den mateřského jazyka</vt:lpstr>
      <vt:lpstr>21. února: Mezinárodní den mateřského jazyka</vt:lpstr>
      <vt:lpstr>21. února: Mezinárodní den mateřského jazyka</vt:lpstr>
      <vt:lpstr>21. února: Mezinárodní den mateřského jazyka</vt:lpstr>
      <vt:lpstr>21. února: Mezinárodní den mateřského jazyka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Jazyk a jazykověda pohledem laiků</dc:title>
  <dc:creator>Prokšová, Hana</dc:creator>
  <cp:lastModifiedBy>Prokšová, Hana</cp:lastModifiedBy>
  <cp:revision>40</cp:revision>
  <dcterms:created xsi:type="dcterms:W3CDTF">2020-02-04T10:02:08Z</dcterms:created>
  <dcterms:modified xsi:type="dcterms:W3CDTF">2020-02-24T21:28:06Z</dcterms:modified>
</cp:coreProperties>
</file>