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5" r:id="rId2"/>
    <p:sldId id="257" r:id="rId3"/>
    <p:sldId id="25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97"/>
  </p:normalViewPr>
  <p:slideViewPr>
    <p:cSldViewPr snapToGrid="0" snapToObjects="1">
      <p:cViewPr varScale="1">
        <p:scale>
          <a:sx n="92" d="100"/>
          <a:sy n="92" d="100"/>
        </p:scale>
        <p:origin x="64"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2.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2.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6_2">
  <dgm:title val=""/>
  <dgm:desc val=""/>
  <dgm:catLst>
    <dgm:cat type="accent6" pri="16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a:alpha val="0"/>
      </a:schemeClr>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0490B1-13AF-459A-A4B8-193412902C36}"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FF31A67-6F5F-4AB9-AF14-B4C33B346B85}">
      <dgm:prSet/>
      <dgm:spPr/>
      <dgm:t>
        <a:bodyPr/>
        <a:lstStyle/>
        <a:p>
          <a:pPr>
            <a:lnSpc>
              <a:spcPct val="100000"/>
            </a:lnSpc>
          </a:pPr>
          <a:r>
            <a:rPr lang="en-US"/>
            <a:t>General public</a:t>
          </a:r>
        </a:p>
      </dgm:t>
    </dgm:pt>
    <dgm:pt modelId="{A79AC174-CD1B-49C0-9274-72A66B223D8E}" type="parTrans" cxnId="{14B85F21-3925-4D6C-9C1E-8DFFD8312E4A}">
      <dgm:prSet/>
      <dgm:spPr/>
      <dgm:t>
        <a:bodyPr/>
        <a:lstStyle/>
        <a:p>
          <a:endParaRPr lang="en-US"/>
        </a:p>
      </dgm:t>
    </dgm:pt>
    <dgm:pt modelId="{FF4EFA4B-D172-490D-94E5-B178A1D59900}" type="sibTrans" cxnId="{14B85F21-3925-4D6C-9C1E-8DFFD8312E4A}">
      <dgm:prSet/>
      <dgm:spPr/>
      <dgm:t>
        <a:bodyPr/>
        <a:lstStyle/>
        <a:p>
          <a:endParaRPr lang="en-US"/>
        </a:p>
      </dgm:t>
    </dgm:pt>
    <dgm:pt modelId="{CF6F2F1D-A6C6-43EB-B1A1-8CA94D6706C4}">
      <dgm:prSet/>
      <dgm:spPr/>
      <dgm:t>
        <a:bodyPr/>
        <a:lstStyle/>
        <a:p>
          <a:pPr>
            <a:lnSpc>
              <a:spcPct val="100000"/>
            </a:lnSpc>
          </a:pPr>
          <a:r>
            <a:rPr lang="en-US"/>
            <a:t>Civil society organizations</a:t>
          </a:r>
        </a:p>
      </dgm:t>
    </dgm:pt>
    <dgm:pt modelId="{5815877F-93CE-41EB-AB04-76A0E5E58EE9}" type="parTrans" cxnId="{C0027FE5-0CD2-42B8-A911-65ABA6D2A079}">
      <dgm:prSet/>
      <dgm:spPr/>
      <dgm:t>
        <a:bodyPr/>
        <a:lstStyle/>
        <a:p>
          <a:endParaRPr lang="en-US"/>
        </a:p>
      </dgm:t>
    </dgm:pt>
    <dgm:pt modelId="{C41E9080-77D6-49AC-B248-B27E3E1A97CA}" type="sibTrans" cxnId="{C0027FE5-0CD2-42B8-A911-65ABA6D2A079}">
      <dgm:prSet/>
      <dgm:spPr/>
      <dgm:t>
        <a:bodyPr/>
        <a:lstStyle/>
        <a:p>
          <a:endParaRPr lang="en-US"/>
        </a:p>
      </dgm:t>
    </dgm:pt>
    <dgm:pt modelId="{E73ECDB2-4645-4B40-9A49-6026D2237CBC}">
      <dgm:prSet/>
      <dgm:spPr/>
      <dgm:t>
        <a:bodyPr/>
        <a:lstStyle/>
        <a:p>
          <a:pPr>
            <a:lnSpc>
              <a:spcPct val="100000"/>
            </a:lnSpc>
          </a:pPr>
          <a:r>
            <a:rPr lang="en-US"/>
            <a:t>Academician (they are part of think tank organizations)</a:t>
          </a:r>
        </a:p>
      </dgm:t>
    </dgm:pt>
    <dgm:pt modelId="{B7F14D66-3327-4B03-BA1B-D9792C304A4B}" type="parTrans" cxnId="{03F00926-4354-42A5-B5AB-C29587933223}">
      <dgm:prSet/>
      <dgm:spPr/>
      <dgm:t>
        <a:bodyPr/>
        <a:lstStyle/>
        <a:p>
          <a:endParaRPr lang="en-US"/>
        </a:p>
      </dgm:t>
    </dgm:pt>
    <dgm:pt modelId="{11E51E04-FC65-42D1-BBB4-DCB9BCE1C985}" type="sibTrans" cxnId="{03F00926-4354-42A5-B5AB-C29587933223}">
      <dgm:prSet/>
      <dgm:spPr/>
      <dgm:t>
        <a:bodyPr/>
        <a:lstStyle/>
        <a:p>
          <a:endParaRPr lang="en-US"/>
        </a:p>
      </dgm:t>
    </dgm:pt>
    <dgm:pt modelId="{F8D39554-DA44-4250-AE4E-9D3F9847A459}">
      <dgm:prSet/>
      <dgm:spPr/>
      <dgm:t>
        <a:bodyPr/>
        <a:lstStyle/>
        <a:p>
          <a:pPr>
            <a:lnSpc>
              <a:spcPct val="100000"/>
            </a:lnSpc>
          </a:pPr>
          <a:r>
            <a:rPr lang="en-US"/>
            <a:t>Journalists</a:t>
          </a:r>
        </a:p>
      </dgm:t>
    </dgm:pt>
    <dgm:pt modelId="{EA18B72C-3D19-48CF-A8ED-C68354DE50B2}" type="parTrans" cxnId="{2D1C8C06-D4A6-408C-A83B-0BFDBB8D2160}">
      <dgm:prSet/>
      <dgm:spPr/>
      <dgm:t>
        <a:bodyPr/>
        <a:lstStyle/>
        <a:p>
          <a:endParaRPr lang="en-US"/>
        </a:p>
      </dgm:t>
    </dgm:pt>
    <dgm:pt modelId="{495A0670-63E6-4DB7-884D-212AFFAB4536}" type="sibTrans" cxnId="{2D1C8C06-D4A6-408C-A83B-0BFDBB8D2160}">
      <dgm:prSet/>
      <dgm:spPr/>
      <dgm:t>
        <a:bodyPr/>
        <a:lstStyle/>
        <a:p>
          <a:endParaRPr lang="en-US"/>
        </a:p>
      </dgm:t>
    </dgm:pt>
    <dgm:pt modelId="{FDAF53CB-0382-48E7-B85A-EDE5BC30FFF3}">
      <dgm:prSet/>
      <dgm:spPr/>
      <dgm:t>
        <a:bodyPr/>
        <a:lstStyle/>
        <a:p>
          <a:pPr>
            <a:lnSpc>
              <a:spcPct val="100000"/>
            </a:lnSpc>
          </a:pPr>
          <a:r>
            <a:rPr lang="en-US"/>
            <a:t>Business community </a:t>
          </a:r>
        </a:p>
      </dgm:t>
    </dgm:pt>
    <dgm:pt modelId="{ED12D3C7-5D0A-49D3-AAE7-10A4F103B867}" type="parTrans" cxnId="{4DBFB698-E180-4382-9521-908B4BCBDA7F}">
      <dgm:prSet/>
      <dgm:spPr/>
      <dgm:t>
        <a:bodyPr/>
        <a:lstStyle/>
        <a:p>
          <a:endParaRPr lang="en-US"/>
        </a:p>
      </dgm:t>
    </dgm:pt>
    <dgm:pt modelId="{2CCC8736-0B97-45CB-9DBD-084E9FC41CD2}" type="sibTrans" cxnId="{4DBFB698-E180-4382-9521-908B4BCBDA7F}">
      <dgm:prSet/>
      <dgm:spPr/>
      <dgm:t>
        <a:bodyPr/>
        <a:lstStyle/>
        <a:p>
          <a:endParaRPr lang="en-US"/>
        </a:p>
      </dgm:t>
    </dgm:pt>
    <dgm:pt modelId="{E71BA863-EEF2-4651-9D6D-74C72FA82358}">
      <dgm:prSet/>
      <dgm:spPr/>
      <dgm:t>
        <a:bodyPr/>
        <a:lstStyle/>
        <a:p>
          <a:pPr>
            <a:lnSpc>
              <a:spcPct val="100000"/>
            </a:lnSpc>
          </a:pPr>
          <a:r>
            <a:rPr lang="en-US"/>
            <a:t>Official institutes </a:t>
          </a:r>
        </a:p>
      </dgm:t>
    </dgm:pt>
    <dgm:pt modelId="{A4032D49-72EA-46AE-A094-D6EA5AD8C954}" type="parTrans" cxnId="{B1ED16CF-C2B5-4D88-BA19-BCEAC41FC248}">
      <dgm:prSet/>
      <dgm:spPr/>
      <dgm:t>
        <a:bodyPr/>
        <a:lstStyle/>
        <a:p>
          <a:endParaRPr lang="en-US"/>
        </a:p>
      </dgm:t>
    </dgm:pt>
    <dgm:pt modelId="{FF23C844-BD33-4880-A9A8-14E1255D33B4}" type="sibTrans" cxnId="{B1ED16CF-C2B5-4D88-BA19-BCEAC41FC248}">
      <dgm:prSet/>
      <dgm:spPr/>
      <dgm:t>
        <a:bodyPr/>
        <a:lstStyle/>
        <a:p>
          <a:endParaRPr lang="en-US"/>
        </a:p>
      </dgm:t>
    </dgm:pt>
    <dgm:pt modelId="{76D42CF8-13A6-4E71-87C6-7B0268970AFB}" type="pres">
      <dgm:prSet presAssocID="{B70490B1-13AF-459A-A4B8-193412902C36}" presName="root" presStyleCnt="0">
        <dgm:presLayoutVars>
          <dgm:dir/>
          <dgm:resizeHandles val="exact"/>
        </dgm:presLayoutVars>
      </dgm:prSet>
      <dgm:spPr/>
    </dgm:pt>
    <dgm:pt modelId="{20E625FF-58E4-4F64-92AC-D1369B6A7E7E}" type="pres">
      <dgm:prSet presAssocID="{1FF31A67-6F5F-4AB9-AF14-B4C33B346B85}" presName="compNode" presStyleCnt="0"/>
      <dgm:spPr/>
    </dgm:pt>
    <dgm:pt modelId="{FCA4C3FF-59D9-476A-80F5-B407BC037667}" type="pres">
      <dgm:prSet presAssocID="{1FF31A67-6F5F-4AB9-AF14-B4C33B346B85}"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434027A4-7E58-4909-BC26-487432562CBF}" type="pres">
      <dgm:prSet presAssocID="{1FF31A67-6F5F-4AB9-AF14-B4C33B346B85}" presName="spaceRect" presStyleCnt="0"/>
      <dgm:spPr/>
    </dgm:pt>
    <dgm:pt modelId="{6D933663-0BB5-4AB7-A307-DDBF7AD6F395}" type="pres">
      <dgm:prSet presAssocID="{1FF31A67-6F5F-4AB9-AF14-B4C33B346B85}" presName="textRect" presStyleLbl="revTx" presStyleIdx="0" presStyleCnt="6">
        <dgm:presLayoutVars>
          <dgm:chMax val="1"/>
          <dgm:chPref val="1"/>
        </dgm:presLayoutVars>
      </dgm:prSet>
      <dgm:spPr/>
    </dgm:pt>
    <dgm:pt modelId="{DC6A8E2E-57EC-467D-A083-0B08DE710E6C}" type="pres">
      <dgm:prSet presAssocID="{FF4EFA4B-D172-490D-94E5-B178A1D59900}" presName="sibTrans" presStyleCnt="0"/>
      <dgm:spPr/>
    </dgm:pt>
    <dgm:pt modelId="{4AD19478-FEF2-4DC7-948B-C31969E743A8}" type="pres">
      <dgm:prSet presAssocID="{CF6F2F1D-A6C6-43EB-B1A1-8CA94D6706C4}" presName="compNode" presStyleCnt="0"/>
      <dgm:spPr/>
    </dgm:pt>
    <dgm:pt modelId="{49880339-D7B1-45C3-93FD-0BC06340EC91}" type="pres">
      <dgm:prSet presAssocID="{CF6F2F1D-A6C6-43EB-B1A1-8CA94D6706C4}"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nk"/>
        </a:ext>
      </dgm:extLst>
    </dgm:pt>
    <dgm:pt modelId="{EB9A6F6A-4E63-4955-9A0E-9757DE98E3A7}" type="pres">
      <dgm:prSet presAssocID="{CF6F2F1D-A6C6-43EB-B1A1-8CA94D6706C4}" presName="spaceRect" presStyleCnt="0"/>
      <dgm:spPr/>
    </dgm:pt>
    <dgm:pt modelId="{3A7E2150-7951-4C2C-B5F3-953617B39FD8}" type="pres">
      <dgm:prSet presAssocID="{CF6F2F1D-A6C6-43EB-B1A1-8CA94D6706C4}" presName="textRect" presStyleLbl="revTx" presStyleIdx="1" presStyleCnt="6">
        <dgm:presLayoutVars>
          <dgm:chMax val="1"/>
          <dgm:chPref val="1"/>
        </dgm:presLayoutVars>
      </dgm:prSet>
      <dgm:spPr/>
    </dgm:pt>
    <dgm:pt modelId="{E8FB0284-7A4C-4FD7-A2FD-71208A1C5A39}" type="pres">
      <dgm:prSet presAssocID="{C41E9080-77D6-49AC-B248-B27E3E1A97CA}" presName="sibTrans" presStyleCnt="0"/>
      <dgm:spPr/>
    </dgm:pt>
    <dgm:pt modelId="{58BB59A9-0CBF-46EA-89E3-DE554C3DA277}" type="pres">
      <dgm:prSet presAssocID="{E73ECDB2-4645-4B40-9A49-6026D2237CBC}" presName="compNode" presStyleCnt="0"/>
      <dgm:spPr/>
    </dgm:pt>
    <dgm:pt modelId="{8808D366-4612-4595-9EBD-08D0ED28D6F6}" type="pres">
      <dgm:prSet presAssocID="{E73ECDB2-4645-4B40-9A49-6026D2237CBC}"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nk Check"/>
        </a:ext>
      </dgm:extLst>
    </dgm:pt>
    <dgm:pt modelId="{EAC2FB49-63B5-417F-8697-69349B4DB69C}" type="pres">
      <dgm:prSet presAssocID="{E73ECDB2-4645-4B40-9A49-6026D2237CBC}" presName="spaceRect" presStyleCnt="0"/>
      <dgm:spPr/>
    </dgm:pt>
    <dgm:pt modelId="{DE4679D2-CF00-45F8-882F-790B50475C1E}" type="pres">
      <dgm:prSet presAssocID="{E73ECDB2-4645-4B40-9A49-6026D2237CBC}" presName="textRect" presStyleLbl="revTx" presStyleIdx="2" presStyleCnt="6">
        <dgm:presLayoutVars>
          <dgm:chMax val="1"/>
          <dgm:chPref val="1"/>
        </dgm:presLayoutVars>
      </dgm:prSet>
      <dgm:spPr/>
    </dgm:pt>
    <dgm:pt modelId="{C07E3D53-CC38-401F-A450-5448A929E548}" type="pres">
      <dgm:prSet presAssocID="{11E51E04-FC65-42D1-BBB4-DCB9BCE1C985}" presName="sibTrans" presStyleCnt="0"/>
      <dgm:spPr/>
    </dgm:pt>
    <dgm:pt modelId="{6707B6A2-4236-4DEE-A340-D6BB78D91EDD}" type="pres">
      <dgm:prSet presAssocID="{F8D39554-DA44-4250-AE4E-9D3F9847A459}" presName="compNode" presStyleCnt="0"/>
      <dgm:spPr/>
    </dgm:pt>
    <dgm:pt modelId="{4499E4E8-4EA6-4454-9236-2398BD951BD6}" type="pres">
      <dgm:prSet presAssocID="{F8D39554-DA44-4250-AE4E-9D3F9847A459}"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Newspaper"/>
        </a:ext>
      </dgm:extLst>
    </dgm:pt>
    <dgm:pt modelId="{973C45F1-5D10-4958-9472-D8586881C361}" type="pres">
      <dgm:prSet presAssocID="{F8D39554-DA44-4250-AE4E-9D3F9847A459}" presName="spaceRect" presStyleCnt="0"/>
      <dgm:spPr/>
    </dgm:pt>
    <dgm:pt modelId="{67B02EA3-884C-4BC0-9C7E-D22BB8F98F37}" type="pres">
      <dgm:prSet presAssocID="{F8D39554-DA44-4250-AE4E-9D3F9847A459}" presName="textRect" presStyleLbl="revTx" presStyleIdx="3" presStyleCnt="6">
        <dgm:presLayoutVars>
          <dgm:chMax val="1"/>
          <dgm:chPref val="1"/>
        </dgm:presLayoutVars>
      </dgm:prSet>
      <dgm:spPr/>
    </dgm:pt>
    <dgm:pt modelId="{E9369E6F-C642-4486-8CCE-545DFE2B3A0C}" type="pres">
      <dgm:prSet presAssocID="{495A0670-63E6-4DB7-884D-212AFFAB4536}" presName="sibTrans" presStyleCnt="0"/>
      <dgm:spPr/>
    </dgm:pt>
    <dgm:pt modelId="{FE9B6E92-074A-4407-B493-2316CF5065C8}" type="pres">
      <dgm:prSet presAssocID="{FDAF53CB-0382-48E7-B85A-EDE5BC30FFF3}" presName="compNode" presStyleCnt="0"/>
      <dgm:spPr/>
    </dgm:pt>
    <dgm:pt modelId="{AD8DDDC2-17C9-43B3-A7E3-88CAE8CB995A}" type="pres">
      <dgm:prSet presAssocID="{FDAF53CB-0382-48E7-B85A-EDE5BC30FFF3}"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roup of men"/>
        </a:ext>
      </dgm:extLst>
    </dgm:pt>
    <dgm:pt modelId="{BC31AB8E-2A12-42B6-B2B4-EB25818D4BBC}" type="pres">
      <dgm:prSet presAssocID="{FDAF53CB-0382-48E7-B85A-EDE5BC30FFF3}" presName="spaceRect" presStyleCnt="0"/>
      <dgm:spPr/>
    </dgm:pt>
    <dgm:pt modelId="{893F2D36-7320-41D3-8503-2F4213E92534}" type="pres">
      <dgm:prSet presAssocID="{FDAF53CB-0382-48E7-B85A-EDE5BC30FFF3}" presName="textRect" presStyleLbl="revTx" presStyleIdx="4" presStyleCnt="6">
        <dgm:presLayoutVars>
          <dgm:chMax val="1"/>
          <dgm:chPref val="1"/>
        </dgm:presLayoutVars>
      </dgm:prSet>
      <dgm:spPr/>
    </dgm:pt>
    <dgm:pt modelId="{7AD6E9ED-3C85-4CBF-938D-8A159F9DECEE}" type="pres">
      <dgm:prSet presAssocID="{2CCC8736-0B97-45CB-9DBD-084E9FC41CD2}" presName="sibTrans" presStyleCnt="0"/>
      <dgm:spPr/>
    </dgm:pt>
    <dgm:pt modelId="{931B035D-E81B-4076-96DD-6F7850F7DFB1}" type="pres">
      <dgm:prSet presAssocID="{E71BA863-EEF2-4651-9D6D-74C72FA82358}" presName="compNode" presStyleCnt="0"/>
      <dgm:spPr/>
    </dgm:pt>
    <dgm:pt modelId="{104EA5DD-C477-409C-9E45-1A5471A134F5}" type="pres">
      <dgm:prSet presAssocID="{E71BA863-EEF2-4651-9D6D-74C72FA82358}"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Building"/>
        </a:ext>
      </dgm:extLst>
    </dgm:pt>
    <dgm:pt modelId="{520AB9E4-0D77-4633-AC42-55A2D6C62057}" type="pres">
      <dgm:prSet presAssocID="{E71BA863-EEF2-4651-9D6D-74C72FA82358}" presName="spaceRect" presStyleCnt="0"/>
      <dgm:spPr/>
    </dgm:pt>
    <dgm:pt modelId="{86AE949F-9B21-4286-A543-2B64FEC13A8C}" type="pres">
      <dgm:prSet presAssocID="{E71BA863-EEF2-4651-9D6D-74C72FA82358}" presName="textRect" presStyleLbl="revTx" presStyleIdx="5" presStyleCnt="6">
        <dgm:presLayoutVars>
          <dgm:chMax val="1"/>
          <dgm:chPref val="1"/>
        </dgm:presLayoutVars>
      </dgm:prSet>
      <dgm:spPr/>
    </dgm:pt>
  </dgm:ptLst>
  <dgm:cxnLst>
    <dgm:cxn modelId="{2D1C8C06-D4A6-408C-A83B-0BFDBB8D2160}" srcId="{B70490B1-13AF-459A-A4B8-193412902C36}" destId="{F8D39554-DA44-4250-AE4E-9D3F9847A459}" srcOrd="3" destOrd="0" parTransId="{EA18B72C-3D19-48CF-A8ED-C68354DE50B2}" sibTransId="{495A0670-63E6-4DB7-884D-212AFFAB4536}"/>
    <dgm:cxn modelId="{04608C19-1983-6D44-A0A1-1D9AF8106D2F}" type="presOf" srcId="{FDAF53CB-0382-48E7-B85A-EDE5BC30FFF3}" destId="{893F2D36-7320-41D3-8503-2F4213E92534}" srcOrd="0" destOrd="0" presId="urn:microsoft.com/office/officeart/2018/2/layout/IconLabelList"/>
    <dgm:cxn modelId="{14B85F21-3925-4D6C-9C1E-8DFFD8312E4A}" srcId="{B70490B1-13AF-459A-A4B8-193412902C36}" destId="{1FF31A67-6F5F-4AB9-AF14-B4C33B346B85}" srcOrd="0" destOrd="0" parTransId="{A79AC174-CD1B-49C0-9274-72A66B223D8E}" sibTransId="{FF4EFA4B-D172-490D-94E5-B178A1D59900}"/>
    <dgm:cxn modelId="{03F00926-4354-42A5-B5AB-C29587933223}" srcId="{B70490B1-13AF-459A-A4B8-193412902C36}" destId="{E73ECDB2-4645-4B40-9A49-6026D2237CBC}" srcOrd="2" destOrd="0" parTransId="{B7F14D66-3327-4B03-BA1B-D9792C304A4B}" sibTransId="{11E51E04-FC65-42D1-BBB4-DCB9BCE1C985}"/>
    <dgm:cxn modelId="{B0B08E38-5FB5-2B4A-AE70-A15288FB3A92}" type="presOf" srcId="{E73ECDB2-4645-4B40-9A49-6026D2237CBC}" destId="{DE4679D2-CF00-45F8-882F-790B50475C1E}" srcOrd="0" destOrd="0" presId="urn:microsoft.com/office/officeart/2018/2/layout/IconLabelList"/>
    <dgm:cxn modelId="{ABF39E3C-20FC-C041-9BB6-B06A2666E21F}" type="presOf" srcId="{B70490B1-13AF-459A-A4B8-193412902C36}" destId="{76D42CF8-13A6-4E71-87C6-7B0268970AFB}" srcOrd="0" destOrd="0" presId="urn:microsoft.com/office/officeart/2018/2/layout/IconLabelList"/>
    <dgm:cxn modelId="{F904B679-A119-5745-98C6-AEDA9B467837}" type="presOf" srcId="{CF6F2F1D-A6C6-43EB-B1A1-8CA94D6706C4}" destId="{3A7E2150-7951-4C2C-B5F3-953617B39FD8}" srcOrd="0" destOrd="0" presId="urn:microsoft.com/office/officeart/2018/2/layout/IconLabelList"/>
    <dgm:cxn modelId="{4DBFB698-E180-4382-9521-908B4BCBDA7F}" srcId="{B70490B1-13AF-459A-A4B8-193412902C36}" destId="{FDAF53CB-0382-48E7-B85A-EDE5BC30FFF3}" srcOrd="4" destOrd="0" parTransId="{ED12D3C7-5D0A-49D3-AAE7-10A4F103B867}" sibTransId="{2CCC8736-0B97-45CB-9DBD-084E9FC41CD2}"/>
    <dgm:cxn modelId="{8F7E8E9A-0890-6D4B-A8A0-BA58D37D3142}" type="presOf" srcId="{E71BA863-EEF2-4651-9D6D-74C72FA82358}" destId="{86AE949F-9B21-4286-A543-2B64FEC13A8C}" srcOrd="0" destOrd="0" presId="urn:microsoft.com/office/officeart/2018/2/layout/IconLabelList"/>
    <dgm:cxn modelId="{DD6F20AA-047E-444D-8DED-52981E06766B}" type="presOf" srcId="{F8D39554-DA44-4250-AE4E-9D3F9847A459}" destId="{67B02EA3-884C-4BC0-9C7E-D22BB8F98F37}" srcOrd="0" destOrd="0" presId="urn:microsoft.com/office/officeart/2018/2/layout/IconLabelList"/>
    <dgm:cxn modelId="{9CA0ADC0-A70F-A749-B650-18B58DE6C1AB}" type="presOf" srcId="{1FF31A67-6F5F-4AB9-AF14-B4C33B346B85}" destId="{6D933663-0BB5-4AB7-A307-DDBF7AD6F395}" srcOrd="0" destOrd="0" presId="urn:microsoft.com/office/officeart/2018/2/layout/IconLabelList"/>
    <dgm:cxn modelId="{B1ED16CF-C2B5-4D88-BA19-BCEAC41FC248}" srcId="{B70490B1-13AF-459A-A4B8-193412902C36}" destId="{E71BA863-EEF2-4651-9D6D-74C72FA82358}" srcOrd="5" destOrd="0" parTransId="{A4032D49-72EA-46AE-A094-D6EA5AD8C954}" sibTransId="{FF23C844-BD33-4880-A9A8-14E1255D33B4}"/>
    <dgm:cxn modelId="{C0027FE5-0CD2-42B8-A911-65ABA6D2A079}" srcId="{B70490B1-13AF-459A-A4B8-193412902C36}" destId="{CF6F2F1D-A6C6-43EB-B1A1-8CA94D6706C4}" srcOrd="1" destOrd="0" parTransId="{5815877F-93CE-41EB-AB04-76A0E5E58EE9}" sibTransId="{C41E9080-77D6-49AC-B248-B27E3E1A97CA}"/>
    <dgm:cxn modelId="{F27612D6-52BD-E743-9705-1637E58062C9}" type="presParOf" srcId="{76D42CF8-13A6-4E71-87C6-7B0268970AFB}" destId="{20E625FF-58E4-4F64-92AC-D1369B6A7E7E}" srcOrd="0" destOrd="0" presId="urn:microsoft.com/office/officeart/2018/2/layout/IconLabelList"/>
    <dgm:cxn modelId="{C604A174-7C09-B041-BBFD-17A36771A168}" type="presParOf" srcId="{20E625FF-58E4-4F64-92AC-D1369B6A7E7E}" destId="{FCA4C3FF-59D9-476A-80F5-B407BC037667}" srcOrd="0" destOrd="0" presId="urn:microsoft.com/office/officeart/2018/2/layout/IconLabelList"/>
    <dgm:cxn modelId="{6F3414D8-794B-AE4C-A208-B463B1A95E55}" type="presParOf" srcId="{20E625FF-58E4-4F64-92AC-D1369B6A7E7E}" destId="{434027A4-7E58-4909-BC26-487432562CBF}" srcOrd="1" destOrd="0" presId="urn:microsoft.com/office/officeart/2018/2/layout/IconLabelList"/>
    <dgm:cxn modelId="{7F60D35D-4D4F-104D-9737-5A3968ACE80F}" type="presParOf" srcId="{20E625FF-58E4-4F64-92AC-D1369B6A7E7E}" destId="{6D933663-0BB5-4AB7-A307-DDBF7AD6F395}" srcOrd="2" destOrd="0" presId="urn:microsoft.com/office/officeart/2018/2/layout/IconLabelList"/>
    <dgm:cxn modelId="{1A72B808-0459-024A-B171-7D4EB0396C7E}" type="presParOf" srcId="{76D42CF8-13A6-4E71-87C6-7B0268970AFB}" destId="{DC6A8E2E-57EC-467D-A083-0B08DE710E6C}" srcOrd="1" destOrd="0" presId="urn:microsoft.com/office/officeart/2018/2/layout/IconLabelList"/>
    <dgm:cxn modelId="{7B26B5CE-67D0-4F47-BF05-EA6A4501A6E2}" type="presParOf" srcId="{76D42CF8-13A6-4E71-87C6-7B0268970AFB}" destId="{4AD19478-FEF2-4DC7-948B-C31969E743A8}" srcOrd="2" destOrd="0" presId="urn:microsoft.com/office/officeart/2018/2/layout/IconLabelList"/>
    <dgm:cxn modelId="{B55D673C-BB2C-C04C-8A0B-F12275C43D6E}" type="presParOf" srcId="{4AD19478-FEF2-4DC7-948B-C31969E743A8}" destId="{49880339-D7B1-45C3-93FD-0BC06340EC91}" srcOrd="0" destOrd="0" presId="urn:microsoft.com/office/officeart/2018/2/layout/IconLabelList"/>
    <dgm:cxn modelId="{1E0C2575-B91E-F94E-8E6E-AB7ED88361CA}" type="presParOf" srcId="{4AD19478-FEF2-4DC7-948B-C31969E743A8}" destId="{EB9A6F6A-4E63-4955-9A0E-9757DE98E3A7}" srcOrd="1" destOrd="0" presId="urn:microsoft.com/office/officeart/2018/2/layout/IconLabelList"/>
    <dgm:cxn modelId="{4FC56EF3-B19E-F942-9FC8-818C5AEB3FCB}" type="presParOf" srcId="{4AD19478-FEF2-4DC7-948B-C31969E743A8}" destId="{3A7E2150-7951-4C2C-B5F3-953617B39FD8}" srcOrd="2" destOrd="0" presId="urn:microsoft.com/office/officeart/2018/2/layout/IconLabelList"/>
    <dgm:cxn modelId="{1AD9EF0C-442A-884C-AA9C-49BAF8BE8B2F}" type="presParOf" srcId="{76D42CF8-13A6-4E71-87C6-7B0268970AFB}" destId="{E8FB0284-7A4C-4FD7-A2FD-71208A1C5A39}" srcOrd="3" destOrd="0" presId="urn:microsoft.com/office/officeart/2018/2/layout/IconLabelList"/>
    <dgm:cxn modelId="{546EC61A-04F5-0A43-95DE-AA35F3C8DBF5}" type="presParOf" srcId="{76D42CF8-13A6-4E71-87C6-7B0268970AFB}" destId="{58BB59A9-0CBF-46EA-89E3-DE554C3DA277}" srcOrd="4" destOrd="0" presId="urn:microsoft.com/office/officeart/2018/2/layout/IconLabelList"/>
    <dgm:cxn modelId="{E76A8DAF-9451-9045-8997-E594D97E2B05}" type="presParOf" srcId="{58BB59A9-0CBF-46EA-89E3-DE554C3DA277}" destId="{8808D366-4612-4595-9EBD-08D0ED28D6F6}" srcOrd="0" destOrd="0" presId="urn:microsoft.com/office/officeart/2018/2/layout/IconLabelList"/>
    <dgm:cxn modelId="{E0BD10BE-BE70-4B40-9BC5-AC8430340BEB}" type="presParOf" srcId="{58BB59A9-0CBF-46EA-89E3-DE554C3DA277}" destId="{EAC2FB49-63B5-417F-8697-69349B4DB69C}" srcOrd="1" destOrd="0" presId="urn:microsoft.com/office/officeart/2018/2/layout/IconLabelList"/>
    <dgm:cxn modelId="{BE26B30B-79A3-0448-88B2-801723241EFB}" type="presParOf" srcId="{58BB59A9-0CBF-46EA-89E3-DE554C3DA277}" destId="{DE4679D2-CF00-45F8-882F-790B50475C1E}" srcOrd="2" destOrd="0" presId="urn:microsoft.com/office/officeart/2018/2/layout/IconLabelList"/>
    <dgm:cxn modelId="{B451E102-88D8-6C40-B737-51C0B9807A03}" type="presParOf" srcId="{76D42CF8-13A6-4E71-87C6-7B0268970AFB}" destId="{C07E3D53-CC38-401F-A450-5448A929E548}" srcOrd="5" destOrd="0" presId="urn:microsoft.com/office/officeart/2018/2/layout/IconLabelList"/>
    <dgm:cxn modelId="{F582A50D-ADE9-2543-85E0-AE90130E9E64}" type="presParOf" srcId="{76D42CF8-13A6-4E71-87C6-7B0268970AFB}" destId="{6707B6A2-4236-4DEE-A340-D6BB78D91EDD}" srcOrd="6" destOrd="0" presId="urn:microsoft.com/office/officeart/2018/2/layout/IconLabelList"/>
    <dgm:cxn modelId="{16F14155-1C94-AA44-9B38-9912FA7B3CE2}" type="presParOf" srcId="{6707B6A2-4236-4DEE-A340-D6BB78D91EDD}" destId="{4499E4E8-4EA6-4454-9236-2398BD951BD6}" srcOrd="0" destOrd="0" presId="urn:microsoft.com/office/officeart/2018/2/layout/IconLabelList"/>
    <dgm:cxn modelId="{E39CAD43-A4F9-9244-BA12-915A9B1902E2}" type="presParOf" srcId="{6707B6A2-4236-4DEE-A340-D6BB78D91EDD}" destId="{973C45F1-5D10-4958-9472-D8586881C361}" srcOrd="1" destOrd="0" presId="urn:microsoft.com/office/officeart/2018/2/layout/IconLabelList"/>
    <dgm:cxn modelId="{28C175E7-E320-B141-9531-927F02491F2B}" type="presParOf" srcId="{6707B6A2-4236-4DEE-A340-D6BB78D91EDD}" destId="{67B02EA3-884C-4BC0-9C7E-D22BB8F98F37}" srcOrd="2" destOrd="0" presId="urn:microsoft.com/office/officeart/2018/2/layout/IconLabelList"/>
    <dgm:cxn modelId="{F885C5B2-B94B-F047-9B50-138AC8BE26A9}" type="presParOf" srcId="{76D42CF8-13A6-4E71-87C6-7B0268970AFB}" destId="{E9369E6F-C642-4486-8CCE-545DFE2B3A0C}" srcOrd="7" destOrd="0" presId="urn:microsoft.com/office/officeart/2018/2/layout/IconLabelList"/>
    <dgm:cxn modelId="{F6B16346-BD5D-D342-8733-3BD847E49FA4}" type="presParOf" srcId="{76D42CF8-13A6-4E71-87C6-7B0268970AFB}" destId="{FE9B6E92-074A-4407-B493-2316CF5065C8}" srcOrd="8" destOrd="0" presId="urn:microsoft.com/office/officeart/2018/2/layout/IconLabelList"/>
    <dgm:cxn modelId="{172C0031-AA86-C940-B499-C1D7FD60BD74}" type="presParOf" srcId="{FE9B6E92-074A-4407-B493-2316CF5065C8}" destId="{AD8DDDC2-17C9-43B3-A7E3-88CAE8CB995A}" srcOrd="0" destOrd="0" presId="urn:microsoft.com/office/officeart/2018/2/layout/IconLabelList"/>
    <dgm:cxn modelId="{17D1182D-B376-A14B-B141-FC8E0818A075}" type="presParOf" srcId="{FE9B6E92-074A-4407-B493-2316CF5065C8}" destId="{BC31AB8E-2A12-42B6-B2B4-EB25818D4BBC}" srcOrd="1" destOrd="0" presId="urn:microsoft.com/office/officeart/2018/2/layout/IconLabelList"/>
    <dgm:cxn modelId="{F07419D7-626D-AD4A-9954-D0EEF1E3961C}" type="presParOf" srcId="{FE9B6E92-074A-4407-B493-2316CF5065C8}" destId="{893F2D36-7320-41D3-8503-2F4213E92534}" srcOrd="2" destOrd="0" presId="urn:microsoft.com/office/officeart/2018/2/layout/IconLabelList"/>
    <dgm:cxn modelId="{7047FD7B-FAC5-D542-89B3-9E7814813285}" type="presParOf" srcId="{76D42CF8-13A6-4E71-87C6-7B0268970AFB}" destId="{7AD6E9ED-3C85-4CBF-938D-8A159F9DECEE}" srcOrd="9" destOrd="0" presId="urn:microsoft.com/office/officeart/2018/2/layout/IconLabelList"/>
    <dgm:cxn modelId="{0D7CD56A-40B4-B94F-BC30-96D7BB443568}" type="presParOf" srcId="{76D42CF8-13A6-4E71-87C6-7B0268970AFB}" destId="{931B035D-E81B-4076-96DD-6F7850F7DFB1}" srcOrd="10" destOrd="0" presId="urn:microsoft.com/office/officeart/2018/2/layout/IconLabelList"/>
    <dgm:cxn modelId="{829616F3-8423-3948-8EDA-D7601C31695D}" type="presParOf" srcId="{931B035D-E81B-4076-96DD-6F7850F7DFB1}" destId="{104EA5DD-C477-409C-9E45-1A5471A134F5}" srcOrd="0" destOrd="0" presId="urn:microsoft.com/office/officeart/2018/2/layout/IconLabelList"/>
    <dgm:cxn modelId="{71EAB038-68C3-BD4E-8C93-A6BF0785E891}" type="presParOf" srcId="{931B035D-E81B-4076-96DD-6F7850F7DFB1}" destId="{520AB9E4-0D77-4633-AC42-55A2D6C62057}" srcOrd="1" destOrd="0" presId="urn:microsoft.com/office/officeart/2018/2/layout/IconLabelList"/>
    <dgm:cxn modelId="{63E61595-DE80-A34F-BBD2-570583A9D129}" type="presParOf" srcId="{931B035D-E81B-4076-96DD-6F7850F7DFB1}" destId="{86AE949F-9B21-4286-A543-2B64FEC13A8C}"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69B614-633D-4C81-9946-9B5E108E0E63}" type="doc">
      <dgm:prSet loTypeId="urn:microsoft.com/office/officeart/2018/2/layout/IconLabelList" loCatId="icon" qsTypeId="urn:microsoft.com/office/officeart/2005/8/quickstyle/simple1" qsCatId="simple" csTypeId="urn:microsoft.com/office/officeart/2018/5/colors/Iconchunking_neutralbg_accent6_2" csCatId="accent6" phldr="1"/>
      <dgm:spPr/>
      <dgm:t>
        <a:bodyPr/>
        <a:lstStyle/>
        <a:p>
          <a:endParaRPr lang="en-US"/>
        </a:p>
      </dgm:t>
    </dgm:pt>
    <dgm:pt modelId="{A0EB3C95-AB51-4858-8C2E-8213866A55B9}">
      <dgm:prSet/>
      <dgm:spPr/>
      <dgm:t>
        <a:bodyPr/>
        <a:lstStyle/>
        <a:p>
          <a:r>
            <a:rPr lang="en-US" dirty="0"/>
            <a:t>Collecting of intelligence/evidence and asset tracing</a:t>
          </a:r>
        </a:p>
      </dgm:t>
    </dgm:pt>
    <dgm:pt modelId="{9641E728-9581-459B-AFE7-909897C9E3A8}" type="parTrans" cxnId="{B551AE2C-72D9-4A9A-8593-FD127A7C5CCE}">
      <dgm:prSet/>
      <dgm:spPr/>
      <dgm:t>
        <a:bodyPr/>
        <a:lstStyle/>
        <a:p>
          <a:endParaRPr lang="en-US"/>
        </a:p>
      </dgm:t>
    </dgm:pt>
    <dgm:pt modelId="{1B6784A3-DEF3-4A19-815C-DC4945666FD5}" type="sibTrans" cxnId="{B551AE2C-72D9-4A9A-8593-FD127A7C5CCE}">
      <dgm:prSet/>
      <dgm:spPr/>
      <dgm:t>
        <a:bodyPr/>
        <a:lstStyle/>
        <a:p>
          <a:endParaRPr lang="en-US"/>
        </a:p>
      </dgm:t>
    </dgm:pt>
    <dgm:pt modelId="{1BA0101E-8729-4464-B00C-CA22FA3D88D0}">
      <dgm:prSet/>
      <dgm:spPr/>
      <dgm:t>
        <a:bodyPr/>
        <a:lstStyle/>
        <a:p>
          <a:r>
            <a:rPr lang="en-US"/>
            <a:t>Securing asset</a:t>
          </a:r>
        </a:p>
      </dgm:t>
    </dgm:pt>
    <dgm:pt modelId="{EC173A91-C81C-4DE5-AC2A-B92C63E48D6D}" type="parTrans" cxnId="{F896AD0D-F65B-41FC-B460-10809292927C}">
      <dgm:prSet/>
      <dgm:spPr/>
      <dgm:t>
        <a:bodyPr/>
        <a:lstStyle/>
        <a:p>
          <a:endParaRPr lang="en-US"/>
        </a:p>
      </dgm:t>
    </dgm:pt>
    <dgm:pt modelId="{46F37D38-EEEC-486B-8FF6-994BA7AA95F0}" type="sibTrans" cxnId="{F896AD0D-F65B-41FC-B460-10809292927C}">
      <dgm:prSet/>
      <dgm:spPr/>
      <dgm:t>
        <a:bodyPr/>
        <a:lstStyle/>
        <a:p>
          <a:endParaRPr lang="en-US"/>
        </a:p>
      </dgm:t>
    </dgm:pt>
    <dgm:pt modelId="{70AD09DC-13C5-424C-B6BF-238D71AB6965}">
      <dgm:prSet/>
      <dgm:spPr/>
      <dgm:t>
        <a:bodyPr/>
        <a:lstStyle/>
        <a:p>
          <a:r>
            <a:rPr lang="en-US"/>
            <a:t>Court process</a:t>
          </a:r>
        </a:p>
      </dgm:t>
    </dgm:pt>
    <dgm:pt modelId="{A426FD8C-960C-40AD-8948-F7DC36B0AA26}" type="parTrans" cxnId="{3438F52E-5C1D-4D6B-A126-C4A43296D8D3}">
      <dgm:prSet/>
      <dgm:spPr/>
      <dgm:t>
        <a:bodyPr/>
        <a:lstStyle/>
        <a:p>
          <a:endParaRPr lang="en-US"/>
        </a:p>
      </dgm:t>
    </dgm:pt>
    <dgm:pt modelId="{C7C454E9-071B-4889-BFC6-136FE8A54E3C}" type="sibTrans" cxnId="{3438F52E-5C1D-4D6B-A126-C4A43296D8D3}">
      <dgm:prSet/>
      <dgm:spPr/>
      <dgm:t>
        <a:bodyPr/>
        <a:lstStyle/>
        <a:p>
          <a:endParaRPr lang="en-US"/>
        </a:p>
      </dgm:t>
    </dgm:pt>
    <dgm:pt modelId="{0AD257EB-A66C-4095-B5AD-0803CA33AD32}">
      <dgm:prSet/>
      <dgm:spPr/>
      <dgm:t>
        <a:bodyPr/>
        <a:lstStyle/>
        <a:p>
          <a:r>
            <a:rPr lang="en-US"/>
            <a:t>Enforcing orders</a:t>
          </a:r>
        </a:p>
      </dgm:t>
    </dgm:pt>
    <dgm:pt modelId="{FE8D1244-D18A-4679-B7E4-EF5D21D726F4}" type="parTrans" cxnId="{F6EFD480-4BB2-4655-AB17-F6D7B1325B16}">
      <dgm:prSet/>
      <dgm:spPr/>
      <dgm:t>
        <a:bodyPr/>
        <a:lstStyle/>
        <a:p>
          <a:endParaRPr lang="en-US"/>
        </a:p>
      </dgm:t>
    </dgm:pt>
    <dgm:pt modelId="{3BA1784A-4CC0-4F59-958E-873865296ACB}" type="sibTrans" cxnId="{F6EFD480-4BB2-4655-AB17-F6D7B1325B16}">
      <dgm:prSet/>
      <dgm:spPr/>
      <dgm:t>
        <a:bodyPr/>
        <a:lstStyle/>
        <a:p>
          <a:endParaRPr lang="en-US"/>
        </a:p>
      </dgm:t>
    </dgm:pt>
    <dgm:pt modelId="{01EF1AFF-492D-4891-97AF-D58C96C3A6EF}">
      <dgm:prSet/>
      <dgm:spPr/>
      <dgm:t>
        <a:bodyPr/>
        <a:lstStyle/>
        <a:p>
          <a:r>
            <a:rPr lang="en-US"/>
            <a:t>Return of asset</a:t>
          </a:r>
        </a:p>
      </dgm:t>
    </dgm:pt>
    <dgm:pt modelId="{DE8AB48C-710C-4563-8051-0E45CBFB234F}" type="parTrans" cxnId="{D6B4006E-B991-462B-8960-0118CDD346F2}">
      <dgm:prSet/>
      <dgm:spPr/>
      <dgm:t>
        <a:bodyPr/>
        <a:lstStyle/>
        <a:p>
          <a:endParaRPr lang="en-US"/>
        </a:p>
      </dgm:t>
    </dgm:pt>
    <dgm:pt modelId="{FDAF8C23-A461-478A-BB1B-67683655E1EE}" type="sibTrans" cxnId="{D6B4006E-B991-462B-8960-0118CDD346F2}">
      <dgm:prSet/>
      <dgm:spPr/>
      <dgm:t>
        <a:bodyPr/>
        <a:lstStyle/>
        <a:p>
          <a:endParaRPr lang="en-US"/>
        </a:p>
      </dgm:t>
    </dgm:pt>
    <dgm:pt modelId="{F9E22953-F905-49DD-8A99-8884E1FF6A5A}" type="pres">
      <dgm:prSet presAssocID="{EE69B614-633D-4C81-9946-9B5E108E0E63}" presName="root" presStyleCnt="0">
        <dgm:presLayoutVars>
          <dgm:dir/>
          <dgm:resizeHandles val="exact"/>
        </dgm:presLayoutVars>
      </dgm:prSet>
      <dgm:spPr/>
    </dgm:pt>
    <dgm:pt modelId="{2FE1BD69-970B-4F1E-B20A-2D049B9D0966}" type="pres">
      <dgm:prSet presAssocID="{A0EB3C95-AB51-4858-8C2E-8213866A55B9}" presName="compNode" presStyleCnt="0"/>
      <dgm:spPr/>
    </dgm:pt>
    <dgm:pt modelId="{F9B92BFD-7ADC-4FDC-B30A-BE36715AE9E0}" type="pres">
      <dgm:prSet presAssocID="{A0EB3C95-AB51-4858-8C2E-8213866A55B9}"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2DE27206-277B-4CEF-9D36-86B3FF9E5B6B}" type="pres">
      <dgm:prSet presAssocID="{A0EB3C95-AB51-4858-8C2E-8213866A55B9}" presName="spaceRect" presStyleCnt="0"/>
      <dgm:spPr/>
    </dgm:pt>
    <dgm:pt modelId="{3E53D39C-ACB0-4A05-86E5-CF662E8267ED}" type="pres">
      <dgm:prSet presAssocID="{A0EB3C95-AB51-4858-8C2E-8213866A55B9}" presName="textRect" presStyleLbl="revTx" presStyleIdx="0" presStyleCnt="5">
        <dgm:presLayoutVars>
          <dgm:chMax val="1"/>
          <dgm:chPref val="1"/>
        </dgm:presLayoutVars>
      </dgm:prSet>
      <dgm:spPr/>
    </dgm:pt>
    <dgm:pt modelId="{DEB36C7D-563D-47EE-9A72-DE021AFB1873}" type="pres">
      <dgm:prSet presAssocID="{1B6784A3-DEF3-4A19-815C-DC4945666FD5}" presName="sibTrans" presStyleCnt="0"/>
      <dgm:spPr/>
    </dgm:pt>
    <dgm:pt modelId="{D94FEF3A-3FD9-4D68-A19D-48D605E4364C}" type="pres">
      <dgm:prSet presAssocID="{1BA0101E-8729-4464-B00C-CA22FA3D88D0}" presName="compNode" presStyleCnt="0"/>
      <dgm:spPr/>
    </dgm:pt>
    <dgm:pt modelId="{92D39251-1E73-4EC9-9171-4852D678A19A}" type="pres">
      <dgm:prSet presAssocID="{1BA0101E-8729-4464-B00C-CA22FA3D88D0}"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ock"/>
        </a:ext>
      </dgm:extLst>
    </dgm:pt>
    <dgm:pt modelId="{68F64229-BE07-4BB6-95C2-B31387AC8882}" type="pres">
      <dgm:prSet presAssocID="{1BA0101E-8729-4464-B00C-CA22FA3D88D0}" presName="spaceRect" presStyleCnt="0"/>
      <dgm:spPr/>
    </dgm:pt>
    <dgm:pt modelId="{0EBE55AC-267A-4A05-A96F-B13756DA5250}" type="pres">
      <dgm:prSet presAssocID="{1BA0101E-8729-4464-B00C-CA22FA3D88D0}" presName="textRect" presStyleLbl="revTx" presStyleIdx="1" presStyleCnt="5">
        <dgm:presLayoutVars>
          <dgm:chMax val="1"/>
          <dgm:chPref val="1"/>
        </dgm:presLayoutVars>
      </dgm:prSet>
      <dgm:spPr/>
    </dgm:pt>
    <dgm:pt modelId="{1C123972-C8E9-4BD3-BE02-C54E75F1C440}" type="pres">
      <dgm:prSet presAssocID="{46F37D38-EEEC-486B-8FF6-994BA7AA95F0}" presName="sibTrans" presStyleCnt="0"/>
      <dgm:spPr/>
    </dgm:pt>
    <dgm:pt modelId="{31C5D60A-2F1D-4E0D-8F4C-DDFC3994DF6D}" type="pres">
      <dgm:prSet presAssocID="{70AD09DC-13C5-424C-B6BF-238D71AB6965}" presName="compNode" presStyleCnt="0"/>
      <dgm:spPr/>
    </dgm:pt>
    <dgm:pt modelId="{E705E56C-60A8-43CE-BB97-AD17E6805E1E}" type="pres">
      <dgm:prSet presAssocID="{70AD09DC-13C5-424C-B6BF-238D71AB6965}"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avel"/>
        </a:ext>
      </dgm:extLst>
    </dgm:pt>
    <dgm:pt modelId="{4AF695D8-3D54-4CFD-9424-EA0D8E00B99A}" type="pres">
      <dgm:prSet presAssocID="{70AD09DC-13C5-424C-B6BF-238D71AB6965}" presName="spaceRect" presStyleCnt="0"/>
      <dgm:spPr/>
    </dgm:pt>
    <dgm:pt modelId="{52603352-447B-4569-B716-52380884958E}" type="pres">
      <dgm:prSet presAssocID="{70AD09DC-13C5-424C-B6BF-238D71AB6965}" presName="textRect" presStyleLbl="revTx" presStyleIdx="2" presStyleCnt="5">
        <dgm:presLayoutVars>
          <dgm:chMax val="1"/>
          <dgm:chPref val="1"/>
        </dgm:presLayoutVars>
      </dgm:prSet>
      <dgm:spPr/>
    </dgm:pt>
    <dgm:pt modelId="{2E94024D-ECAA-4CA8-AD3F-BD90FDBD8F62}" type="pres">
      <dgm:prSet presAssocID="{C7C454E9-071B-4889-BFC6-136FE8A54E3C}" presName="sibTrans" presStyleCnt="0"/>
      <dgm:spPr/>
    </dgm:pt>
    <dgm:pt modelId="{17CE7A62-D874-4E57-9F6B-C5336AA9ED51}" type="pres">
      <dgm:prSet presAssocID="{0AD257EB-A66C-4095-B5AD-0803CA33AD32}" presName="compNode" presStyleCnt="0"/>
      <dgm:spPr/>
    </dgm:pt>
    <dgm:pt modelId="{5A3CC9AA-9D1B-4C7D-8DBF-3B525D83BAB1}" type="pres">
      <dgm:prSet presAssocID="{0AD257EB-A66C-4095-B5AD-0803CA33AD3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ick"/>
        </a:ext>
      </dgm:extLst>
    </dgm:pt>
    <dgm:pt modelId="{DDF5C924-76F2-4EC2-A542-34201BE7D461}" type="pres">
      <dgm:prSet presAssocID="{0AD257EB-A66C-4095-B5AD-0803CA33AD32}" presName="spaceRect" presStyleCnt="0"/>
      <dgm:spPr/>
    </dgm:pt>
    <dgm:pt modelId="{E3771F1D-05E4-4AAD-BB8F-75F573335B02}" type="pres">
      <dgm:prSet presAssocID="{0AD257EB-A66C-4095-B5AD-0803CA33AD32}" presName="textRect" presStyleLbl="revTx" presStyleIdx="3" presStyleCnt="5">
        <dgm:presLayoutVars>
          <dgm:chMax val="1"/>
          <dgm:chPref val="1"/>
        </dgm:presLayoutVars>
      </dgm:prSet>
      <dgm:spPr/>
    </dgm:pt>
    <dgm:pt modelId="{24451CDB-6FE2-4EBD-B361-3B5B906710D6}" type="pres">
      <dgm:prSet presAssocID="{3BA1784A-4CC0-4F59-958E-873865296ACB}" presName="sibTrans" presStyleCnt="0"/>
      <dgm:spPr/>
    </dgm:pt>
    <dgm:pt modelId="{B84429C0-E4EA-419A-BB94-1E6391A7A9B8}" type="pres">
      <dgm:prSet presAssocID="{01EF1AFF-492D-4891-97AF-D58C96C3A6EF}" presName="compNode" presStyleCnt="0"/>
      <dgm:spPr/>
    </dgm:pt>
    <dgm:pt modelId="{ED159158-2CEE-4B14-9BD0-7EA7FA14DEF2}" type="pres">
      <dgm:prSet presAssocID="{01EF1AFF-492D-4891-97AF-D58C96C3A6E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ack"/>
        </a:ext>
      </dgm:extLst>
    </dgm:pt>
    <dgm:pt modelId="{E61E32A3-F047-498C-85C3-F71B380232A4}" type="pres">
      <dgm:prSet presAssocID="{01EF1AFF-492D-4891-97AF-D58C96C3A6EF}" presName="spaceRect" presStyleCnt="0"/>
      <dgm:spPr/>
    </dgm:pt>
    <dgm:pt modelId="{F55B2033-6147-4ECD-8B2E-948709358E84}" type="pres">
      <dgm:prSet presAssocID="{01EF1AFF-492D-4891-97AF-D58C96C3A6EF}" presName="textRect" presStyleLbl="revTx" presStyleIdx="4" presStyleCnt="5">
        <dgm:presLayoutVars>
          <dgm:chMax val="1"/>
          <dgm:chPref val="1"/>
        </dgm:presLayoutVars>
      </dgm:prSet>
      <dgm:spPr/>
    </dgm:pt>
  </dgm:ptLst>
  <dgm:cxnLst>
    <dgm:cxn modelId="{F896AD0D-F65B-41FC-B460-10809292927C}" srcId="{EE69B614-633D-4C81-9946-9B5E108E0E63}" destId="{1BA0101E-8729-4464-B00C-CA22FA3D88D0}" srcOrd="1" destOrd="0" parTransId="{EC173A91-C81C-4DE5-AC2A-B92C63E48D6D}" sibTransId="{46F37D38-EEEC-486B-8FF6-994BA7AA95F0}"/>
    <dgm:cxn modelId="{3084E91B-BCA2-480E-9F4B-AF311139A5B2}" type="presOf" srcId="{EE69B614-633D-4C81-9946-9B5E108E0E63}" destId="{F9E22953-F905-49DD-8A99-8884E1FF6A5A}" srcOrd="0" destOrd="0" presId="urn:microsoft.com/office/officeart/2018/2/layout/IconLabelList"/>
    <dgm:cxn modelId="{B551AE2C-72D9-4A9A-8593-FD127A7C5CCE}" srcId="{EE69B614-633D-4C81-9946-9B5E108E0E63}" destId="{A0EB3C95-AB51-4858-8C2E-8213866A55B9}" srcOrd="0" destOrd="0" parTransId="{9641E728-9581-459B-AFE7-909897C9E3A8}" sibTransId="{1B6784A3-DEF3-4A19-815C-DC4945666FD5}"/>
    <dgm:cxn modelId="{3438F52E-5C1D-4D6B-A126-C4A43296D8D3}" srcId="{EE69B614-633D-4C81-9946-9B5E108E0E63}" destId="{70AD09DC-13C5-424C-B6BF-238D71AB6965}" srcOrd="2" destOrd="0" parTransId="{A426FD8C-960C-40AD-8948-F7DC36B0AA26}" sibTransId="{C7C454E9-071B-4889-BFC6-136FE8A54E3C}"/>
    <dgm:cxn modelId="{B20CDE49-661D-4376-ACD9-2F0F464DC8F6}" type="presOf" srcId="{A0EB3C95-AB51-4858-8C2E-8213866A55B9}" destId="{3E53D39C-ACB0-4A05-86E5-CF662E8267ED}" srcOrd="0" destOrd="0" presId="urn:microsoft.com/office/officeart/2018/2/layout/IconLabelList"/>
    <dgm:cxn modelId="{D6B4006E-B991-462B-8960-0118CDD346F2}" srcId="{EE69B614-633D-4C81-9946-9B5E108E0E63}" destId="{01EF1AFF-492D-4891-97AF-D58C96C3A6EF}" srcOrd="4" destOrd="0" parTransId="{DE8AB48C-710C-4563-8051-0E45CBFB234F}" sibTransId="{FDAF8C23-A461-478A-BB1B-67683655E1EE}"/>
    <dgm:cxn modelId="{F6EFD480-4BB2-4655-AB17-F6D7B1325B16}" srcId="{EE69B614-633D-4C81-9946-9B5E108E0E63}" destId="{0AD257EB-A66C-4095-B5AD-0803CA33AD32}" srcOrd="3" destOrd="0" parTransId="{FE8D1244-D18A-4679-B7E4-EF5D21D726F4}" sibTransId="{3BA1784A-4CC0-4F59-958E-873865296ACB}"/>
    <dgm:cxn modelId="{420F3485-7E78-4B59-A278-2131597CD13E}" type="presOf" srcId="{70AD09DC-13C5-424C-B6BF-238D71AB6965}" destId="{52603352-447B-4569-B716-52380884958E}" srcOrd="0" destOrd="0" presId="urn:microsoft.com/office/officeart/2018/2/layout/IconLabelList"/>
    <dgm:cxn modelId="{E8690EB7-3A94-42A1-805A-B3649821A19F}" type="presOf" srcId="{0AD257EB-A66C-4095-B5AD-0803CA33AD32}" destId="{E3771F1D-05E4-4AAD-BB8F-75F573335B02}" srcOrd="0" destOrd="0" presId="urn:microsoft.com/office/officeart/2018/2/layout/IconLabelList"/>
    <dgm:cxn modelId="{DF489EC2-6E00-44E3-9B72-EF78F33F4F4A}" type="presOf" srcId="{01EF1AFF-492D-4891-97AF-D58C96C3A6EF}" destId="{F55B2033-6147-4ECD-8B2E-948709358E84}" srcOrd="0" destOrd="0" presId="urn:microsoft.com/office/officeart/2018/2/layout/IconLabelList"/>
    <dgm:cxn modelId="{8E04A4C2-165E-405A-96E7-123508044346}" type="presOf" srcId="{1BA0101E-8729-4464-B00C-CA22FA3D88D0}" destId="{0EBE55AC-267A-4A05-A96F-B13756DA5250}" srcOrd="0" destOrd="0" presId="urn:microsoft.com/office/officeart/2018/2/layout/IconLabelList"/>
    <dgm:cxn modelId="{82EBD3BD-F5C2-40C3-BBB6-EF32E2E8610A}" type="presParOf" srcId="{F9E22953-F905-49DD-8A99-8884E1FF6A5A}" destId="{2FE1BD69-970B-4F1E-B20A-2D049B9D0966}" srcOrd="0" destOrd="0" presId="urn:microsoft.com/office/officeart/2018/2/layout/IconLabelList"/>
    <dgm:cxn modelId="{D185188C-FD3D-4764-B50C-A3292CFF5642}" type="presParOf" srcId="{2FE1BD69-970B-4F1E-B20A-2D049B9D0966}" destId="{F9B92BFD-7ADC-4FDC-B30A-BE36715AE9E0}" srcOrd="0" destOrd="0" presId="urn:microsoft.com/office/officeart/2018/2/layout/IconLabelList"/>
    <dgm:cxn modelId="{CFD73F86-3C17-4878-A7C6-05B8F5A000F0}" type="presParOf" srcId="{2FE1BD69-970B-4F1E-B20A-2D049B9D0966}" destId="{2DE27206-277B-4CEF-9D36-86B3FF9E5B6B}" srcOrd="1" destOrd="0" presId="urn:microsoft.com/office/officeart/2018/2/layout/IconLabelList"/>
    <dgm:cxn modelId="{8C15324E-C157-4980-8F10-EE053FB9295C}" type="presParOf" srcId="{2FE1BD69-970B-4F1E-B20A-2D049B9D0966}" destId="{3E53D39C-ACB0-4A05-86E5-CF662E8267ED}" srcOrd="2" destOrd="0" presId="urn:microsoft.com/office/officeart/2018/2/layout/IconLabelList"/>
    <dgm:cxn modelId="{7837121A-A399-4911-9866-64FC88A262CD}" type="presParOf" srcId="{F9E22953-F905-49DD-8A99-8884E1FF6A5A}" destId="{DEB36C7D-563D-47EE-9A72-DE021AFB1873}" srcOrd="1" destOrd="0" presId="urn:microsoft.com/office/officeart/2018/2/layout/IconLabelList"/>
    <dgm:cxn modelId="{C180B6FA-6C7D-4C7A-ACDA-36FC82D4BB8E}" type="presParOf" srcId="{F9E22953-F905-49DD-8A99-8884E1FF6A5A}" destId="{D94FEF3A-3FD9-4D68-A19D-48D605E4364C}" srcOrd="2" destOrd="0" presId="urn:microsoft.com/office/officeart/2018/2/layout/IconLabelList"/>
    <dgm:cxn modelId="{20F2F1D6-7585-4711-9138-0430EC64B311}" type="presParOf" srcId="{D94FEF3A-3FD9-4D68-A19D-48D605E4364C}" destId="{92D39251-1E73-4EC9-9171-4852D678A19A}" srcOrd="0" destOrd="0" presId="urn:microsoft.com/office/officeart/2018/2/layout/IconLabelList"/>
    <dgm:cxn modelId="{1E24F9AE-8FE0-4970-B362-D69F8E443E78}" type="presParOf" srcId="{D94FEF3A-3FD9-4D68-A19D-48D605E4364C}" destId="{68F64229-BE07-4BB6-95C2-B31387AC8882}" srcOrd="1" destOrd="0" presId="urn:microsoft.com/office/officeart/2018/2/layout/IconLabelList"/>
    <dgm:cxn modelId="{93262900-8B30-4DF8-91E5-B3DAA95F9CD1}" type="presParOf" srcId="{D94FEF3A-3FD9-4D68-A19D-48D605E4364C}" destId="{0EBE55AC-267A-4A05-A96F-B13756DA5250}" srcOrd="2" destOrd="0" presId="urn:microsoft.com/office/officeart/2018/2/layout/IconLabelList"/>
    <dgm:cxn modelId="{C555D176-75AB-40AC-BE72-76FFA4CA80DD}" type="presParOf" srcId="{F9E22953-F905-49DD-8A99-8884E1FF6A5A}" destId="{1C123972-C8E9-4BD3-BE02-C54E75F1C440}" srcOrd="3" destOrd="0" presId="urn:microsoft.com/office/officeart/2018/2/layout/IconLabelList"/>
    <dgm:cxn modelId="{EAF8CA12-CA8A-4048-A71E-1B417DEDAB45}" type="presParOf" srcId="{F9E22953-F905-49DD-8A99-8884E1FF6A5A}" destId="{31C5D60A-2F1D-4E0D-8F4C-DDFC3994DF6D}" srcOrd="4" destOrd="0" presId="urn:microsoft.com/office/officeart/2018/2/layout/IconLabelList"/>
    <dgm:cxn modelId="{BEB0A641-4C3C-40FF-B786-AFE707915A63}" type="presParOf" srcId="{31C5D60A-2F1D-4E0D-8F4C-DDFC3994DF6D}" destId="{E705E56C-60A8-43CE-BB97-AD17E6805E1E}" srcOrd="0" destOrd="0" presId="urn:microsoft.com/office/officeart/2018/2/layout/IconLabelList"/>
    <dgm:cxn modelId="{95CF93C4-D233-4ECF-860F-99707529ADFD}" type="presParOf" srcId="{31C5D60A-2F1D-4E0D-8F4C-DDFC3994DF6D}" destId="{4AF695D8-3D54-4CFD-9424-EA0D8E00B99A}" srcOrd="1" destOrd="0" presId="urn:microsoft.com/office/officeart/2018/2/layout/IconLabelList"/>
    <dgm:cxn modelId="{AABE0D45-627E-4A36-B0FD-0F0CD7981E1C}" type="presParOf" srcId="{31C5D60A-2F1D-4E0D-8F4C-DDFC3994DF6D}" destId="{52603352-447B-4569-B716-52380884958E}" srcOrd="2" destOrd="0" presId="urn:microsoft.com/office/officeart/2018/2/layout/IconLabelList"/>
    <dgm:cxn modelId="{BBBE10EC-02FB-404D-AD93-C508984CAE27}" type="presParOf" srcId="{F9E22953-F905-49DD-8A99-8884E1FF6A5A}" destId="{2E94024D-ECAA-4CA8-AD3F-BD90FDBD8F62}" srcOrd="5" destOrd="0" presId="urn:microsoft.com/office/officeart/2018/2/layout/IconLabelList"/>
    <dgm:cxn modelId="{F085E0D7-A534-4021-B21A-88FA0C30D8A8}" type="presParOf" srcId="{F9E22953-F905-49DD-8A99-8884E1FF6A5A}" destId="{17CE7A62-D874-4E57-9F6B-C5336AA9ED51}" srcOrd="6" destOrd="0" presId="urn:microsoft.com/office/officeart/2018/2/layout/IconLabelList"/>
    <dgm:cxn modelId="{4A2F889B-48C3-4574-9788-79BA8681903A}" type="presParOf" srcId="{17CE7A62-D874-4E57-9F6B-C5336AA9ED51}" destId="{5A3CC9AA-9D1B-4C7D-8DBF-3B525D83BAB1}" srcOrd="0" destOrd="0" presId="urn:microsoft.com/office/officeart/2018/2/layout/IconLabelList"/>
    <dgm:cxn modelId="{F90584C6-5B9E-41D2-A4B6-5A3ED34859D2}" type="presParOf" srcId="{17CE7A62-D874-4E57-9F6B-C5336AA9ED51}" destId="{DDF5C924-76F2-4EC2-A542-34201BE7D461}" srcOrd="1" destOrd="0" presId="urn:microsoft.com/office/officeart/2018/2/layout/IconLabelList"/>
    <dgm:cxn modelId="{32F931F7-8ED3-4B2B-A263-E4EBAF17858E}" type="presParOf" srcId="{17CE7A62-D874-4E57-9F6B-C5336AA9ED51}" destId="{E3771F1D-05E4-4AAD-BB8F-75F573335B02}" srcOrd="2" destOrd="0" presId="urn:microsoft.com/office/officeart/2018/2/layout/IconLabelList"/>
    <dgm:cxn modelId="{D5748491-8EB1-404A-A6F9-71CEE7449B60}" type="presParOf" srcId="{F9E22953-F905-49DD-8A99-8884E1FF6A5A}" destId="{24451CDB-6FE2-4EBD-B361-3B5B906710D6}" srcOrd="7" destOrd="0" presId="urn:microsoft.com/office/officeart/2018/2/layout/IconLabelList"/>
    <dgm:cxn modelId="{2F4EF874-2546-4244-9D99-41E500DA5DE8}" type="presParOf" srcId="{F9E22953-F905-49DD-8A99-8884E1FF6A5A}" destId="{B84429C0-E4EA-419A-BB94-1E6391A7A9B8}" srcOrd="8" destOrd="0" presId="urn:microsoft.com/office/officeart/2018/2/layout/IconLabelList"/>
    <dgm:cxn modelId="{1EE10A5D-BB74-4787-8A9B-E1752C7755E8}" type="presParOf" srcId="{B84429C0-E4EA-419A-BB94-1E6391A7A9B8}" destId="{ED159158-2CEE-4B14-9BD0-7EA7FA14DEF2}" srcOrd="0" destOrd="0" presId="urn:microsoft.com/office/officeart/2018/2/layout/IconLabelList"/>
    <dgm:cxn modelId="{51EB2A8D-858D-4981-84DC-D2B8103EA425}" type="presParOf" srcId="{B84429C0-E4EA-419A-BB94-1E6391A7A9B8}" destId="{E61E32A3-F047-498C-85C3-F71B380232A4}" srcOrd="1" destOrd="0" presId="urn:microsoft.com/office/officeart/2018/2/layout/IconLabelList"/>
    <dgm:cxn modelId="{A3EFC5A3-27F4-4B21-860B-381C55E560A6}" type="presParOf" srcId="{B84429C0-E4EA-419A-BB94-1E6391A7A9B8}" destId="{F55B2033-6147-4ECD-8B2E-948709358E84}"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A4C3FF-59D9-476A-80F5-B407BC037667}">
      <dsp:nvSpPr>
        <dsp:cNvPr id="0" name=""/>
        <dsp:cNvSpPr/>
      </dsp:nvSpPr>
      <dsp:spPr>
        <a:xfrm>
          <a:off x="400111" y="1050990"/>
          <a:ext cx="647841" cy="64784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D933663-0BB5-4AB7-A307-DDBF7AD6F395}">
      <dsp:nvSpPr>
        <dsp:cNvPr id="0" name=""/>
        <dsp:cNvSpPr/>
      </dsp:nvSpPr>
      <dsp:spPr>
        <a:xfrm>
          <a:off x="4208" y="1914862"/>
          <a:ext cx="1439648" cy="57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General public</a:t>
          </a:r>
        </a:p>
      </dsp:txBody>
      <dsp:txXfrm>
        <a:off x="4208" y="1914862"/>
        <a:ext cx="1439648" cy="575859"/>
      </dsp:txXfrm>
    </dsp:sp>
    <dsp:sp modelId="{49880339-D7B1-45C3-93FD-0BC06340EC91}">
      <dsp:nvSpPr>
        <dsp:cNvPr id="0" name=""/>
        <dsp:cNvSpPr/>
      </dsp:nvSpPr>
      <dsp:spPr>
        <a:xfrm>
          <a:off x="2091698" y="1050990"/>
          <a:ext cx="647841" cy="64784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A7E2150-7951-4C2C-B5F3-953617B39FD8}">
      <dsp:nvSpPr>
        <dsp:cNvPr id="0" name=""/>
        <dsp:cNvSpPr/>
      </dsp:nvSpPr>
      <dsp:spPr>
        <a:xfrm>
          <a:off x="1695795" y="1914862"/>
          <a:ext cx="1439648" cy="57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Civil society organizations</a:t>
          </a:r>
        </a:p>
      </dsp:txBody>
      <dsp:txXfrm>
        <a:off x="1695795" y="1914862"/>
        <a:ext cx="1439648" cy="575859"/>
      </dsp:txXfrm>
    </dsp:sp>
    <dsp:sp modelId="{8808D366-4612-4595-9EBD-08D0ED28D6F6}">
      <dsp:nvSpPr>
        <dsp:cNvPr id="0" name=""/>
        <dsp:cNvSpPr/>
      </dsp:nvSpPr>
      <dsp:spPr>
        <a:xfrm>
          <a:off x="3783285" y="1050990"/>
          <a:ext cx="647841" cy="64784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E4679D2-CF00-45F8-882F-790B50475C1E}">
      <dsp:nvSpPr>
        <dsp:cNvPr id="0" name=""/>
        <dsp:cNvSpPr/>
      </dsp:nvSpPr>
      <dsp:spPr>
        <a:xfrm>
          <a:off x="3387382" y="1914862"/>
          <a:ext cx="1439648" cy="57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Academician (they are part of think tank organizations)</a:t>
          </a:r>
        </a:p>
      </dsp:txBody>
      <dsp:txXfrm>
        <a:off x="3387382" y="1914862"/>
        <a:ext cx="1439648" cy="575859"/>
      </dsp:txXfrm>
    </dsp:sp>
    <dsp:sp modelId="{4499E4E8-4EA6-4454-9236-2398BD951BD6}">
      <dsp:nvSpPr>
        <dsp:cNvPr id="0" name=""/>
        <dsp:cNvSpPr/>
      </dsp:nvSpPr>
      <dsp:spPr>
        <a:xfrm>
          <a:off x="5474872" y="1050990"/>
          <a:ext cx="647841" cy="64784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7B02EA3-884C-4BC0-9C7E-D22BB8F98F37}">
      <dsp:nvSpPr>
        <dsp:cNvPr id="0" name=""/>
        <dsp:cNvSpPr/>
      </dsp:nvSpPr>
      <dsp:spPr>
        <a:xfrm>
          <a:off x="5078969" y="1914862"/>
          <a:ext cx="1439648" cy="57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Journalists</a:t>
          </a:r>
        </a:p>
      </dsp:txBody>
      <dsp:txXfrm>
        <a:off x="5078969" y="1914862"/>
        <a:ext cx="1439648" cy="575859"/>
      </dsp:txXfrm>
    </dsp:sp>
    <dsp:sp modelId="{AD8DDDC2-17C9-43B3-A7E3-88CAE8CB995A}">
      <dsp:nvSpPr>
        <dsp:cNvPr id="0" name=""/>
        <dsp:cNvSpPr/>
      </dsp:nvSpPr>
      <dsp:spPr>
        <a:xfrm>
          <a:off x="7166459" y="1050990"/>
          <a:ext cx="647841" cy="64784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93F2D36-7320-41D3-8503-2F4213E92534}">
      <dsp:nvSpPr>
        <dsp:cNvPr id="0" name=""/>
        <dsp:cNvSpPr/>
      </dsp:nvSpPr>
      <dsp:spPr>
        <a:xfrm>
          <a:off x="6770556" y="1914862"/>
          <a:ext cx="1439648" cy="57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Business community </a:t>
          </a:r>
        </a:p>
      </dsp:txBody>
      <dsp:txXfrm>
        <a:off x="6770556" y="1914862"/>
        <a:ext cx="1439648" cy="575859"/>
      </dsp:txXfrm>
    </dsp:sp>
    <dsp:sp modelId="{104EA5DD-C477-409C-9E45-1A5471A134F5}">
      <dsp:nvSpPr>
        <dsp:cNvPr id="0" name=""/>
        <dsp:cNvSpPr/>
      </dsp:nvSpPr>
      <dsp:spPr>
        <a:xfrm>
          <a:off x="8858046" y="1050990"/>
          <a:ext cx="647841" cy="64784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6AE949F-9B21-4286-A543-2B64FEC13A8C}">
      <dsp:nvSpPr>
        <dsp:cNvPr id="0" name=""/>
        <dsp:cNvSpPr/>
      </dsp:nvSpPr>
      <dsp:spPr>
        <a:xfrm>
          <a:off x="8462143" y="1914862"/>
          <a:ext cx="1439648" cy="57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Official institutes </a:t>
          </a:r>
        </a:p>
      </dsp:txBody>
      <dsp:txXfrm>
        <a:off x="8462143" y="1914862"/>
        <a:ext cx="1439648" cy="5758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B92BFD-7ADC-4FDC-B30A-BE36715AE9E0}">
      <dsp:nvSpPr>
        <dsp:cNvPr id="0" name=""/>
        <dsp:cNvSpPr/>
      </dsp:nvSpPr>
      <dsp:spPr>
        <a:xfrm>
          <a:off x="480948" y="902427"/>
          <a:ext cx="781523" cy="7815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E53D39C-ACB0-4A05-86E5-CF662E8267ED}">
      <dsp:nvSpPr>
        <dsp:cNvPr id="0" name=""/>
        <dsp:cNvSpPr/>
      </dsp:nvSpPr>
      <dsp:spPr>
        <a:xfrm>
          <a:off x="3351" y="1944598"/>
          <a:ext cx="1736718" cy="694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dirty="0"/>
            <a:t>Collecting of intelligence/evidence and asset tracing</a:t>
          </a:r>
        </a:p>
      </dsp:txBody>
      <dsp:txXfrm>
        <a:off x="3351" y="1944598"/>
        <a:ext cx="1736718" cy="694687"/>
      </dsp:txXfrm>
    </dsp:sp>
    <dsp:sp modelId="{92D39251-1E73-4EC9-9171-4852D678A19A}">
      <dsp:nvSpPr>
        <dsp:cNvPr id="0" name=""/>
        <dsp:cNvSpPr/>
      </dsp:nvSpPr>
      <dsp:spPr>
        <a:xfrm>
          <a:off x="2521593" y="902427"/>
          <a:ext cx="781523" cy="78152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EBE55AC-267A-4A05-A96F-B13756DA5250}">
      <dsp:nvSpPr>
        <dsp:cNvPr id="0" name=""/>
        <dsp:cNvSpPr/>
      </dsp:nvSpPr>
      <dsp:spPr>
        <a:xfrm>
          <a:off x="2043995" y="1944598"/>
          <a:ext cx="1736718" cy="694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Securing asset</a:t>
          </a:r>
        </a:p>
      </dsp:txBody>
      <dsp:txXfrm>
        <a:off x="2043995" y="1944598"/>
        <a:ext cx="1736718" cy="694687"/>
      </dsp:txXfrm>
    </dsp:sp>
    <dsp:sp modelId="{E705E56C-60A8-43CE-BB97-AD17E6805E1E}">
      <dsp:nvSpPr>
        <dsp:cNvPr id="0" name=""/>
        <dsp:cNvSpPr/>
      </dsp:nvSpPr>
      <dsp:spPr>
        <a:xfrm>
          <a:off x="4562237" y="902427"/>
          <a:ext cx="781523" cy="78152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2603352-447B-4569-B716-52380884958E}">
      <dsp:nvSpPr>
        <dsp:cNvPr id="0" name=""/>
        <dsp:cNvSpPr/>
      </dsp:nvSpPr>
      <dsp:spPr>
        <a:xfrm>
          <a:off x="4084640" y="1944598"/>
          <a:ext cx="1736718" cy="694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Court process</a:t>
          </a:r>
        </a:p>
      </dsp:txBody>
      <dsp:txXfrm>
        <a:off x="4084640" y="1944598"/>
        <a:ext cx="1736718" cy="694687"/>
      </dsp:txXfrm>
    </dsp:sp>
    <dsp:sp modelId="{5A3CC9AA-9D1B-4C7D-8DBF-3B525D83BAB1}">
      <dsp:nvSpPr>
        <dsp:cNvPr id="0" name=""/>
        <dsp:cNvSpPr/>
      </dsp:nvSpPr>
      <dsp:spPr>
        <a:xfrm>
          <a:off x="6602882" y="902427"/>
          <a:ext cx="781523" cy="78152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3771F1D-05E4-4AAD-BB8F-75F573335B02}">
      <dsp:nvSpPr>
        <dsp:cNvPr id="0" name=""/>
        <dsp:cNvSpPr/>
      </dsp:nvSpPr>
      <dsp:spPr>
        <a:xfrm>
          <a:off x="6125284" y="1944598"/>
          <a:ext cx="1736718" cy="694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Enforcing orders</a:t>
          </a:r>
        </a:p>
      </dsp:txBody>
      <dsp:txXfrm>
        <a:off x="6125284" y="1944598"/>
        <a:ext cx="1736718" cy="694687"/>
      </dsp:txXfrm>
    </dsp:sp>
    <dsp:sp modelId="{ED159158-2CEE-4B14-9BD0-7EA7FA14DEF2}">
      <dsp:nvSpPr>
        <dsp:cNvPr id="0" name=""/>
        <dsp:cNvSpPr/>
      </dsp:nvSpPr>
      <dsp:spPr>
        <a:xfrm>
          <a:off x="8643526" y="902427"/>
          <a:ext cx="781523" cy="78152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55B2033-6147-4ECD-8B2E-948709358E84}">
      <dsp:nvSpPr>
        <dsp:cNvPr id="0" name=""/>
        <dsp:cNvSpPr/>
      </dsp:nvSpPr>
      <dsp:spPr>
        <a:xfrm>
          <a:off x="8165929" y="1944598"/>
          <a:ext cx="1736718" cy="694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Return of asset</a:t>
          </a:r>
        </a:p>
      </dsp:txBody>
      <dsp:txXfrm>
        <a:off x="8165929" y="1944598"/>
        <a:ext cx="1736718" cy="694687"/>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GB"/>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4/9/2021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GB"/>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GB"/>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GB"/>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4/9/2021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328587DD-2482-D047-BEC1-A19B224F169F}"/>
              </a:ext>
            </a:extLst>
          </p:cNvPr>
          <p:cNvSpPr>
            <a:spLocks noGrp="1"/>
          </p:cNvSpPr>
          <p:nvPr>
            <p:ph type="title"/>
          </p:nvPr>
        </p:nvSpPr>
        <p:spPr>
          <a:xfrm>
            <a:off x="1019015" y="1093787"/>
            <a:ext cx="3059969" cy="4697413"/>
          </a:xfrm>
        </p:spPr>
        <p:txBody>
          <a:bodyPr>
            <a:normAutofit/>
          </a:bodyPr>
          <a:lstStyle/>
          <a:p>
            <a:r>
              <a:rPr lang="en-US" sz="3200" dirty="0">
                <a:latin typeface="Times New Roman" panose="02020603050405020304" pitchFamily="18" charset="0"/>
                <a:cs typeface="Times New Roman" panose="02020603050405020304" pitchFamily="18" charset="0"/>
              </a:rPr>
              <a:t>Lecture-7</a:t>
            </a:r>
            <a:r>
              <a:rPr lang="en-US" dirty="0"/>
              <a:t> </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6389A09-246B-DF45-B769-F6512D0A1DE0}"/>
              </a:ext>
            </a:extLst>
          </p:cNvPr>
          <p:cNvSpPr>
            <a:spLocks noGrp="1"/>
          </p:cNvSpPr>
          <p:nvPr>
            <p:ph idx="1"/>
          </p:nvPr>
        </p:nvSpPr>
        <p:spPr>
          <a:xfrm>
            <a:off x="5215467" y="2345764"/>
            <a:ext cx="6363758" cy="3989388"/>
          </a:xfrm>
        </p:spPr>
        <p:txBody>
          <a:bodyPr>
            <a:normAutofit/>
          </a:bodyPr>
          <a:lstStyle/>
          <a:p>
            <a:r>
              <a:rPr lang="en-US" sz="2000" dirty="0">
                <a:latin typeface="Times New Roman" panose="02020603050405020304" pitchFamily="18" charset="0"/>
                <a:cs typeface="Times New Roman" panose="02020603050405020304" pitchFamily="18" charset="0"/>
              </a:rPr>
              <a:t>Making government transparent</a:t>
            </a:r>
          </a:p>
          <a:p>
            <a:r>
              <a:rPr lang="en-US" sz="2000" dirty="0">
                <a:latin typeface="Times New Roman" panose="02020603050405020304" pitchFamily="18" charset="0"/>
                <a:cs typeface="Times New Roman" panose="02020603050405020304" pitchFamily="18" charset="0"/>
              </a:rPr>
              <a:t>Freedom of Information Act</a:t>
            </a:r>
          </a:p>
          <a:p>
            <a:r>
              <a:rPr lang="en-US" sz="2000" dirty="0">
                <a:latin typeface="Times New Roman" panose="02020603050405020304" pitchFamily="18" charset="0"/>
                <a:cs typeface="Times New Roman" panose="02020603050405020304" pitchFamily="18" charset="0"/>
              </a:rPr>
              <a:t>Asset recovery legislation</a:t>
            </a:r>
          </a:p>
        </p:txBody>
      </p:sp>
    </p:spTree>
    <p:extLst>
      <p:ext uri="{BB962C8B-B14F-4D97-AF65-F5344CB8AC3E}">
        <p14:creationId xmlns:p14="http://schemas.microsoft.com/office/powerpoint/2010/main" val="1164846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0C294B32-4192-8142-ACF7-4CDA77AC0797}"/>
              </a:ext>
            </a:extLst>
          </p:cNvPr>
          <p:cNvSpPr>
            <a:spLocks noGrp="1"/>
          </p:cNvSpPr>
          <p:nvPr>
            <p:ph type="title"/>
          </p:nvPr>
        </p:nvSpPr>
        <p:spPr>
          <a:xfrm>
            <a:off x="1019015" y="1093787"/>
            <a:ext cx="3059969" cy="4697413"/>
          </a:xfrm>
        </p:spPr>
        <p:txBody>
          <a:bodyPr>
            <a:normAutofit/>
          </a:bodyPr>
          <a:lstStyle/>
          <a:p>
            <a:r>
              <a:rPr lang="en-US" sz="3200" dirty="0">
                <a:latin typeface="Times New Roman" panose="02020603050405020304" pitchFamily="18" charset="0"/>
                <a:cs typeface="Times New Roman" panose="02020603050405020304" pitchFamily="18" charset="0"/>
              </a:rPr>
              <a:t>Role of technology</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AE5B97C-6EB0-A34F-B4BE-120776E3EE4C}"/>
              </a:ext>
            </a:extLst>
          </p:cNvPr>
          <p:cNvSpPr>
            <a:spLocks noGrp="1"/>
          </p:cNvSpPr>
          <p:nvPr>
            <p:ph idx="1"/>
          </p:nvPr>
        </p:nvSpPr>
        <p:spPr>
          <a:xfrm>
            <a:off x="5215467" y="1093788"/>
            <a:ext cx="5831944" cy="4697413"/>
          </a:xfrm>
        </p:spPr>
        <p:txBody>
          <a:bodyPr>
            <a:normAutofit/>
          </a:bodyPr>
          <a:lstStyle/>
          <a:p>
            <a:pPr>
              <a:lnSpc>
                <a:spcPct val="110000"/>
              </a:lnSpc>
            </a:pPr>
            <a:r>
              <a:rPr lang="en-US" sz="2000" dirty="0">
                <a:latin typeface="Times New Roman" panose="02020603050405020304" pitchFamily="18" charset="0"/>
                <a:cs typeface="Times New Roman" panose="02020603050405020304" pitchFamily="18" charset="0"/>
              </a:rPr>
              <a:t>Modern technology can enable an individual to become a whistle-blower with evidences of bad governance (Edward Snowden)</a:t>
            </a:r>
          </a:p>
          <a:p>
            <a:pPr>
              <a:lnSpc>
                <a:spcPct val="110000"/>
              </a:lnSpc>
            </a:pPr>
            <a:r>
              <a:rPr lang="en-US" sz="2000" dirty="0">
                <a:latin typeface="Times New Roman" panose="02020603050405020304" pitchFamily="18" charset="0"/>
                <a:cs typeface="Times New Roman" panose="02020603050405020304" pitchFamily="18" charset="0"/>
              </a:rPr>
              <a:t>Massive electronic files are downloaded onto disks</a:t>
            </a:r>
          </a:p>
          <a:p>
            <a:pPr>
              <a:lnSpc>
                <a:spcPct val="110000"/>
              </a:lnSpc>
            </a:pPr>
            <a:r>
              <a:rPr lang="en-US" sz="2000" dirty="0">
                <a:latin typeface="Times New Roman" panose="02020603050405020304" pitchFamily="18" charset="0"/>
                <a:cs typeface="Times New Roman" panose="02020603050405020304" pitchFamily="18" charset="0"/>
              </a:rPr>
              <a:t>Face-to-face conversations are recorded</a:t>
            </a:r>
          </a:p>
          <a:p>
            <a:pPr>
              <a:lnSpc>
                <a:spcPct val="110000"/>
              </a:lnSpc>
            </a:pPr>
            <a:r>
              <a:rPr lang="en-US" sz="2000" dirty="0">
                <a:latin typeface="Times New Roman" panose="02020603050405020304" pitchFamily="18" charset="0"/>
                <a:cs typeface="Times New Roman" panose="02020603050405020304" pitchFamily="18" charset="0"/>
              </a:rPr>
              <a:t>Networking across national and international boundaries can access private files of public interest</a:t>
            </a:r>
          </a:p>
          <a:p>
            <a:pPr>
              <a:lnSpc>
                <a:spcPct val="110000"/>
              </a:lnSpc>
            </a:pPr>
            <a:r>
              <a:rPr lang="en-US" sz="2000" dirty="0">
                <a:latin typeface="Times New Roman" panose="02020603050405020304" pitchFamily="18" charset="0"/>
                <a:cs typeface="Times New Roman" panose="02020603050405020304" pitchFamily="18" charset="0"/>
              </a:rPr>
              <a:t>A spectacular example is the disclosure of the papers of a law firms in </a:t>
            </a:r>
            <a:r>
              <a:rPr lang="en-US" sz="2000" dirty="0" err="1">
                <a:latin typeface="Times New Roman" panose="02020603050405020304" pitchFamily="18" charset="0"/>
                <a:cs typeface="Times New Roman" panose="02020603050405020304" pitchFamily="18" charset="0"/>
              </a:rPr>
              <a:t>Pamana</a:t>
            </a:r>
            <a:r>
              <a:rPr lang="en-US" sz="2000" dirty="0">
                <a:latin typeface="Times New Roman" panose="02020603050405020304" pitchFamily="18" charset="0"/>
                <a:cs typeface="Times New Roman" panose="02020603050405020304" pitchFamily="18" charset="0"/>
              </a:rPr>
              <a:t> that advised multinational clients about avoiding taxation.</a:t>
            </a:r>
            <a:r>
              <a:rPr lang="en-US" sz="2000" dirty="0"/>
              <a:t>  </a:t>
            </a:r>
          </a:p>
        </p:txBody>
      </p:sp>
    </p:spTree>
    <p:extLst>
      <p:ext uri="{BB962C8B-B14F-4D97-AF65-F5344CB8AC3E}">
        <p14:creationId xmlns:p14="http://schemas.microsoft.com/office/powerpoint/2010/main" val="3575913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B657F700-D225-F141-A6BD-9460685AABC3}"/>
              </a:ext>
            </a:extLst>
          </p:cNvPr>
          <p:cNvSpPr>
            <a:spLocks noGrp="1"/>
          </p:cNvSpPr>
          <p:nvPr>
            <p:ph type="title"/>
          </p:nvPr>
        </p:nvSpPr>
        <p:spPr>
          <a:xfrm>
            <a:off x="622301" y="1093787"/>
            <a:ext cx="3456684" cy="4697413"/>
          </a:xfrm>
        </p:spPr>
        <p:txBody>
          <a:bodyPr>
            <a:normAutofit/>
          </a:bodyPr>
          <a:lstStyle/>
          <a:p>
            <a:r>
              <a:rPr lang="en-US" sz="3200" dirty="0">
                <a:latin typeface="Times New Roman" panose="02020603050405020304" pitchFamily="18" charset="0"/>
                <a:cs typeface="Times New Roman" panose="02020603050405020304" pitchFamily="18" charset="0"/>
              </a:rPr>
              <a:t>The effect of increased transparency </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4FB4750-17D0-9647-A656-8B0FB0036B64}"/>
              </a:ext>
            </a:extLst>
          </p:cNvPr>
          <p:cNvSpPr>
            <a:spLocks noGrp="1"/>
          </p:cNvSpPr>
          <p:nvPr>
            <p:ph idx="1"/>
          </p:nvPr>
        </p:nvSpPr>
        <p:spPr>
          <a:xfrm>
            <a:off x="5065785" y="1558421"/>
            <a:ext cx="5831944" cy="4697413"/>
          </a:xfrm>
        </p:spPr>
        <p:txBody>
          <a:bodyPr>
            <a:normAutofit/>
          </a:bodyPr>
          <a:lstStyle/>
          <a:p>
            <a:r>
              <a:rPr lang="en-US" sz="2000" dirty="0">
                <a:latin typeface="Times New Roman" panose="02020603050405020304" pitchFamily="18" charset="0"/>
                <a:cs typeface="Times New Roman" panose="02020603050405020304" pitchFamily="18" charset="0"/>
              </a:rPr>
              <a:t>An increase in opening government to public inspection is promoted</a:t>
            </a:r>
          </a:p>
          <a:p>
            <a:r>
              <a:rPr lang="en-US" sz="2000" dirty="0">
                <a:latin typeface="Times New Roman" panose="02020603050405020304" pitchFamily="18" charset="0"/>
                <a:cs typeface="Times New Roman" panose="02020603050405020304" pitchFamily="18" charset="0"/>
              </a:rPr>
              <a:t>Greater accountability of governors to the governed </a:t>
            </a:r>
          </a:p>
          <a:p>
            <a:r>
              <a:rPr lang="en-US" sz="2000" dirty="0">
                <a:latin typeface="Times New Roman" panose="02020603050405020304" pitchFamily="18" charset="0"/>
                <a:cs typeface="Times New Roman" panose="02020603050405020304" pitchFamily="18" charset="0"/>
              </a:rPr>
              <a:t>Inclusive decision making </a:t>
            </a:r>
          </a:p>
          <a:p>
            <a:r>
              <a:rPr lang="en-US" sz="2000" dirty="0">
                <a:latin typeface="Times New Roman" panose="02020603050405020304" pitchFamily="18" charset="0"/>
                <a:cs typeface="Times New Roman" panose="02020603050405020304" pitchFamily="18" charset="0"/>
              </a:rPr>
              <a:t>An increase in trust as a result of letting sunlight into activities that were formerly kept in the dark</a:t>
            </a:r>
          </a:p>
        </p:txBody>
      </p:sp>
    </p:spTree>
    <p:extLst>
      <p:ext uri="{BB962C8B-B14F-4D97-AF65-F5344CB8AC3E}">
        <p14:creationId xmlns:p14="http://schemas.microsoft.com/office/powerpoint/2010/main" val="2405170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9411045F-C091-ED43-AD88-8FA3D3058BCC}"/>
              </a:ext>
            </a:extLst>
          </p:cNvPr>
          <p:cNvSpPr>
            <a:spLocks noGrp="1"/>
          </p:cNvSpPr>
          <p:nvPr>
            <p:ph type="title"/>
          </p:nvPr>
        </p:nvSpPr>
        <p:spPr>
          <a:xfrm>
            <a:off x="1019015" y="1093787"/>
            <a:ext cx="3059969" cy="4697413"/>
          </a:xfrm>
        </p:spPr>
        <p:txBody>
          <a:bodyPr>
            <a:normAutofit/>
          </a:bodyPr>
          <a:lstStyle/>
          <a:p>
            <a:r>
              <a:rPr lang="en-US" sz="3200" dirty="0">
                <a:latin typeface="Times New Roman" panose="02020603050405020304" pitchFamily="18" charset="0"/>
                <a:cs typeface="Times New Roman" panose="02020603050405020304" pitchFamily="18" charset="0"/>
              </a:rPr>
              <a:t>asset recovery legislation</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5462BED-2B71-E749-BDF6-3E16B61299C8}"/>
              </a:ext>
            </a:extLst>
          </p:cNvPr>
          <p:cNvSpPr>
            <a:spLocks noGrp="1"/>
          </p:cNvSpPr>
          <p:nvPr>
            <p:ph idx="1"/>
          </p:nvPr>
        </p:nvSpPr>
        <p:spPr>
          <a:xfrm>
            <a:off x="5215467" y="488950"/>
            <a:ext cx="5831944" cy="5302251"/>
          </a:xfrm>
        </p:spPr>
        <p:txBody>
          <a:bodyPr>
            <a:noAutofit/>
          </a:bodyPr>
          <a:lstStyle/>
          <a:p>
            <a:pPr>
              <a:lnSpc>
                <a:spcPct val="110000"/>
              </a:lnSpc>
            </a:pPr>
            <a:r>
              <a:rPr lang="en-GB" sz="2000" dirty="0">
                <a:latin typeface="Times New Roman" panose="02020603050405020304" pitchFamily="18" charset="0"/>
                <a:cs typeface="Times New Roman" panose="02020603050405020304" pitchFamily="18" charset="0"/>
              </a:rPr>
              <a:t>Developing countries lose between US$20 to US$40 billion each year through bribery, misappropriation of funds, and other corrupt practices </a:t>
            </a:r>
          </a:p>
          <a:p>
            <a:pPr>
              <a:lnSpc>
                <a:spcPct val="110000"/>
              </a:lnSpc>
            </a:pPr>
            <a:r>
              <a:rPr lang="en-GB" sz="2000" dirty="0">
                <a:latin typeface="Times New Roman" panose="02020603050405020304" pitchFamily="18" charset="0"/>
                <a:cs typeface="Times New Roman" panose="02020603050405020304" pitchFamily="18" charset="0"/>
              </a:rPr>
              <a:t>Much of the proceeds of corruption find “safe haven” in the world’s financial centres</a:t>
            </a:r>
          </a:p>
          <a:p>
            <a:pPr>
              <a:lnSpc>
                <a:spcPct val="110000"/>
              </a:lnSpc>
            </a:pPr>
            <a:r>
              <a:rPr lang="en-GB" sz="2000" dirty="0">
                <a:latin typeface="Times New Roman" panose="02020603050405020304" pitchFamily="18" charset="0"/>
                <a:cs typeface="Times New Roman" panose="02020603050405020304" pitchFamily="18" charset="0"/>
              </a:rPr>
              <a:t>These criminal flows are a drain on social services and economic development programs, contributing to the further impoverishment of the world’s poorest countries. </a:t>
            </a:r>
          </a:p>
          <a:p>
            <a:pPr>
              <a:lnSpc>
                <a:spcPct val="110000"/>
              </a:lnSpc>
            </a:pPr>
            <a:r>
              <a:rPr lang="en-GB" sz="2000" dirty="0">
                <a:latin typeface="Times New Roman" panose="02020603050405020304" pitchFamily="18" charset="0"/>
                <a:cs typeface="Times New Roman" panose="02020603050405020304" pitchFamily="18" charset="0"/>
              </a:rPr>
              <a:t>The victims include children in need of education, patients in need of treatment, and all members of society who contribute their fair share and deserve assurance that public funds are being used to improve their lives</a:t>
            </a:r>
          </a:p>
          <a:p>
            <a:pPr>
              <a:lnSpc>
                <a:spcPct val="110000"/>
              </a:lnSpc>
            </a:pPr>
            <a:r>
              <a:rPr lang="en-GB" sz="2000" dirty="0">
                <a:latin typeface="Times New Roman" panose="02020603050405020304" pitchFamily="18" charset="0"/>
                <a:cs typeface="Times New Roman" panose="02020603050405020304" pitchFamily="18" charset="0"/>
              </a:rPr>
              <a:t>But corruption affects us all by undermining confidence in governments, banks, and companies in both developed and developing economies</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5041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6270675-9512-4978-8583-36659256EE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A7A0FB-7624-EE4C-AA3D-49124B041712}"/>
              </a:ext>
            </a:extLst>
          </p:cNvPr>
          <p:cNvSpPr>
            <a:spLocks noGrp="1"/>
          </p:cNvSpPr>
          <p:nvPr>
            <p:ph type="title"/>
          </p:nvPr>
        </p:nvSpPr>
        <p:spPr>
          <a:xfrm>
            <a:off x="1141413" y="618518"/>
            <a:ext cx="9905998" cy="1478570"/>
          </a:xfrm>
        </p:spPr>
        <p:txBody>
          <a:bodyPr>
            <a:normAutofit/>
          </a:bodyPr>
          <a:lstStyle/>
          <a:p>
            <a:pPr algn="ctr"/>
            <a:r>
              <a:rPr lang="en-US" sz="3200" dirty="0">
                <a:latin typeface="Times New Roman" panose="02020603050405020304" pitchFamily="18" charset="0"/>
                <a:cs typeface="Times New Roman" panose="02020603050405020304" pitchFamily="18" charset="0"/>
              </a:rPr>
              <a:t>An overview  </a:t>
            </a:r>
          </a:p>
        </p:txBody>
      </p:sp>
      <p:graphicFrame>
        <p:nvGraphicFramePr>
          <p:cNvPr id="5" name="Content Placeholder 2">
            <a:extLst>
              <a:ext uri="{FF2B5EF4-FFF2-40B4-BE49-F238E27FC236}">
                <a16:creationId xmlns:a16="http://schemas.microsoft.com/office/drawing/2014/main" id="{45522349-1E7B-4805-B3A3-62A7FA0FB379}"/>
              </a:ext>
            </a:extLst>
          </p:cNvPr>
          <p:cNvGraphicFramePr>
            <a:graphicFrameLocks noGrp="1"/>
          </p:cNvGraphicFramePr>
          <p:nvPr>
            <p:ph idx="1"/>
            <p:extLst>
              <p:ext uri="{D42A27DB-BD31-4B8C-83A1-F6EECF244321}">
                <p14:modId xmlns:p14="http://schemas.microsoft.com/office/powerpoint/2010/main" val="1933277339"/>
              </p:ext>
            </p:extLst>
          </p:nvPr>
        </p:nvGraphicFramePr>
        <p:xfrm>
          <a:off x="1141412" y="2249487"/>
          <a:ext cx="9905999" cy="3541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95165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46D36316-A338-AB47-88E2-3D07AF7BBABF}"/>
              </a:ext>
            </a:extLst>
          </p:cNvPr>
          <p:cNvSpPr>
            <a:spLocks noGrp="1"/>
          </p:cNvSpPr>
          <p:nvPr>
            <p:ph type="title"/>
          </p:nvPr>
        </p:nvSpPr>
        <p:spPr>
          <a:xfrm>
            <a:off x="319087" y="1093787"/>
            <a:ext cx="4296472" cy="4697413"/>
          </a:xfrm>
        </p:spPr>
        <p:txBody>
          <a:bodyPr>
            <a:normAutofit/>
          </a:bodyPr>
          <a:lstStyle/>
          <a:p>
            <a:r>
              <a:rPr lang="en-US" sz="3200" dirty="0">
                <a:latin typeface="Times New Roman" panose="02020603050405020304" pitchFamily="18" charset="0"/>
                <a:cs typeface="Times New Roman" panose="02020603050405020304" pitchFamily="18" charset="0"/>
              </a:rPr>
              <a:t>Gathering intelligence and evidence and tracing asset </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6ED9F81-99D9-344F-9E45-8AB017380E92}"/>
              </a:ext>
            </a:extLst>
          </p:cNvPr>
          <p:cNvSpPr>
            <a:spLocks noGrp="1"/>
          </p:cNvSpPr>
          <p:nvPr>
            <p:ph idx="1"/>
          </p:nvPr>
        </p:nvSpPr>
        <p:spPr>
          <a:xfrm>
            <a:off x="5215467" y="1093788"/>
            <a:ext cx="5831944" cy="4697413"/>
          </a:xfrm>
        </p:spPr>
        <p:txBody>
          <a:bodyPr>
            <a:noAutofit/>
          </a:bodyPr>
          <a:lstStyle/>
          <a:p>
            <a:pPr>
              <a:lnSpc>
                <a:spcPct val="110000"/>
              </a:lnSpc>
            </a:pPr>
            <a:r>
              <a:rPr lang="en-GB" sz="2000" dirty="0">
                <a:latin typeface="Times New Roman" panose="02020603050405020304" pitchFamily="18" charset="0"/>
                <a:cs typeface="Times New Roman" panose="02020603050405020304" pitchFamily="18" charset="0"/>
              </a:rPr>
              <a:t>Evidence is gathered and assets are traced by law enforcement officers under the supervision of or in close cooperation with prosecutors or investigating magistrates, or by private investigators (broad-sheet) or other interested parties in private civil actions</a:t>
            </a:r>
          </a:p>
          <a:p>
            <a:pPr>
              <a:lnSpc>
                <a:spcPct val="110000"/>
              </a:lnSpc>
            </a:pPr>
            <a:r>
              <a:rPr lang="en-GB" sz="2000" dirty="0">
                <a:latin typeface="Times New Roman" panose="02020603050405020304" pitchFamily="18" charset="0"/>
                <a:cs typeface="Times New Roman" panose="02020603050405020304" pitchFamily="18" charset="0"/>
              </a:rPr>
              <a:t>To gathering publicly available information and intelligence from law enforcement or other government agency databases, law enforcement can employ special investigative techniques </a:t>
            </a:r>
          </a:p>
          <a:p>
            <a:pPr>
              <a:lnSpc>
                <a:spcPct val="110000"/>
              </a:lnSpc>
            </a:pPr>
            <a:r>
              <a:rPr lang="en-GB" sz="2000" dirty="0">
                <a:latin typeface="Times New Roman" panose="02020603050405020304" pitchFamily="18" charset="0"/>
                <a:cs typeface="Times New Roman" panose="02020603050405020304" pitchFamily="18" charset="0"/>
              </a:rPr>
              <a:t>for example, electronic surveillance, search and seizure orders, production orders, or account monitoring orders</a:t>
            </a:r>
          </a:p>
          <a:p>
            <a:pPr>
              <a:lnSpc>
                <a:spcPct val="110000"/>
              </a:lnSpc>
            </a:pPr>
            <a:r>
              <a:rPr lang="en-GB" sz="2000" dirty="0">
                <a:latin typeface="Times New Roman" panose="02020603050405020304" pitchFamily="18" charset="0"/>
                <a:cs typeface="Times New Roman" panose="02020603050405020304" pitchFamily="18" charset="0"/>
              </a:rPr>
              <a:t>Some techniques may require authorization by a prosecutor or judge</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0002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89D22DCD-53D1-5A41-A486-90E8CFDC4F18}"/>
              </a:ext>
            </a:extLst>
          </p:cNvPr>
          <p:cNvSpPr>
            <a:spLocks noGrp="1"/>
          </p:cNvSpPr>
          <p:nvPr>
            <p:ph type="title"/>
          </p:nvPr>
        </p:nvSpPr>
        <p:spPr>
          <a:xfrm>
            <a:off x="1019015" y="1093787"/>
            <a:ext cx="3059969" cy="4697413"/>
          </a:xfrm>
        </p:spPr>
        <p:txBody>
          <a:bodyPr>
            <a:normAutofit/>
          </a:bodyPr>
          <a:lstStyle/>
          <a:p>
            <a:r>
              <a:rPr lang="en-US" sz="3200" dirty="0">
                <a:latin typeface="Times New Roman" panose="02020603050405020304" pitchFamily="18" charset="0"/>
                <a:cs typeface="Times New Roman" panose="02020603050405020304" pitchFamily="18" charset="0"/>
              </a:rPr>
              <a:t>Securing asset</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0E9A4EB-D49F-E047-A5D7-C0B68D709280}"/>
              </a:ext>
            </a:extLst>
          </p:cNvPr>
          <p:cNvSpPr>
            <a:spLocks noGrp="1"/>
          </p:cNvSpPr>
          <p:nvPr>
            <p:ph idx="1"/>
          </p:nvPr>
        </p:nvSpPr>
        <p:spPr>
          <a:xfrm>
            <a:off x="5215467" y="1093788"/>
            <a:ext cx="5831944" cy="4697413"/>
          </a:xfrm>
        </p:spPr>
        <p:txBody>
          <a:bodyPr>
            <a:normAutofit/>
          </a:bodyPr>
          <a:lstStyle/>
          <a:p>
            <a:pPr>
              <a:lnSpc>
                <a:spcPct val="110000"/>
              </a:lnSpc>
            </a:pPr>
            <a:r>
              <a:rPr lang="en-GB" sz="2000" dirty="0">
                <a:latin typeface="Times New Roman" panose="02020603050405020304" pitchFamily="18" charset="0"/>
                <a:cs typeface="Times New Roman" panose="02020603050405020304" pitchFamily="18" charset="0"/>
              </a:rPr>
              <a:t>During the investigation process, proceeds and instrumentalities subject to confiscation must be secured to avoid dissipation, movement, or destruction</a:t>
            </a:r>
          </a:p>
          <a:p>
            <a:pPr>
              <a:lnSpc>
                <a:spcPct val="110000"/>
              </a:lnSpc>
            </a:pPr>
            <a:r>
              <a:rPr lang="en-GB" sz="2000" dirty="0">
                <a:latin typeface="Times New Roman" panose="02020603050405020304" pitchFamily="18" charset="0"/>
                <a:cs typeface="Times New Roman" panose="02020603050405020304" pitchFamily="18" charset="0"/>
              </a:rPr>
              <a:t>In certain civil law jurisdictions, the power to order the restraint or seizure of assets subject to confiscation may be granted to prosecutors, investigating magistrates, or law enforcement agencies. </a:t>
            </a:r>
          </a:p>
          <a:p>
            <a:pPr>
              <a:lnSpc>
                <a:spcPct val="110000"/>
              </a:lnSpc>
            </a:pPr>
            <a:r>
              <a:rPr lang="en-GB" sz="2000" dirty="0">
                <a:latin typeface="Times New Roman" panose="02020603050405020304" pitchFamily="18" charset="0"/>
                <a:cs typeface="Times New Roman" panose="02020603050405020304" pitchFamily="18" charset="0"/>
              </a:rPr>
              <a:t>In other civil law jurisdictions, judicial authorization is required</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8533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2517973F-83E0-A44E-A077-91AB446CCCA0}"/>
              </a:ext>
            </a:extLst>
          </p:cNvPr>
          <p:cNvSpPr>
            <a:spLocks noGrp="1"/>
          </p:cNvSpPr>
          <p:nvPr>
            <p:ph type="title"/>
          </p:nvPr>
        </p:nvSpPr>
        <p:spPr>
          <a:xfrm>
            <a:off x="546101" y="1093787"/>
            <a:ext cx="3532884" cy="4697413"/>
          </a:xfrm>
        </p:spPr>
        <p:txBody>
          <a:bodyPr>
            <a:normAutofit/>
          </a:bodyPr>
          <a:lstStyle/>
          <a:p>
            <a:r>
              <a:rPr lang="en-US" sz="3200" dirty="0">
                <a:latin typeface="Times New Roman" panose="02020603050405020304" pitchFamily="18" charset="0"/>
                <a:cs typeface="Times New Roman" panose="02020603050405020304" pitchFamily="18" charset="0"/>
              </a:rPr>
              <a:t>Court proceedings</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18AAA14-74B9-834B-8DD1-E6D9F23BFC33}"/>
              </a:ext>
            </a:extLst>
          </p:cNvPr>
          <p:cNvSpPr>
            <a:spLocks noGrp="1"/>
          </p:cNvSpPr>
          <p:nvPr>
            <p:ph idx="1"/>
          </p:nvPr>
        </p:nvSpPr>
        <p:spPr>
          <a:xfrm>
            <a:off x="5215467" y="488950"/>
            <a:ext cx="5831944" cy="5302251"/>
          </a:xfrm>
        </p:spPr>
        <p:txBody>
          <a:bodyPr>
            <a:noAutofit/>
          </a:bodyPr>
          <a:lstStyle/>
          <a:p>
            <a:pPr>
              <a:lnSpc>
                <a:spcPct val="110000"/>
              </a:lnSpc>
            </a:pPr>
            <a:r>
              <a:rPr lang="en-GB" sz="2000" dirty="0">
                <a:latin typeface="Times New Roman" panose="02020603050405020304" pitchFamily="18" charset="0"/>
                <a:cs typeface="Times New Roman" panose="02020603050405020304" pitchFamily="18" charset="0"/>
              </a:rPr>
              <a:t>Court proceedings may involve criminal or non-conviction based (NCB, without a prior criminal conviction) confiscation or private civil actions and will achieve the recovery of assets through orders of confiscation, compensation, damages, or fines</a:t>
            </a:r>
          </a:p>
          <a:p>
            <a:pPr>
              <a:lnSpc>
                <a:spcPct val="110000"/>
              </a:lnSpc>
            </a:pPr>
            <a:r>
              <a:rPr lang="en-GB" sz="2000" dirty="0">
                <a:latin typeface="Times New Roman" panose="02020603050405020304" pitchFamily="18" charset="0"/>
                <a:cs typeface="Times New Roman" panose="02020603050405020304" pitchFamily="18" charset="0"/>
              </a:rPr>
              <a:t>Confiscation may be property-based or value based</a:t>
            </a:r>
          </a:p>
          <a:p>
            <a:pPr>
              <a:lnSpc>
                <a:spcPct val="110000"/>
              </a:lnSpc>
            </a:pPr>
            <a:r>
              <a:rPr lang="en-GB" sz="2000" i="1" dirty="0">
                <a:latin typeface="Times New Roman" panose="02020603050405020304" pitchFamily="18" charset="0"/>
                <a:cs typeface="Times New Roman" panose="02020603050405020304" pitchFamily="18" charset="0"/>
              </a:rPr>
              <a:t>Property-based systems: </a:t>
            </a:r>
            <a:r>
              <a:rPr lang="en-GB" sz="2000" dirty="0">
                <a:latin typeface="Times New Roman" panose="02020603050405020304" pitchFamily="18" charset="0"/>
                <a:cs typeface="Times New Roman" panose="02020603050405020304" pitchFamily="18" charset="0"/>
              </a:rPr>
              <a:t>Allow the confiscation of assets found to be the proceeds or instrumentalities of crime requiring a link between the asset and the offense, a requirement that is frequently difficult to prove when assets have been laundered, converted, or transferred to conceal or disguise their illegal origin  </a:t>
            </a:r>
          </a:p>
          <a:p>
            <a:pPr>
              <a:lnSpc>
                <a:spcPct val="110000"/>
              </a:lnSpc>
            </a:pPr>
            <a:r>
              <a:rPr lang="en-GB" sz="2000" i="1" dirty="0">
                <a:latin typeface="Times New Roman" panose="02020603050405020304" pitchFamily="18" charset="0"/>
                <a:cs typeface="Times New Roman" panose="02020603050405020304" pitchFamily="18" charset="0"/>
              </a:rPr>
              <a:t>Value-based systems: </a:t>
            </a:r>
            <a:r>
              <a:rPr lang="en-GB" sz="2000" dirty="0">
                <a:latin typeface="Times New Roman" panose="02020603050405020304" pitchFamily="18" charset="0"/>
                <a:cs typeface="Times New Roman" panose="02020603050405020304" pitchFamily="18" charset="0"/>
              </a:rPr>
              <a:t>(also referred to as “benefit” systems) allow the determination of the value of the benefits derived from crime and the confiscation of an equivalent value of assets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0952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D76F869F-7C9E-F74F-BDC7-737E593EC9DC}"/>
              </a:ext>
            </a:extLst>
          </p:cNvPr>
          <p:cNvSpPr>
            <a:spLocks noGrp="1"/>
          </p:cNvSpPr>
          <p:nvPr>
            <p:ph type="title"/>
          </p:nvPr>
        </p:nvSpPr>
        <p:spPr>
          <a:xfrm>
            <a:off x="1019015" y="1093787"/>
            <a:ext cx="3059969" cy="4697413"/>
          </a:xfrm>
        </p:spPr>
        <p:txBody>
          <a:bodyPr>
            <a:normAutofit/>
          </a:bodyPr>
          <a:lstStyle/>
          <a:p>
            <a:r>
              <a:rPr lang="en-US" sz="3200" dirty="0">
                <a:latin typeface="Times New Roman" panose="02020603050405020304" pitchFamily="18" charset="0"/>
                <a:cs typeface="Times New Roman" panose="02020603050405020304" pitchFamily="18" charset="0"/>
              </a:rPr>
              <a:t>Enforcing orders</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01CADF3-31BA-1746-B204-8310AB0C824B}"/>
              </a:ext>
            </a:extLst>
          </p:cNvPr>
          <p:cNvSpPr>
            <a:spLocks noGrp="1"/>
          </p:cNvSpPr>
          <p:nvPr>
            <p:ph idx="1"/>
          </p:nvPr>
        </p:nvSpPr>
        <p:spPr>
          <a:xfrm>
            <a:off x="5215467" y="1093788"/>
            <a:ext cx="5831944" cy="4697413"/>
          </a:xfrm>
        </p:spPr>
        <p:txBody>
          <a:bodyPr>
            <a:noAutofit/>
          </a:bodyPr>
          <a:lstStyle/>
          <a:p>
            <a:pPr>
              <a:lnSpc>
                <a:spcPct val="110000"/>
              </a:lnSpc>
            </a:pPr>
            <a:r>
              <a:rPr lang="en-GB" sz="2000" dirty="0">
                <a:latin typeface="Times New Roman" panose="02020603050405020304" pitchFamily="18" charset="0"/>
                <a:cs typeface="Times New Roman" panose="02020603050405020304" pitchFamily="18" charset="0"/>
              </a:rPr>
              <a:t>When a court has ordered the restraint, seizure, or confiscation of assets, steps must be taken to enforce the order</a:t>
            </a:r>
          </a:p>
          <a:p>
            <a:pPr>
              <a:lnSpc>
                <a:spcPct val="110000"/>
              </a:lnSpc>
            </a:pPr>
            <a:r>
              <a:rPr lang="en-GB" sz="2000" dirty="0">
                <a:latin typeface="Times New Roman" panose="02020603050405020304" pitchFamily="18" charset="0"/>
                <a:cs typeface="Times New Roman" panose="02020603050405020304" pitchFamily="18" charset="0"/>
              </a:rPr>
              <a:t>If assets are located in a foreign jurisdiction, an MLA (Mutual Legal Assistance) request must be submitted</a:t>
            </a:r>
          </a:p>
          <a:p>
            <a:pPr>
              <a:lnSpc>
                <a:spcPct val="110000"/>
              </a:lnSpc>
            </a:pPr>
            <a:r>
              <a:rPr lang="en-GB" sz="2000" dirty="0">
                <a:latin typeface="Times New Roman" panose="02020603050405020304" pitchFamily="18" charset="0"/>
                <a:cs typeface="Times New Roman" panose="02020603050405020304" pitchFamily="18" charset="0"/>
              </a:rPr>
              <a:t>The order may then be enforced by authorities in the foreign jurisdiction through either direct or indirect registration</a:t>
            </a:r>
          </a:p>
          <a:p>
            <a:pPr>
              <a:lnSpc>
                <a:spcPct val="110000"/>
              </a:lnSpc>
            </a:pPr>
            <a:r>
              <a:rPr lang="en-GB" sz="2000" i="1" dirty="0">
                <a:latin typeface="Times New Roman" panose="02020603050405020304" pitchFamily="18" charset="0"/>
                <a:cs typeface="Times New Roman" panose="02020603050405020304" pitchFamily="18" charset="0"/>
              </a:rPr>
              <a:t>Direct: </a:t>
            </a:r>
            <a:r>
              <a:rPr lang="en-GB" sz="2000" dirty="0">
                <a:latin typeface="Times New Roman" panose="02020603050405020304" pitchFamily="18" charset="0"/>
                <a:cs typeface="Times New Roman" panose="02020603050405020304" pitchFamily="18" charset="0"/>
              </a:rPr>
              <a:t>Directly registering and enforcing the order of the requesting jurisdiction in a domestic court </a:t>
            </a:r>
          </a:p>
          <a:p>
            <a:pPr>
              <a:lnSpc>
                <a:spcPct val="110000"/>
              </a:lnSpc>
            </a:pPr>
            <a:r>
              <a:rPr lang="en-GB" sz="2000" i="1" dirty="0">
                <a:latin typeface="Times New Roman" panose="02020603050405020304" pitchFamily="18" charset="0"/>
                <a:cs typeface="Times New Roman" panose="02020603050405020304" pitchFamily="18" charset="0"/>
              </a:rPr>
              <a:t>Indirect: </a:t>
            </a:r>
            <a:r>
              <a:rPr lang="en-GB" sz="2000" dirty="0">
                <a:latin typeface="Times New Roman" panose="02020603050405020304" pitchFamily="18" charset="0"/>
                <a:cs typeface="Times New Roman" panose="02020603050405020304" pitchFamily="18" charset="0"/>
              </a:rPr>
              <a:t>Obtaining a domestic order based on the facts provided by the requesting jurisdiction </a:t>
            </a:r>
          </a:p>
          <a:p>
            <a:pPr>
              <a:lnSpc>
                <a:spcPct val="110000"/>
              </a:lnSpc>
            </a:pPr>
            <a:r>
              <a:rPr lang="en-GB" sz="2000" dirty="0">
                <a:latin typeface="Times New Roman" panose="02020603050405020304" pitchFamily="18" charset="0"/>
                <a:cs typeface="Times New Roman" panose="02020603050405020304" pitchFamily="18" charset="0"/>
              </a:rPr>
              <a:t>This will be accomplished through the mutual legal assistance (MLA) process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5644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DABED3F3-4435-474C-9DD3-EA3A502721C1}"/>
              </a:ext>
            </a:extLst>
          </p:cNvPr>
          <p:cNvSpPr>
            <a:spLocks noGrp="1"/>
          </p:cNvSpPr>
          <p:nvPr>
            <p:ph type="title"/>
          </p:nvPr>
        </p:nvSpPr>
        <p:spPr>
          <a:xfrm>
            <a:off x="1019015" y="1093787"/>
            <a:ext cx="3059969" cy="4697413"/>
          </a:xfrm>
        </p:spPr>
        <p:txBody>
          <a:bodyPr>
            <a:normAutofit/>
          </a:bodyPr>
          <a:lstStyle/>
          <a:p>
            <a:r>
              <a:rPr lang="en-US" sz="3200" dirty="0">
                <a:latin typeface="Times New Roman" panose="02020603050405020304" pitchFamily="18" charset="0"/>
                <a:cs typeface="Times New Roman" panose="02020603050405020304" pitchFamily="18" charset="0"/>
              </a:rPr>
              <a:t>Asset return</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F2413E6-6CD3-3846-95CC-5C9790012B65}"/>
              </a:ext>
            </a:extLst>
          </p:cNvPr>
          <p:cNvSpPr>
            <a:spLocks noGrp="1"/>
          </p:cNvSpPr>
          <p:nvPr>
            <p:ph idx="1"/>
          </p:nvPr>
        </p:nvSpPr>
        <p:spPr>
          <a:xfrm>
            <a:off x="5215467" y="167268"/>
            <a:ext cx="5831944" cy="5623933"/>
          </a:xfrm>
        </p:spPr>
        <p:txBody>
          <a:bodyPr>
            <a:noAutofit/>
          </a:bodyPr>
          <a:lstStyle/>
          <a:p>
            <a:pPr>
              <a:lnSpc>
                <a:spcPct val="110000"/>
              </a:lnSpc>
            </a:pPr>
            <a:r>
              <a:rPr lang="en-GB" sz="2000" dirty="0">
                <a:latin typeface="Times New Roman" panose="02020603050405020304" pitchFamily="18" charset="0"/>
                <a:cs typeface="Times New Roman" panose="02020603050405020304" pitchFamily="18" charset="0"/>
              </a:rPr>
              <a:t>The enforcement of the confiscation order in the requested jurisdiction often results in the confiscated assets being transferred to the general treasury or confiscation fund of the requested jurisdiction</a:t>
            </a:r>
          </a:p>
          <a:p>
            <a:pPr>
              <a:lnSpc>
                <a:spcPct val="110000"/>
              </a:lnSpc>
            </a:pPr>
            <a:r>
              <a:rPr lang="en-GB" sz="2000" dirty="0">
                <a:latin typeface="Times New Roman" panose="02020603050405020304" pitchFamily="18" charset="0"/>
                <a:cs typeface="Times New Roman" panose="02020603050405020304" pitchFamily="18" charset="0"/>
              </a:rPr>
              <a:t>Another mechanism will be needed to arrange for the return of the assets</a:t>
            </a:r>
          </a:p>
          <a:p>
            <a:pPr>
              <a:lnSpc>
                <a:spcPct val="110000"/>
              </a:lnSpc>
            </a:pPr>
            <a:r>
              <a:rPr lang="en-GB" sz="2000" dirty="0">
                <a:latin typeface="Times New Roman" panose="02020603050405020304" pitchFamily="18" charset="0"/>
                <a:cs typeface="Times New Roman" panose="02020603050405020304" pitchFamily="18" charset="0"/>
              </a:rPr>
              <a:t>If </a:t>
            </a:r>
            <a:r>
              <a:rPr lang="en-GB" sz="2000" i="1" dirty="0">
                <a:latin typeface="Times New Roman" panose="02020603050405020304" pitchFamily="18" charset="0"/>
                <a:cs typeface="Times New Roman" panose="02020603050405020304" pitchFamily="18" charset="0"/>
              </a:rPr>
              <a:t>UNCAC </a:t>
            </a:r>
            <a:r>
              <a:rPr lang="en-GB" sz="2000" dirty="0">
                <a:latin typeface="Times New Roman" panose="02020603050405020304" pitchFamily="18" charset="0"/>
                <a:cs typeface="Times New Roman" panose="02020603050405020304" pitchFamily="18" charset="0"/>
              </a:rPr>
              <a:t>is applicable, the requested party will be obliged under article 57 to return the confiscated assets to the requesting party </a:t>
            </a:r>
          </a:p>
          <a:p>
            <a:pPr>
              <a:lnSpc>
                <a:spcPct val="110000"/>
              </a:lnSpc>
            </a:pPr>
            <a:r>
              <a:rPr lang="en-GB" sz="2000" dirty="0">
                <a:latin typeface="Times New Roman" panose="02020603050405020304" pitchFamily="18" charset="0"/>
                <a:cs typeface="Times New Roman" panose="02020603050405020304" pitchFamily="18" charset="0"/>
              </a:rPr>
              <a:t>If </a:t>
            </a:r>
            <a:r>
              <a:rPr lang="en-GB" sz="2000" i="1" dirty="0">
                <a:latin typeface="Times New Roman" panose="02020603050405020304" pitchFamily="18" charset="0"/>
                <a:cs typeface="Times New Roman" panose="02020603050405020304" pitchFamily="18" charset="0"/>
              </a:rPr>
              <a:t>UNCAC</a:t>
            </a:r>
            <a:r>
              <a:rPr lang="en-GB" sz="2000" dirty="0">
                <a:latin typeface="Times New Roman" panose="02020603050405020304" pitchFamily="18" charset="0"/>
                <a:cs typeface="Times New Roman" panose="02020603050405020304" pitchFamily="18" charset="0"/>
              </a:rPr>
              <a:t> is not applicable, the return or sharing of confiscated assets will depend on domestic legislation, other international conventions, MLA treaties, or special agreements (for example, asset sharing agreements)</a:t>
            </a:r>
          </a:p>
          <a:p>
            <a:pPr>
              <a:lnSpc>
                <a:spcPct val="110000"/>
              </a:lnSpc>
            </a:pPr>
            <a:r>
              <a:rPr lang="en-GB" sz="2000" dirty="0">
                <a:latin typeface="Times New Roman" panose="02020603050405020304" pitchFamily="18" charset="0"/>
                <a:cs typeface="Times New Roman" panose="02020603050405020304" pitchFamily="18" charset="0"/>
              </a:rPr>
              <a:t>Total recovery may be reduced to compensate the requested jurisdiction for its expenses in restraining, maintaining, and disposing of the confiscated assets and the legal and living expenses of the claimant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122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70E7B54C-D019-B54D-9B0A-148232BA1D51}"/>
              </a:ext>
            </a:extLst>
          </p:cNvPr>
          <p:cNvSpPr>
            <a:spLocks noGrp="1"/>
          </p:cNvSpPr>
          <p:nvPr>
            <p:ph type="title"/>
          </p:nvPr>
        </p:nvSpPr>
        <p:spPr>
          <a:xfrm>
            <a:off x="1019015" y="1093787"/>
            <a:ext cx="3059969" cy="4697413"/>
          </a:xfrm>
        </p:spPr>
        <p:txBody>
          <a:bodyPr>
            <a:normAutofit/>
          </a:bodyPr>
          <a:lstStyle/>
          <a:p>
            <a:r>
              <a:rPr lang="en-US" sz="3200" dirty="0">
                <a:latin typeface="Times New Roman" panose="02020603050405020304" pitchFamily="18" charset="0"/>
                <a:cs typeface="Times New Roman" panose="02020603050405020304" pitchFamily="18" charset="0"/>
              </a:rPr>
              <a:t>Legal framework </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8FB9525-4758-7D4A-A556-09E52BAE32E7}"/>
              </a:ext>
            </a:extLst>
          </p:cNvPr>
          <p:cNvSpPr>
            <a:spLocks noGrp="1"/>
          </p:cNvSpPr>
          <p:nvPr>
            <p:ph idx="1"/>
          </p:nvPr>
        </p:nvSpPr>
        <p:spPr>
          <a:xfrm>
            <a:off x="5215467" y="1093788"/>
            <a:ext cx="5831944" cy="4697413"/>
          </a:xfrm>
        </p:spPr>
        <p:txBody>
          <a:bodyPr>
            <a:normAutofit/>
          </a:bodyPr>
          <a:lstStyle/>
          <a:p>
            <a:pPr marL="0" indent="0" algn="ctr">
              <a:lnSpc>
                <a:spcPct val="110000"/>
              </a:lnSpc>
              <a:buNone/>
            </a:pPr>
            <a:r>
              <a:rPr lang="en-GB" sz="2000" i="1" dirty="0">
                <a:latin typeface="Times New Roman" panose="02020603050405020304" pitchFamily="18" charset="0"/>
                <a:cs typeface="Times New Roman" panose="02020603050405020304" pitchFamily="18" charset="0"/>
              </a:rPr>
              <a:t>Legislation and procedures (domestic and foreign jurisdictions)</a:t>
            </a:r>
          </a:p>
          <a:p>
            <a:pPr>
              <a:lnSpc>
                <a:spcPct val="110000"/>
              </a:lnSpc>
            </a:pPr>
            <a:r>
              <a:rPr lang="en-GB" sz="2000" dirty="0">
                <a:latin typeface="Times New Roman" panose="02020603050405020304" pitchFamily="18" charset="0"/>
                <a:cs typeface="Times New Roman" panose="02020603050405020304" pitchFamily="18" charset="0"/>
              </a:rPr>
              <a:t>Confiscation provisions (criminal, NCB, administrative) </a:t>
            </a:r>
          </a:p>
          <a:p>
            <a:pPr>
              <a:lnSpc>
                <a:spcPct val="110000"/>
              </a:lnSpc>
            </a:pPr>
            <a:r>
              <a:rPr lang="en-GB" sz="2000" dirty="0">
                <a:latin typeface="Times New Roman" panose="02020603050405020304" pitchFamily="18" charset="0"/>
                <a:cs typeface="Times New Roman" panose="02020603050405020304" pitchFamily="18" charset="0"/>
              </a:rPr>
              <a:t>MLA</a:t>
            </a:r>
          </a:p>
          <a:p>
            <a:pPr>
              <a:lnSpc>
                <a:spcPct val="110000"/>
              </a:lnSpc>
            </a:pPr>
            <a:r>
              <a:rPr lang="en-GB" sz="2000" dirty="0">
                <a:latin typeface="Times New Roman" panose="02020603050405020304" pitchFamily="18" charset="0"/>
                <a:cs typeface="Times New Roman" panose="02020603050405020304" pitchFamily="18" charset="0"/>
              </a:rPr>
              <a:t>Criminal law provisions and codes of procedures (corruption, money laundering)</a:t>
            </a:r>
          </a:p>
          <a:p>
            <a:pPr>
              <a:lnSpc>
                <a:spcPct val="110000"/>
              </a:lnSpc>
            </a:pPr>
            <a:r>
              <a:rPr lang="en-GB" sz="2000" dirty="0">
                <a:latin typeface="Times New Roman" panose="02020603050405020304" pitchFamily="18" charset="0"/>
                <a:cs typeface="Times New Roman" panose="02020603050405020304" pitchFamily="18" charset="0"/>
              </a:rPr>
              <a:t>Private (civil) law provisions and codes of procedure; and </a:t>
            </a:r>
          </a:p>
          <a:p>
            <a:pPr>
              <a:lnSpc>
                <a:spcPct val="110000"/>
              </a:lnSpc>
            </a:pPr>
            <a:r>
              <a:rPr lang="en-GB" sz="2000" dirty="0">
                <a:latin typeface="Times New Roman" panose="02020603050405020304" pitchFamily="18" charset="0"/>
                <a:cs typeface="Times New Roman" panose="02020603050405020304" pitchFamily="18" charset="0"/>
              </a:rPr>
              <a:t>Asset sharing laws</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7705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B2B96859-156B-184C-97C8-FD4C91ED49AC}"/>
              </a:ext>
            </a:extLst>
          </p:cNvPr>
          <p:cNvSpPr>
            <a:spLocks noGrp="1"/>
          </p:cNvSpPr>
          <p:nvPr>
            <p:ph type="title"/>
          </p:nvPr>
        </p:nvSpPr>
        <p:spPr>
          <a:xfrm>
            <a:off x="684211" y="1093787"/>
            <a:ext cx="3394773" cy="4697413"/>
          </a:xfrm>
        </p:spPr>
        <p:txBody>
          <a:bodyPr>
            <a:normAutofit/>
          </a:bodyPr>
          <a:lstStyle/>
          <a:p>
            <a:r>
              <a:rPr lang="en-US" sz="3200" dirty="0">
                <a:latin typeface="Times New Roman" panose="02020603050405020304" pitchFamily="18" charset="0"/>
                <a:cs typeface="Times New Roman" panose="02020603050405020304" pitchFamily="18" charset="0"/>
              </a:rPr>
              <a:t>Defining transparency </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BA7E6B4-E58E-6541-A67B-28ACD51F4852}"/>
              </a:ext>
            </a:extLst>
          </p:cNvPr>
          <p:cNvSpPr>
            <a:spLocks noGrp="1"/>
          </p:cNvSpPr>
          <p:nvPr>
            <p:ph idx="1"/>
          </p:nvPr>
        </p:nvSpPr>
        <p:spPr>
          <a:xfrm>
            <a:off x="5081939" y="1849438"/>
            <a:ext cx="5831944" cy="4697413"/>
          </a:xfrm>
        </p:spPr>
        <p:txBody>
          <a:bodyPr>
            <a:normAutofit/>
          </a:bodyPr>
          <a:lstStyle/>
          <a:p>
            <a:r>
              <a:rPr lang="en-US" sz="2000" dirty="0">
                <a:latin typeface="Times New Roman" panose="02020603050405020304" pitchFamily="18" charset="0"/>
                <a:cs typeface="Times New Roman" panose="02020603050405020304" pitchFamily="18" charset="0"/>
              </a:rPr>
              <a:t> In a broad and general sense transparency is a condition in which both political insiders and outsiders can access information about public policy, evaluate it in terms of conformity to public standards and by the outcomes it produces, and publicize their judgments of how their governors act</a:t>
            </a:r>
          </a:p>
          <a:p>
            <a:endParaRPr lang="en-US" sz="2000" dirty="0">
              <a:latin typeface="Times New Roman" panose="02020603050405020304" pitchFamily="18" charset="0"/>
              <a:cs typeface="Times New Roman" panose="02020603050405020304" pitchFamily="18" charset="0"/>
            </a:endParaRPr>
          </a:p>
          <a:p>
            <a:pPr marL="0" indent="0" algn="r">
              <a:buNone/>
            </a:pPr>
            <a:r>
              <a:rPr lang="en-US" sz="2000" i="1" dirty="0" err="1">
                <a:latin typeface="Times New Roman" panose="02020603050405020304" pitchFamily="18" charset="0"/>
                <a:cs typeface="Times New Roman" panose="02020603050405020304" pitchFamily="18" charset="0"/>
              </a:rPr>
              <a:t>Bauhr</a:t>
            </a:r>
            <a:r>
              <a:rPr lang="en-US" sz="2000" i="1" dirty="0">
                <a:latin typeface="Times New Roman" panose="02020603050405020304" pitchFamily="18" charset="0"/>
                <a:cs typeface="Times New Roman" panose="02020603050405020304" pitchFamily="18" charset="0"/>
              </a:rPr>
              <a:t> and Grimes (2012)</a:t>
            </a:r>
          </a:p>
        </p:txBody>
      </p:sp>
    </p:spTree>
    <p:extLst>
      <p:ext uri="{BB962C8B-B14F-4D97-AF65-F5344CB8AC3E}">
        <p14:creationId xmlns:p14="http://schemas.microsoft.com/office/powerpoint/2010/main" val="684607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B771A336-FC5D-D444-B1FB-FF9E37CD7CEE}"/>
              </a:ext>
            </a:extLst>
          </p:cNvPr>
          <p:cNvSpPr>
            <a:spLocks noGrp="1"/>
          </p:cNvSpPr>
          <p:nvPr>
            <p:ph type="title"/>
          </p:nvPr>
        </p:nvSpPr>
        <p:spPr>
          <a:xfrm>
            <a:off x="579439" y="1093787"/>
            <a:ext cx="3499546" cy="4697413"/>
          </a:xfrm>
        </p:spPr>
        <p:txBody>
          <a:bodyPr>
            <a:normAutofit/>
          </a:bodyPr>
          <a:lstStyle/>
          <a:p>
            <a:r>
              <a:rPr lang="en-US" sz="3200" dirty="0">
                <a:latin typeface="Times New Roman" panose="02020603050405020304" pitchFamily="18" charset="0"/>
                <a:cs typeface="Times New Roman" panose="02020603050405020304" pitchFamily="18" charset="0"/>
              </a:rPr>
              <a:t>International cooperation</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AACBC87-8B68-B340-B949-D3B3E7542634}"/>
              </a:ext>
            </a:extLst>
          </p:cNvPr>
          <p:cNvSpPr>
            <a:spLocks noGrp="1"/>
          </p:cNvSpPr>
          <p:nvPr>
            <p:ph idx="1"/>
          </p:nvPr>
        </p:nvSpPr>
        <p:spPr>
          <a:xfrm>
            <a:off x="5215467" y="1093788"/>
            <a:ext cx="5831944" cy="4697413"/>
          </a:xfrm>
        </p:spPr>
        <p:txBody>
          <a:bodyPr>
            <a:normAutofit/>
          </a:bodyPr>
          <a:lstStyle/>
          <a:p>
            <a:pPr>
              <a:lnSpc>
                <a:spcPct val="110000"/>
              </a:lnSpc>
            </a:pPr>
            <a:r>
              <a:rPr lang="en-GB" sz="2000" dirty="0">
                <a:latin typeface="Times New Roman" panose="02020603050405020304" pitchFamily="18" charset="0"/>
                <a:cs typeface="Times New Roman" panose="02020603050405020304" pitchFamily="18" charset="0"/>
              </a:rPr>
              <a:t>International cooperation is essential for the successful recovery of assets that have been transferred to or hidden in foreign jurisdictions</a:t>
            </a:r>
          </a:p>
          <a:p>
            <a:pPr>
              <a:lnSpc>
                <a:spcPct val="110000"/>
              </a:lnSpc>
            </a:pPr>
            <a:r>
              <a:rPr lang="en-GB" sz="2000" dirty="0">
                <a:latin typeface="Times New Roman" panose="02020603050405020304" pitchFamily="18" charset="0"/>
                <a:cs typeface="Times New Roman" panose="02020603050405020304" pitchFamily="18" charset="0"/>
              </a:rPr>
              <a:t>It is required for the gathering of evidence, the implementation of provisional measures, and the eventual confiscation of the proceeds and instrumentalities of corruption</a:t>
            </a:r>
          </a:p>
          <a:p>
            <a:pPr>
              <a:lnSpc>
                <a:spcPct val="110000"/>
              </a:lnSpc>
            </a:pPr>
            <a:r>
              <a:rPr lang="en-GB" sz="2000" dirty="0">
                <a:latin typeface="Times New Roman" panose="02020603050405020304" pitchFamily="18" charset="0"/>
                <a:cs typeface="Times New Roman" panose="02020603050405020304" pitchFamily="18" charset="0"/>
              </a:rPr>
              <a:t>And when the assets are confiscated, cooperation is critical for their return International cooperation includes “informal assistance,” mutual legal assistance (MLA) requests, and extradition</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7773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3"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4"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3"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5"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8"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30"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8"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9"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4" name="Title 3">
            <a:extLst>
              <a:ext uri="{FF2B5EF4-FFF2-40B4-BE49-F238E27FC236}">
                <a16:creationId xmlns:a16="http://schemas.microsoft.com/office/drawing/2014/main" id="{FC90E4CD-3920-C942-B8E1-7B4725E38998}"/>
              </a:ext>
            </a:extLst>
          </p:cNvPr>
          <p:cNvSpPr>
            <a:spLocks noGrp="1"/>
          </p:cNvSpPr>
          <p:nvPr>
            <p:ph type="title"/>
          </p:nvPr>
        </p:nvSpPr>
        <p:spPr>
          <a:xfrm>
            <a:off x="741363" y="1093787"/>
            <a:ext cx="3337621" cy="4697413"/>
          </a:xfrm>
        </p:spPr>
        <p:txBody>
          <a:bodyPr>
            <a:normAutofit/>
          </a:bodyPr>
          <a:lstStyle/>
          <a:p>
            <a:r>
              <a:rPr lang="en-US" sz="3200" dirty="0">
                <a:latin typeface="Times New Roman" panose="02020603050405020304" pitchFamily="18" charset="0"/>
                <a:cs typeface="Times New Roman" panose="02020603050405020304" pitchFamily="18" charset="0"/>
              </a:rPr>
              <a:t>Making government transparent</a:t>
            </a:r>
          </a:p>
        </p:txBody>
      </p:sp>
      <p:sp useBgFill="1">
        <p:nvSpPr>
          <p:cNvPr id="41"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C5DE77D2-7906-FA48-B621-62BC5A7703C0}"/>
              </a:ext>
            </a:extLst>
          </p:cNvPr>
          <p:cNvSpPr>
            <a:spLocks noGrp="1"/>
          </p:cNvSpPr>
          <p:nvPr>
            <p:ph idx="1"/>
          </p:nvPr>
        </p:nvSpPr>
        <p:spPr>
          <a:xfrm>
            <a:off x="5215467" y="1093788"/>
            <a:ext cx="5831944" cy="4697413"/>
          </a:xfrm>
        </p:spPr>
        <p:txBody>
          <a:bodyPr>
            <a:normAutofit/>
          </a:bodyPr>
          <a:lstStyle/>
          <a:p>
            <a:pPr>
              <a:lnSpc>
                <a:spcPct val="110000"/>
              </a:lnSpc>
            </a:pPr>
            <a:r>
              <a:rPr lang="en-US" sz="2000" dirty="0">
                <a:latin typeface="Times New Roman" panose="02020603050405020304" pitchFamily="18" charset="0"/>
                <a:cs typeface="Times New Roman" panose="02020603050405020304" pitchFamily="18" charset="0"/>
              </a:rPr>
              <a:t>Transparency intends to open-up the process of government to public scrutiny and accountability</a:t>
            </a:r>
          </a:p>
          <a:p>
            <a:pPr>
              <a:lnSpc>
                <a:spcPct val="110000"/>
              </a:lnSpc>
            </a:pPr>
            <a:r>
              <a:rPr lang="en-US" sz="2000" dirty="0">
                <a:latin typeface="Times New Roman" panose="02020603050405020304" pitchFamily="18" charset="0"/>
                <a:cs typeface="Times New Roman" panose="02020603050405020304" pitchFamily="18" charset="0"/>
              </a:rPr>
              <a:t>It replaces traditional practices of political elites conducting public affairs in private (allows public to be informed what happens in the black box)</a:t>
            </a:r>
          </a:p>
          <a:p>
            <a:pPr>
              <a:lnSpc>
                <a:spcPct val="110000"/>
              </a:lnSpc>
            </a:pPr>
            <a:r>
              <a:rPr lang="en-US" sz="2000" dirty="0">
                <a:latin typeface="Times New Roman" panose="02020603050405020304" pitchFamily="18" charset="0"/>
                <a:cs typeface="Times New Roman" panose="02020603050405020304" pitchFamily="18" charset="0"/>
              </a:rPr>
              <a:t>Opening government gives an opportunity to ordinary citizens and civil society organizations to scrutinize how those in power are using their authority</a:t>
            </a:r>
          </a:p>
          <a:p>
            <a:pPr>
              <a:lnSpc>
                <a:spcPct val="110000"/>
              </a:lnSpc>
            </a:pPr>
            <a:r>
              <a:rPr lang="en-US" sz="2000" dirty="0">
                <a:latin typeface="Times New Roman" panose="02020603050405020304" pitchFamily="18" charset="0"/>
                <a:cs typeface="Times New Roman" panose="02020603050405020304" pitchFamily="18" charset="0"/>
              </a:rPr>
              <a:t>Opening-up of governance process is the surest way of guarding against corruption and increase trust in political institutions</a:t>
            </a:r>
          </a:p>
          <a:p>
            <a:pPr>
              <a:lnSpc>
                <a:spcPct val="110000"/>
              </a:lnSpc>
            </a:pPr>
            <a:endParaRPr lang="en-US" sz="2000" dirty="0"/>
          </a:p>
          <a:p>
            <a:pPr>
              <a:lnSpc>
                <a:spcPct val="110000"/>
              </a:lnSpc>
            </a:pPr>
            <a:endParaRPr lang="en-US" sz="2000" dirty="0"/>
          </a:p>
        </p:txBody>
      </p:sp>
    </p:spTree>
    <p:extLst>
      <p:ext uri="{BB962C8B-B14F-4D97-AF65-F5344CB8AC3E}">
        <p14:creationId xmlns:p14="http://schemas.microsoft.com/office/powerpoint/2010/main" val="706723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45E30D1C-04AB-B74C-B47F-BA2A35915227}"/>
              </a:ext>
            </a:extLst>
          </p:cNvPr>
          <p:cNvSpPr>
            <a:spLocks noGrp="1"/>
          </p:cNvSpPr>
          <p:nvPr>
            <p:ph type="title"/>
          </p:nvPr>
        </p:nvSpPr>
        <p:spPr>
          <a:xfrm>
            <a:off x="603251" y="1093787"/>
            <a:ext cx="3475734" cy="4697413"/>
          </a:xfrm>
        </p:spPr>
        <p:txBody>
          <a:bodyPr>
            <a:normAutofit/>
          </a:bodyPr>
          <a:lstStyle/>
          <a:p>
            <a:r>
              <a:rPr lang="en-US" sz="3200" dirty="0">
                <a:latin typeface="Times New Roman" panose="02020603050405020304" pitchFamily="18" charset="0"/>
                <a:cs typeface="Times New Roman" panose="02020603050405020304" pitchFamily="18" charset="0"/>
              </a:rPr>
              <a:t>Conditions for transparency </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5946EB2-B8DE-3E4F-B6BD-17D3ADF6BA8E}"/>
              </a:ext>
            </a:extLst>
          </p:cNvPr>
          <p:cNvSpPr>
            <a:spLocks noGrp="1"/>
          </p:cNvSpPr>
          <p:nvPr>
            <p:ph idx="1"/>
          </p:nvPr>
        </p:nvSpPr>
        <p:spPr>
          <a:xfrm>
            <a:off x="5215467" y="1093788"/>
            <a:ext cx="5831944" cy="4697413"/>
          </a:xfrm>
        </p:spPr>
        <p:txBody>
          <a:bodyPr>
            <a:normAutofit/>
          </a:bodyPr>
          <a:lstStyle/>
          <a:p>
            <a:r>
              <a:rPr lang="en-US" sz="2000" dirty="0">
                <a:latin typeface="Times New Roman" panose="02020603050405020304" pitchFamily="18" charset="0"/>
                <a:cs typeface="Times New Roman" panose="02020603050405020304" pitchFamily="18" charset="0"/>
              </a:rPr>
              <a:t>The impact of transparency on governance depends on how laws and institutions that determine the nature of information become publicly available </a:t>
            </a:r>
          </a:p>
          <a:p>
            <a:r>
              <a:rPr lang="en-US" sz="2000" dirty="0">
                <a:latin typeface="Times New Roman" panose="02020603050405020304" pitchFamily="18" charset="0"/>
                <a:cs typeface="Times New Roman" panose="02020603050405020304" pitchFamily="18" charset="0"/>
              </a:rPr>
              <a:t>It also depends on the procedures that make it easy or difficult for outsiders to access government information</a:t>
            </a:r>
          </a:p>
          <a:p>
            <a:r>
              <a:rPr lang="en-US" sz="2000" dirty="0">
                <a:latin typeface="Times New Roman" panose="02020603050405020304" pitchFamily="18" charset="0"/>
                <a:cs typeface="Times New Roman" panose="02020603050405020304" pitchFamily="18" charset="0"/>
              </a:rPr>
              <a:t>The introduction of democratic institutions such as competing parties and free media encourages civic groups to claim the ‘’right to know’’</a:t>
            </a:r>
          </a:p>
        </p:txBody>
      </p:sp>
    </p:spTree>
    <p:extLst>
      <p:ext uri="{BB962C8B-B14F-4D97-AF65-F5344CB8AC3E}">
        <p14:creationId xmlns:p14="http://schemas.microsoft.com/office/powerpoint/2010/main" val="4039590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AD91982E-3B75-0548-B84C-82551B5C02FD}"/>
              </a:ext>
            </a:extLst>
          </p:cNvPr>
          <p:cNvSpPr>
            <a:spLocks noGrp="1"/>
          </p:cNvSpPr>
          <p:nvPr>
            <p:ph type="title"/>
          </p:nvPr>
        </p:nvSpPr>
        <p:spPr>
          <a:xfrm>
            <a:off x="612775" y="1093787"/>
            <a:ext cx="3466210" cy="4697413"/>
          </a:xfrm>
        </p:spPr>
        <p:txBody>
          <a:bodyPr>
            <a:normAutofit/>
          </a:bodyPr>
          <a:lstStyle/>
          <a:p>
            <a:r>
              <a:rPr lang="en-US" sz="3200" dirty="0">
                <a:latin typeface="Times New Roman" panose="02020603050405020304" pitchFamily="18" charset="0"/>
                <a:cs typeface="Times New Roman" panose="02020603050405020304" pitchFamily="18" charset="0"/>
              </a:rPr>
              <a:t>Political choices in legislating transparency (FOI act)</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BE45AC7-B01F-6842-8339-90CCB3839679}"/>
              </a:ext>
            </a:extLst>
          </p:cNvPr>
          <p:cNvSpPr>
            <a:spLocks noGrp="1"/>
          </p:cNvSpPr>
          <p:nvPr>
            <p:ph idx="1"/>
          </p:nvPr>
        </p:nvSpPr>
        <p:spPr>
          <a:xfrm>
            <a:off x="5215467" y="1093788"/>
            <a:ext cx="5831944" cy="4697413"/>
          </a:xfrm>
        </p:spPr>
        <p:txBody>
          <a:bodyPr>
            <a:normAutofit lnSpcReduction="10000"/>
          </a:bodyPr>
          <a:lstStyle/>
          <a:p>
            <a:pPr>
              <a:lnSpc>
                <a:spcPct val="110000"/>
              </a:lnSpc>
            </a:pPr>
            <a:r>
              <a:rPr lang="en-US" sz="2200" dirty="0">
                <a:latin typeface="Times New Roman" panose="02020603050405020304" pitchFamily="18" charset="0"/>
                <a:cs typeface="Times New Roman" panose="02020603050405020304" pitchFamily="18" charset="0"/>
              </a:rPr>
              <a:t>To institutionalize transparency, adoption of a Freedom of Information Act is the first step</a:t>
            </a:r>
          </a:p>
          <a:p>
            <a:pPr>
              <a:lnSpc>
                <a:spcPct val="110000"/>
              </a:lnSpc>
            </a:pPr>
            <a:r>
              <a:rPr lang="en-US" sz="2200" i="1" dirty="0">
                <a:latin typeface="Times New Roman" panose="02020603050405020304" pitchFamily="18" charset="0"/>
                <a:cs typeface="Times New Roman" panose="02020603050405020304" pitchFamily="18" charset="0"/>
              </a:rPr>
              <a:t>FOI: </a:t>
            </a:r>
            <a:r>
              <a:rPr lang="en-US" sz="2200" dirty="0">
                <a:latin typeface="Times New Roman" panose="02020603050405020304" pitchFamily="18" charset="0"/>
                <a:cs typeface="Times New Roman" panose="02020603050405020304" pitchFamily="18" charset="0"/>
              </a:rPr>
              <a:t>The act allows general public to access data held by national governments; under FOIA public authorities (govt leaders, ministries, parliament; the courts and equivalent institutions at regional and local levels) are obliged to publish information on public policy</a:t>
            </a:r>
          </a:p>
          <a:p>
            <a:pPr>
              <a:lnSpc>
                <a:spcPct val="110000"/>
              </a:lnSpc>
            </a:pPr>
            <a:r>
              <a:rPr lang="en-US" sz="2200" dirty="0">
                <a:latin typeface="Times New Roman" panose="02020603050405020304" pitchFamily="18" charset="0"/>
                <a:cs typeface="Times New Roman" panose="02020603050405020304" pitchFamily="18" charset="0"/>
              </a:rPr>
              <a:t>Also, members of public are entitled to request certain information from public authorities</a:t>
            </a:r>
          </a:p>
          <a:p>
            <a:pPr>
              <a:lnSpc>
                <a:spcPct val="110000"/>
              </a:lnSpc>
            </a:pPr>
            <a:r>
              <a:rPr lang="en-US" sz="2200" dirty="0">
                <a:latin typeface="Times New Roman" panose="02020603050405020304" pitchFamily="18" charset="0"/>
                <a:cs typeface="Times New Roman" panose="02020603050405020304" pitchFamily="18" charset="0"/>
              </a:rPr>
              <a:t>Private-sector enterprises involved in corrupt activities are subject to FOI regulations too</a:t>
            </a:r>
          </a:p>
          <a:p>
            <a:pPr>
              <a:lnSpc>
                <a:spcPct val="110000"/>
              </a:lnSpc>
            </a:pPr>
            <a:endParaRPr lang="en-US" dirty="0"/>
          </a:p>
        </p:txBody>
      </p:sp>
    </p:spTree>
    <p:extLst>
      <p:ext uri="{BB962C8B-B14F-4D97-AF65-F5344CB8AC3E}">
        <p14:creationId xmlns:p14="http://schemas.microsoft.com/office/powerpoint/2010/main" val="1054963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AD8DC2D9-524E-AF49-89AC-4CEC1E67FD30}"/>
              </a:ext>
            </a:extLst>
          </p:cNvPr>
          <p:cNvSpPr>
            <a:spLocks noGrp="1"/>
          </p:cNvSpPr>
          <p:nvPr>
            <p:ph type="title"/>
          </p:nvPr>
        </p:nvSpPr>
        <p:spPr>
          <a:xfrm>
            <a:off x="798511" y="1093787"/>
            <a:ext cx="3280473" cy="4697413"/>
          </a:xfrm>
        </p:spPr>
        <p:txBody>
          <a:bodyPr>
            <a:normAutofit/>
          </a:bodyPr>
          <a:lstStyle/>
          <a:p>
            <a:r>
              <a:rPr lang="en-US" dirty="0">
                <a:latin typeface="Times New Roman" panose="02020603050405020304" pitchFamily="18" charset="0"/>
                <a:cs typeface="Times New Roman" panose="02020603050405020304" pitchFamily="18" charset="0"/>
              </a:rPr>
              <a:t>Challenges to FOI</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3287871-E662-AB4F-AF2A-6FF1ACDE78F6}"/>
              </a:ext>
            </a:extLst>
          </p:cNvPr>
          <p:cNvSpPr>
            <a:spLocks noGrp="1"/>
          </p:cNvSpPr>
          <p:nvPr>
            <p:ph idx="1"/>
          </p:nvPr>
        </p:nvSpPr>
        <p:spPr>
          <a:xfrm>
            <a:off x="5215467" y="1093788"/>
            <a:ext cx="5831944" cy="4697413"/>
          </a:xfrm>
        </p:spPr>
        <p:txBody>
          <a:bodyPr>
            <a:normAutofit/>
          </a:bodyPr>
          <a:lstStyle/>
          <a:p>
            <a:r>
              <a:rPr lang="en-US" sz="2000" i="1" dirty="0">
                <a:latin typeface="Times New Roman" panose="02020603050405020304" pitchFamily="18" charset="0"/>
                <a:cs typeface="Times New Roman" panose="02020603050405020304" pitchFamily="18" charset="0"/>
              </a:rPr>
              <a:t>Political Resistance: </a:t>
            </a:r>
            <a:r>
              <a:rPr lang="en-US" sz="2000" dirty="0">
                <a:latin typeface="Times New Roman" panose="02020603050405020304" pitchFamily="18" charset="0"/>
                <a:cs typeface="Times New Roman" panose="02020603050405020304" pitchFamily="18" charset="0"/>
              </a:rPr>
              <a:t>There is inevitable resistance to proposal by reformers to adopt FOIA</a:t>
            </a:r>
          </a:p>
          <a:p>
            <a:r>
              <a:rPr lang="en-US" sz="2000" dirty="0">
                <a:latin typeface="Times New Roman" panose="02020603050405020304" pitchFamily="18" charset="0"/>
                <a:cs typeface="Times New Roman" panose="02020603050405020304" pitchFamily="18" charset="0"/>
              </a:rPr>
              <a:t>In 1990 there were only 15 countries with FOIA, the number more than doubled in the following decades, now a total of 93 countries around the world practice FOIA</a:t>
            </a:r>
          </a:p>
          <a:p>
            <a:r>
              <a:rPr lang="en-US" sz="2000" i="1" dirty="0">
                <a:latin typeface="Times New Roman" panose="02020603050405020304" pitchFamily="18" charset="0"/>
                <a:cs typeface="Times New Roman" panose="02020603050405020304" pitchFamily="18" charset="0"/>
              </a:rPr>
              <a:t>Critical Activities: S</a:t>
            </a:r>
            <a:r>
              <a:rPr lang="en-US" sz="2000" dirty="0">
                <a:latin typeface="Times New Roman" panose="02020603050405020304" pitchFamily="18" charset="0"/>
                <a:cs typeface="Times New Roman" panose="02020603050405020304" pitchFamily="18" charset="0"/>
              </a:rPr>
              <a:t>tatutory enumeration of activities that a FOI act opens to public scrutiny is critical</a:t>
            </a:r>
          </a:p>
          <a:p>
            <a:r>
              <a:rPr lang="en-US" sz="2000" dirty="0">
                <a:latin typeface="Times New Roman" panose="02020603050405020304" pitchFamily="18" charset="0"/>
                <a:cs typeface="Times New Roman" panose="02020603050405020304" pitchFamily="18" charset="0"/>
              </a:rPr>
              <a:t>For example: Information related to national security </a:t>
            </a:r>
          </a:p>
        </p:txBody>
      </p:sp>
    </p:spTree>
    <p:extLst>
      <p:ext uri="{BB962C8B-B14F-4D97-AF65-F5344CB8AC3E}">
        <p14:creationId xmlns:p14="http://schemas.microsoft.com/office/powerpoint/2010/main" val="3574781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BD7B1225-8F6C-514C-83A0-05FD2F00626B}"/>
              </a:ext>
            </a:extLst>
          </p:cNvPr>
          <p:cNvSpPr>
            <a:spLocks noGrp="1"/>
          </p:cNvSpPr>
          <p:nvPr>
            <p:ph type="title"/>
          </p:nvPr>
        </p:nvSpPr>
        <p:spPr>
          <a:xfrm>
            <a:off x="1019015" y="1093787"/>
            <a:ext cx="3059969" cy="4697413"/>
          </a:xfrm>
        </p:spPr>
        <p:txBody>
          <a:bodyPr>
            <a:normAutofit/>
          </a:bodyPr>
          <a:lstStyle/>
          <a:p>
            <a:endParaRPr lang="en-US"/>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5FB1B6B-73D4-5341-A1FE-840650F2628C}"/>
              </a:ext>
            </a:extLst>
          </p:cNvPr>
          <p:cNvSpPr>
            <a:spLocks noGrp="1"/>
          </p:cNvSpPr>
          <p:nvPr>
            <p:ph idx="1"/>
          </p:nvPr>
        </p:nvSpPr>
        <p:spPr>
          <a:xfrm>
            <a:off x="5215467" y="1093788"/>
            <a:ext cx="5831944" cy="4697413"/>
          </a:xfrm>
        </p:spPr>
        <p:txBody>
          <a:bodyPr>
            <a:normAutofit fontScale="92500" lnSpcReduction="10000"/>
          </a:bodyPr>
          <a:lstStyle/>
          <a:p>
            <a:r>
              <a:rPr lang="en-US" sz="2000" i="1" dirty="0">
                <a:latin typeface="Times New Roman" panose="02020603050405020304" pitchFamily="18" charset="0"/>
                <a:cs typeface="Times New Roman" panose="02020603050405020304" pitchFamily="18" charset="0"/>
              </a:rPr>
              <a:t>Right to Privacy: </a:t>
            </a:r>
            <a:r>
              <a:rPr lang="en-US" sz="2000" dirty="0">
                <a:latin typeface="Times New Roman" panose="02020603050405020304" pitchFamily="18" charset="0"/>
                <a:cs typeface="Times New Roman" panose="02020603050405020304" pitchFamily="18" charset="0"/>
              </a:rPr>
              <a:t>The principle of opening-up public records to public interest can be challenged by the principle of ‘’right of individuals to privacy’’</a:t>
            </a:r>
          </a:p>
          <a:p>
            <a:r>
              <a:rPr lang="en-US" sz="2000" dirty="0">
                <a:latin typeface="Times New Roman" panose="02020603050405020304" pitchFamily="18" charset="0"/>
                <a:cs typeface="Times New Roman" panose="02020603050405020304" pitchFamily="18" charset="0"/>
              </a:rPr>
              <a:t>Example: Tax returns of public officials and citizens are open to public scrutiny while in other countries it is not the case</a:t>
            </a:r>
          </a:p>
          <a:p>
            <a:r>
              <a:rPr lang="en-US" sz="2000" i="1" dirty="0">
                <a:latin typeface="Times New Roman" panose="02020603050405020304" pitchFamily="18" charset="0"/>
                <a:cs typeface="Times New Roman" panose="02020603050405020304" pitchFamily="18" charset="0"/>
              </a:rPr>
              <a:t>National laws: </a:t>
            </a:r>
            <a:r>
              <a:rPr lang="en-US" sz="2000" dirty="0">
                <a:latin typeface="Times New Roman" panose="02020603050405020304" pitchFamily="18" charset="0"/>
                <a:cs typeface="Times New Roman" panose="02020603050405020304" pitchFamily="18" charset="0"/>
              </a:rPr>
              <a:t>FOI acts functions in accord with national laws specifying who is eligible to receive information from public records </a:t>
            </a:r>
          </a:p>
          <a:p>
            <a:r>
              <a:rPr lang="en-US" sz="2000" dirty="0">
                <a:latin typeface="Times New Roman" panose="02020603050405020304" pitchFamily="18" charset="0"/>
                <a:cs typeface="Times New Roman" panose="02020603050405020304" pitchFamily="18" charset="0"/>
              </a:rPr>
              <a:t>For example in Estonia citizens can access official files online but in most of the countries, individuals are required to make requests and often involve payment, restrictions on number of requests</a:t>
            </a: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8820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0C504447-CE51-A14C-ABBC-E7731B983EC8}"/>
              </a:ext>
            </a:extLst>
          </p:cNvPr>
          <p:cNvSpPr>
            <a:spLocks noGrp="1"/>
          </p:cNvSpPr>
          <p:nvPr>
            <p:ph type="title"/>
          </p:nvPr>
        </p:nvSpPr>
        <p:spPr>
          <a:xfrm>
            <a:off x="1019015" y="1093787"/>
            <a:ext cx="3059969" cy="4697413"/>
          </a:xfrm>
        </p:spPr>
        <p:txBody>
          <a:bodyPr>
            <a:normAutofit/>
          </a:bodyPr>
          <a:lstStyle/>
          <a:p>
            <a:endParaRPr lang="en-US"/>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FB856C3-76F8-CD44-92B4-9DF4354811C4}"/>
              </a:ext>
            </a:extLst>
          </p:cNvPr>
          <p:cNvSpPr>
            <a:spLocks noGrp="1"/>
          </p:cNvSpPr>
          <p:nvPr>
            <p:ph idx="1"/>
          </p:nvPr>
        </p:nvSpPr>
        <p:spPr>
          <a:xfrm>
            <a:off x="5215467" y="1093788"/>
            <a:ext cx="5831944" cy="4697413"/>
          </a:xfrm>
        </p:spPr>
        <p:txBody>
          <a:bodyPr>
            <a:normAutofit/>
          </a:bodyPr>
          <a:lstStyle/>
          <a:p>
            <a:r>
              <a:rPr lang="en-US" sz="2000" i="1" dirty="0">
                <a:latin typeface="Times New Roman" panose="02020603050405020304" pitchFamily="18" charset="0"/>
                <a:cs typeface="Times New Roman" panose="02020603050405020304" pitchFamily="18" charset="0"/>
              </a:rPr>
              <a:t>Prevalence of traditions: </a:t>
            </a:r>
            <a:r>
              <a:rPr lang="en-US" sz="2000" dirty="0">
                <a:latin typeface="Times New Roman" panose="02020603050405020304" pitchFamily="18" charset="0"/>
                <a:cs typeface="Times New Roman" panose="02020603050405020304" pitchFamily="18" charset="0"/>
              </a:rPr>
              <a:t>Countries that have been late to replace traditional practices involving personal contact and oral decision making may not be recorded in written documents</a:t>
            </a:r>
          </a:p>
          <a:p>
            <a:endParaRPr lang="en-US" dirty="0"/>
          </a:p>
        </p:txBody>
      </p:sp>
    </p:spTree>
    <p:extLst>
      <p:ext uri="{BB962C8B-B14F-4D97-AF65-F5344CB8AC3E}">
        <p14:creationId xmlns:p14="http://schemas.microsoft.com/office/powerpoint/2010/main" val="3021189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128" name="Rectangle 127">
            <a:extLst>
              <a:ext uri="{FF2B5EF4-FFF2-40B4-BE49-F238E27FC236}">
                <a16:creationId xmlns:a16="http://schemas.microsoft.com/office/drawing/2014/main" id="{C6270675-9512-4978-8583-36659256EE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9FF57B-4F22-3549-87AB-CDD6D5285BEE}"/>
              </a:ext>
            </a:extLst>
          </p:cNvPr>
          <p:cNvSpPr>
            <a:spLocks noGrp="1"/>
          </p:cNvSpPr>
          <p:nvPr>
            <p:ph type="title"/>
          </p:nvPr>
        </p:nvSpPr>
        <p:spPr>
          <a:xfrm>
            <a:off x="1141413" y="618518"/>
            <a:ext cx="9905998" cy="1478570"/>
          </a:xfrm>
        </p:spPr>
        <p:txBody>
          <a:bodyPr>
            <a:normAutofit/>
          </a:bodyPr>
          <a:lstStyle/>
          <a:p>
            <a:pPr algn="ctr"/>
            <a:r>
              <a:rPr lang="en-US" sz="3200" dirty="0">
                <a:latin typeface="Times New Roman" panose="02020603050405020304" pitchFamily="18" charset="0"/>
                <a:cs typeface="Times New Roman" panose="02020603050405020304" pitchFamily="18" charset="0"/>
              </a:rPr>
              <a:t>Stakeholder in open data</a:t>
            </a:r>
          </a:p>
        </p:txBody>
      </p:sp>
      <p:graphicFrame>
        <p:nvGraphicFramePr>
          <p:cNvPr id="5" name="Content Placeholder 2">
            <a:extLst>
              <a:ext uri="{FF2B5EF4-FFF2-40B4-BE49-F238E27FC236}">
                <a16:creationId xmlns:a16="http://schemas.microsoft.com/office/drawing/2014/main" id="{76FC6E4A-80D3-49B9-A829-2EAD4961613D}"/>
              </a:ext>
            </a:extLst>
          </p:cNvPr>
          <p:cNvGraphicFramePr>
            <a:graphicFrameLocks noGrp="1"/>
          </p:cNvGraphicFramePr>
          <p:nvPr>
            <p:ph idx="1"/>
            <p:extLst>
              <p:ext uri="{D42A27DB-BD31-4B8C-83A1-F6EECF244321}">
                <p14:modId xmlns:p14="http://schemas.microsoft.com/office/powerpoint/2010/main" val="1258891112"/>
              </p:ext>
            </p:extLst>
          </p:nvPr>
        </p:nvGraphicFramePr>
        <p:xfrm>
          <a:off x="1141413" y="2249488"/>
          <a:ext cx="9906000" cy="3541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407313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163</TotalTime>
  <Words>1470</Words>
  <Application>Microsoft Office PowerPoint</Application>
  <PresentationFormat>Widescreen</PresentationFormat>
  <Paragraphs>100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Times New Roman</vt:lpstr>
      <vt:lpstr>Tw Cen MT</vt:lpstr>
      <vt:lpstr>Circuit</vt:lpstr>
      <vt:lpstr>Lecture-7 </vt:lpstr>
      <vt:lpstr>Defining transparency </vt:lpstr>
      <vt:lpstr>Making government transparent</vt:lpstr>
      <vt:lpstr>Conditions for transparency </vt:lpstr>
      <vt:lpstr>Political choices in legislating transparency (FOI act)</vt:lpstr>
      <vt:lpstr>Challenges to FOI</vt:lpstr>
      <vt:lpstr>PowerPoint Presentation</vt:lpstr>
      <vt:lpstr>PowerPoint Presentation</vt:lpstr>
      <vt:lpstr>Stakeholder in open data</vt:lpstr>
      <vt:lpstr>Role of technology</vt:lpstr>
      <vt:lpstr>The effect of increased transparency </vt:lpstr>
      <vt:lpstr>asset recovery legislation</vt:lpstr>
      <vt:lpstr>An overview  </vt:lpstr>
      <vt:lpstr>Gathering intelligence and evidence and tracing asset </vt:lpstr>
      <vt:lpstr>Securing asset</vt:lpstr>
      <vt:lpstr>Court proceedings</vt:lpstr>
      <vt:lpstr>Enforcing orders</vt:lpstr>
      <vt:lpstr>Asset return</vt:lpstr>
      <vt:lpstr>Legal framework </vt:lpstr>
      <vt:lpstr>International cooperation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Lecture-7 </dc:title>
  <dc:creator>Haris Hassan</dc:creator>
  <cp:lastModifiedBy>Haris Hassan</cp:lastModifiedBy>
  <cp:revision>20</cp:revision>
  <dcterms:created xsi:type="dcterms:W3CDTF">2020-11-27T09:33:26Z</dcterms:created>
  <dcterms:modified xsi:type="dcterms:W3CDTF">2021-04-09T14:21:27Z</dcterms:modified>
</cp:coreProperties>
</file>