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64" r:id="rId4"/>
    <p:sldId id="267" r:id="rId5"/>
    <p:sldId id="266" r:id="rId6"/>
    <p:sldId id="258" r:id="rId7"/>
    <p:sldId id="259" r:id="rId8"/>
    <p:sldId id="265" r:id="rId9"/>
    <p:sldId id="257" r:id="rId10"/>
    <p:sldId id="260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4" autoAdjust="0"/>
    <p:restoredTop sz="94660"/>
  </p:normalViewPr>
  <p:slideViewPr>
    <p:cSldViewPr snapToGrid="0">
      <p:cViewPr>
        <p:scale>
          <a:sx n="75" d="100"/>
          <a:sy n="75" d="100"/>
        </p:scale>
        <p:origin x="5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488D76-4D7A-4D65-90B0-571190D2AA7D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96AEF1-4502-47AF-9FC4-1954B37C9E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485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https://www.mpsv.cz/documents/20142/225517/V%C3%BDkladov%C3%A9+stanovisko_p%C5%99estupek+trvaj%C3%ADc%C3%AD.pdf/799b0ee2-25e1-9fe8-e3fb-d5ab5e6daf57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96AEF1-4502-47AF-9FC4-1954B37C9E16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031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6424-78F0-471E-9A2E-8EAB7C7242BC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68B2-C79C-49B9-9568-BBB4406E62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870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6424-78F0-471E-9A2E-8EAB7C7242BC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68B2-C79C-49B9-9568-BBB4406E62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222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6424-78F0-471E-9A2E-8EAB7C7242BC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68B2-C79C-49B9-9568-BBB4406E62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692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6424-78F0-471E-9A2E-8EAB7C7242BC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68B2-C79C-49B9-9568-BBB4406E62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11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6424-78F0-471E-9A2E-8EAB7C7242BC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68B2-C79C-49B9-9568-BBB4406E62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31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6424-78F0-471E-9A2E-8EAB7C7242BC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68B2-C79C-49B9-9568-BBB4406E62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658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6424-78F0-471E-9A2E-8EAB7C7242BC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68B2-C79C-49B9-9568-BBB4406E62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402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6424-78F0-471E-9A2E-8EAB7C7242BC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68B2-C79C-49B9-9568-BBB4406E62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32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6424-78F0-471E-9A2E-8EAB7C7242BC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68B2-C79C-49B9-9568-BBB4406E62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879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6424-78F0-471E-9A2E-8EAB7C7242BC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68B2-C79C-49B9-9568-BBB4406E62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49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6424-78F0-471E-9A2E-8EAB7C7242BC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468B2-C79C-49B9-9568-BBB4406E62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145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F6424-78F0-471E-9A2E-8EAB7C7242BC}" type="datetimeFigureOut">
              <a:rPr lang="cs-CZ" smtClean="0"/>
              <a:t>15.12.2022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468B2-C79C-49B9-9568-BBB4406E62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01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media2/file/2212/File56327.pdf?attachment-filename=7458894-2022-11-21-zneni-se-zmenami-7482705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ission.europa.eu/topics/single-market/services-general-interest_c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psv.cz/documents/20142/225517/V%C3%BDkladov%C3%A9+stanovisko_p%C5%99estupek+trvaj%C3%ADc%C3%AD.pdf/799b0ee2-25e1-9fe8-e3fb-d5ab5e6daf5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psv.cz/documents/20142/225517/Doporu%C4%8Den%C3%BD+postup+%C4%8D.2_2019.pdf/49953b5c-93c2-95ff-8b3c-1accb6b50b7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dirty="0" smtClean="0"/>
              <a:t>SPECIFIKA PODNIKÁNÍ V SOCIÁLNÍCH SLUŽBÁCH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242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ESG (</a:t>
            </a:r>
            <a:r>
              <a:rPr lang="cs-CZ" dirty="0" err="1" smtClean="0"/>
              <a:t>Environmental</a:t>
            </a:r>
            <a:r>
              <a:rPr lang="cs-CZ" dirty="0" smtClean="0"/>
              <a:t>, </a:t>
            </a:r>
            <a:r>
              <a:rPr lang="cs-CZ" dirty="0" err="1" smtClean="0"/>
              <a:t>Social</a:t>
            </a:r>
            <a:r>
              <a:rPr lang="cs-CZ" dirty="0" smtClean="0"/>
              <a:t>, </a:t>
            </a:r>
            <a:r>
              <a:rPr lang="cs-CZ" dirty="0" err="1" smtClean="0"/>
              <a:t>Governance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E – </a:t>
            </a:r>
            <a:r>
              <a:rPr lang="cs-CZ" b="1" dirty="0" err="1"/>
              <a:t>Environment</a:t>
            </a:r>
            <a:r>
              <a:rPr lang="cs-CZ" b="1" dirty="0"/>
              <a:t>. </a:t>
            </a:r>
            <a:r>
              <a:rPr lang="cs-CZ" dirty="0"/>
              <a:t> Hodnotící kritéria cílená na ekologická témata, zahrnující například jaké zdroje jsou čerpány – využívání surovin, emise, míra inovací. Dopad společnosti na životní prostředí</a:t>
            </a:r>
          </a:p>
          <a:p>
            <a:r>
              <a:rPr lang="cs-CZ" b="1" dirty="0"/>
              <a:t>S – </a:t>
            </a:r>
            <a:r>
              <a:rPr lang="cs-CZ" b="1" dirty="0" err="1"/>
              <a:t>Social</a:t>
            </a:r>
            <a:r>
              <a:rPr lang="cs-CZ" b="1" dirty="0"/>
              <a:t>. </a:t>
            </a:r>
            <a:r>
              <a:rPr lang="cs-CZ" dirty="0"/>
              <a:t>Kritérium zaměřující se na hodnocení míry společenské odpovědnosti dané společnosti.  Mezi tato kritéria patří například hodnocení pracovních podmínek, jak se společnost staví k dodržování lidských práv, dopad produkce firmy na společnost.</a:t>
            </a:r>
          </a:p>
          <a:p>
            <a:r>
              <a:rPr lang="cs-CZ" b="1" dirty="0"/>
              <a:t>G – </a:t>
            </a:r>
            <a:r>
              <a:rPr lang="cs-CZ" b="1" dirty="0" err="1"/>
              <a:t>Governance</a:t>
            </a:r>
            <a:r>
              <a:rPr lang="cs-CZ" b="1" dirty="0"/>
              <a:t>. </a:t>
            </a:r>
            <a:r>
              <a:rPr lang="cs-CZ" dirty="0"/>
              <a:t>Kritérium cílící na způsob řízení společnosti, kladoucí důraz na vnitřní kontroly a postupy (obvykle stanoveno různými normami, např. ISO a jejich uváděním do praxe), odpovědnosti dodavatelů a řízení společnosti jako takové.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546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DOBRÝ NÁPAD ≠ DOBRÝ BUSINESS PLÁN</a:t>
            </a:r>
          </a:p>
        </p:txBody>
      </p:sp>
      <p:pic>
        <p:nvPicPr>
          <p:cNvPr id="4098" name="Picture 2" descr="Human Centered Desig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02" y="1332200"/>
            <a:ext cx="11747815" cy="5059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https://euc-powerpoint.officeapps.live.com/pods/GetClipboardImage.ashx?Id=9b6fd53a-9f26-4666-afb3-0aea71df4084&amp;DC=GEU5&amp;pkey=327a0e8b-57dc-4ce3-91c9-f6a25065b240&amp;wdwaccluster=GEU5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AutoShape 4" descr="https://euc-powerpoint.officeapps.live.com/pods/GetClipboardImage.ashx?Id=9b6fd53a-9f26-4666-afb3-0aea71df4084&amp;DC=GEU5&amp;pkey=327a0e8b-57dc-4ce3-91c9-f6a25065b240&amp;wdwaccluster=GEU5"/>
          <p:cNvSpPr>
            <a:spLocks noChangeAspect="1" noChangeArrowheads="1"/>
          </p:cNvSpPr>
          <p:nvPr/>
        </p:nvSpPr>
        <p:spPr bwMode="auto">
          <a:xfrm>
            <a:off x="36512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6" descr="https://euc-powerpoint.officeapps.live.com/pods/GetClipboardImage.ashx?Id=f4733ffa-897f-45a3-b3b4-5fa82da009ff&amp;DC=GEU5&amp;pkey=621a2e83-1506-4b59-aa3b-1ef9053c3f48&amp;wdwaccluster=GEU5"/>
          <p:cNvSpPr>
            <a:spLocks noChangeAspect="1" noChangeArrowheads="1"/>
          </p:cNvSpPr>
          <p:nvPr/>
        </p:nvSpPr>
        <p:spPr bwMode="auto">
          <a:xfrm>
            <a:off x="51752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332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F99782-9D48-4953-8C98-1B85CAF5D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VYMEZENÍ </a:t>
            </a:r>
            <a:r>
              <a:rPr lang="cs-CZ" dirty="0"/>
              <a:t>SLUŽBY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B6BB61-3A4E-4E1D-8919-DC976149883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825752" y="1311564"/>
            <a:ext cx="8503920" cy="521378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  Jaký problém řešíte? Kdo je držitelem problému?</a:t>
            </a:r>
          </a:p>
          <a:p>
            <a:endParaRPr lang="cs-CZ" dirty="0"/>
          </a:p>
          <a:p>
            <a:r>
              <a:rPr lang="cs-CZ" dirty="0"/>
              <a:t>JAK?</a:t>
            </a:r>
          </a:p>
          <a:p>
            <a:r>
              <a:rPr lang="cs-CZ" dirty="0"/>
              <a:t>KDO JE BENEFICIENTEM?</a:t>
            </a:r>
          </a:p>
          <a:p>
            <a:r>
              <a:rPr lang="cs-CZ" dirty="0"/>
              <a:t>KDO ROZHODUJE O NÁKUPU?</a:t>
            </a:r>
          </a:p>
          <a:p>
            <a:r>
              <a:rPr lang="cs-CZ" dirty="0"/>
              <a:t>KDO PLATÍ?</a:t>
            </a:r>
          </a:p>
          <a:p>
            <a:endParaRPr lang="cs-CZ" dirty="0"/>
          </a:p>
          <a:p>
            <a:r>
              <a:rPr lang="cs-CZ" dirty="0"/>
              <a:t>KDY?</a:t>
            </a:r>
          </a:p>
          <a:p>
            <a:r>
              <a:rPr lang="cs-CZ" dirty="0"/>
              <a:t>KDE, S KÝM, ČÍM?</a:t>
            </a:r>
          </a:p>
          <a:p>
            <a:r>
              <a:rPr lang="cs-CZ" dirty="0"/>
              <a:t>CO JE PŘIDANÁ HODNOTA PROTI OSTATNÍM?</a:t>
            </a:r>
          </a:p>
          <a:p>
            <a:r>
              <a:rPr lang="cs-CZ" dirty="0"/>
              <a:t>RIZIKA?</a:t>
            </a:r>
          </a:p>
        </p:txBody>
      </p:sp>
    </p:spTree>
    <p:extLst>
      <p:ext uri="{BB962C8B-B14F-4D97-AF65-F5344CB8AC3E}">
        <p14:creationId xmlns:p14="http://schemas.microsoft.com/office/powerpoint/2010/main" val="3127915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A7C2A-DB57-4F7B-B9ED-20CD7078E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LEAN CANVAS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B08A4313-17BF-461E-A7FF-D5E869FABCC6}"/>
              </a:ext>
            </a:extLst>
          </p:cNvPr>
          <p:cNvGraphicFramePr>
            <a:graphicFrameLocks noGrp="1" noChangeAspect="1"/>
          </p:cNvGraphicFramePr>
          <p:nvPr>
            <p:ph sz="quarter" idx="1"/>
            <p:extLst/>
          </p:nvPr>
        </p:nvGraphicFramePr>
        <p:xfrm>
          <a:off x="1352269" y="1271942"/>
          <a:ext cx="9777549" cy="5470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Acrobat Document" r:id="rId3" imgW="4571803" imgH="3429000" progId="AcroExch.Document.DC">
                  <p:embed/>
                </p:oleObj>
              </mc:Choice>
              <mc:Fallback>
                <p:oleObj name="Acrobat Document" r:id="rId3" imgW="4571803" imgH="3429000" progId="AcroExch.Document.DC">
                  <p:embed/>
                  <p:pic>
                    <p:nvPicPr>
                      <p:cNvPr id="5" name="Zástupný obsah 4">
                        <a:extLst>
                          <a:ext uri="{FF2B5EF4-FFF2-40B4-BE49-F238E27FC236}">
                            <a16:creationId xmlns:a16="http://schemas.microsoft.com/office/drawing/2014/main" id="{B08A4313-17BF-461E-A7FF-D5E869FABC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52269" y="1271942"/>
                        <a:ext cx="9777549" cy="54706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855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9F25F3-EAB8-4872-8CEF-FDE7B5AB9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5752" y="228600"/>
            <a:ext cx="8534400" cy="758952"/>
          </a:xfrm>
        </p:spPr>
        <p:txBody>
          <a:bodyPr/>
          <a:lstStyle/>
          <a:p>
            <a:r>
              <a:rPr lang="cs-CZ" dirty="0"/>
              <a:t>5/ PROVOZNÍ PLÁN + vliv regulace §</a:t>
            </a:r>
          </a:p>
        </p:txBody>
      </p:sp>
      <p:pic>
        <p:nvPicPr>
          <p:cNvPr id="3074" name="Picture 2" descr="https://i.pinimg.com/564x/8c/f7/85/8cf7850bfee8829598e23c455fbfaf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70" y="1056552"/>
            <a:ext cx="8029448" cy="5481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9134764" y="2281381"/>
            <a:ext cx="297410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§§§§§§§§§§§§§§§§§§§§§§§§</a:t>
            </a:r>
          </a:p>
          <a:p>
            <a:pPr marL="285750" indent="-285750">
              <a:buFontTx/>
              <a:buChar char="-"/>
            </a:pPr>
            <a:r>
              <a:rPr lang="cs-CZ" dirty="0"/>
              <a:t>Personální standard (není)</a:t>
            </a:r>
          </a:p>
          <a:p>
            <a:pPr marL="285750" indent="-285750">
              <a:buFontTx/>
              <a:buChar char="-"/>
            </a:pPr>
            <a:r>
              <a:rPr lang="cs-CZ" dirty="0"/>
              <a:t>Materiální standard (doporučení)</a:t>
            </a:r>
          </a:p>
          <a:p>
            <a:pPr marL="285750" indent="-285750">
              <a:buFontTx/>
              <a:buChar char="-"/>
            </a:pPr>
            <a:r>
              <a:rPr lang="cs-CZ" dirty="0"/>
              <a:t>Hygienické standardy</a:t>
            </a:r>
          </a:p>
          <a:p>
            <a:pPr marL="742950" lvl="1" indent="-285750">
              <a:buFontTx/>
              <a:buChar char="-"/>
            </a:pPr>
            <a:r>
              <a:rPr lang="cs-CZ" dirty="0"/>
              <a:t>Sociální</a:t>
            </a:r>
          </a:p>
          <a:p>
            <a:pPr marL="742950" lvl="1" indent="-285750">
              <a:buFontTx/>
              <a:buChar char="-"/>
            </a:pPr>
            <a:r>
              <a:rPr lang="cs-CZ" dirty="0"/>
              <a:t>Zdravotní</a:t>
            </a:r>
          </a:p>
          <a:p>
            <a:pPr marL="742950" lvl="1" indent="-285750">
              <a:buFontTx/>
              <a:buChar char="-"/>
            </a:pPr>
            <a:r>
              <a:rPr lang="cs-CZ" dirty="0"/>
              <a:t>Stravovací</a:t>
            </a:r>
          </a:p>
          <a:p>
            <a:pPr marL="285750" indent="-285750">
              <a:buFontTx/>
              <a:buChar char="-"/>
            </a:pPr>
            <a:r>
              <a:rPr lang="cs-CZ" dirty="0"/>
              <a:t>Požární bezpečnost</a:t>
            </a:r>
          </a:p>
          <a:p>
            <a:pPr marL="285750" indent="-285750">
              <a:buFontTx/>
              <a:buChar char="-"/>
            </a:pPr>
            <a:r>
              <a:rPr lang="cs-CZ" dirty="0"/>
              <a:t>Bezpečnost práce</a:t>
            </a:r>
          </a:p>
          <a:p>
            <a:endParaRPr lang="cs-CZ" i="1" dirty="0"/>
          </a:p>
          <a:p>
            <a:endParaRPr lang="cs-CZ" i="1" dirty="0"/>
          </a:p>
          <a:p>
            <a:r>
              <a:rPr lang="cs-CZ" i="1" dirty="0"/>
              <a:t>…a další</a:t>
            </a:r>
          </a:p>
        </p:txBody>
      </p:sp>
    </p:spTree>
    <p:extLst>
      <p:ext uri="{BB962C8B-B14F-4D97-AF65-F5344CB8AC3E}">
        <p14:creationId xmlns:p14="http://schemas.microsoft.com/office/powerpoint/2010/main" val="769490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Cenová 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sociálních službách (služby poskytované bezplatně x úplatně)</a:t>
            </a:r>
          </a:p>
          <a:p>
            <a:r>
              <a:rPr lang="cs-CZ" dirty="0" smtClean="0"/>
              <a:t>Zákon o sociálních službách – ochrana uživatelů pobytových sociálních služeb (minimální zůstatek z příjmu)</a:t>
            </a:r>
          </a:p>
          <a:p>
            <a:r>
              <a:rPr lang="cs-CZ" dirty="0" smtClean="0"/>
              <a:t>Prováděcí předpis – Vyhláška 505/2006 Sb., schválena novela s účinností od 1.1.2023, zatím nebyla publikována ve sbírce, dostupná verze po zapracování připomínek </a:t>
            </a:r>
            <a:r>
              <a:rPr lang="cs-CZ" dirty="0" smtClean="0">
                <a:hlinkClick r:id="rId2"/>
              </a:rPr>
              <a:t>zde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986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služby – hospodářská povaha a obecný zájem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Sociální služby v ČR jsou považovány za </a:t>
            </a:r>
            <a:r>
              <a:rPr lang="cs-CZ" dirty="0" smtClean="0">
                <a:hlinkClick r:id="rId2"/>
              </a:rPr>
              <a:t>služby obecného hospodářského zájmu</a:t>
            </a:r>
            <a:r>
              <a:rPr lang="cs-CZ" dirty="0" smtClean="0"/>
              <a:t> (dostupnost vs. hospodářská soutěž)</a:t>
            </a:r>
          </a:p>
          <a:p>
            <a:r>
              <a:rPr lang="cs-CZ" dirty="0" smtClean="0"/>
              <a:t>Předpoklad využití veřejné podpory</a:t>
            </a:r>
          </a:p>
          <a:p>
            <a:pPr lvl="1"/>
            <a:r>
              <a:rPr lang="cs-CZ" dirty="0" smtClean="0"/>
              <a:t>De-</a:t>
            </a:r>
            <a:r>
              <a:rPr lang="cs-CZ" dirty="0" err="1" smtClean="0"/>
              <a:t>minimis</a:t>
            </a:r>
            <a:endParaRPr lang="cs-CZ" dirty="0" smtClean="0"/>
          </a:p>
          <a:p>
            <a:pPr lvl="1"/>
            <a:r>
              <a:rPr lang="cs-CZ" dirty="0" smtClean="0"/>
              <a:t>Vyrovnávací platba (</a:t>
            </a:r>
            <a:r>
              <a:rPr lang="cs-CZ" dirty="0" err="1" smtClean="0"/>
              <a:t>Altmarkská</a:t>
            </a:r>
            <a:r>
              <a:rPr lang="cs-CZ" dirty="0" smtClean="0"/>
              <a:t> kritéria)</a:t>
            </a:r>
          </a:p>
          <a:p>
            <a:pPr lvl="2"/>
            <a:r>
              <a:rPr lang="cs-CZ" dirty="0" smtClean="0"/>
              <a:t>POVĚŘENÍ,</a:t>
            </a:r>
          </a:p>
          <a:p>
            <a:pPr lvl="2"/>
            <a:r>
              <a:rPr lang="cs-CZ" dirty="0" smtClean="0"/>
              <a:t>KALKULACE,</a:t>
            </a:r>
          </a:p>
          <a:p>
            <a:pPr lvl="2"/>
            <a:r>
              <a:rPr lang="cs-CZ" dirty="0" smtClean="0"/>
              <a:t>PŘIMĚŘENOST (možnost zisku),</a:t>
            </a:r>
          </a:p>
          <a:p>
            <a:pPr lvl="2"/>
            <a:r>
              <a:rPr lang="cs-CZ" dirty="0" smtClean="0"/>
              <a:t>SOUTĚŽ (či dobrý hospodář).</a:t>
            </a:r>
          </a:p>
          <a:p>
            <a:pPr marL="914400" lvl="2" indent="0">
              <a:buNone/>
            </a:pPr>
            <a:r>
              <a:rPr lang="cs-CZ" dirty="0" smtClean="0"/>
              <a:t>Pozn.: Judikát soudního dvora Evropské unie ve věci </a:t>
            </a:r>
            <a:r>
              <a:rPr lang="cs-CZ" dirty="0" err="1" smtClean="0"/>
              <a:t>Altmark</a:t>
            </a:r>
            <a:r>
              <a:rPr lang="cs-CZ" dirty="0" smtClean="0"/>
              <a:t> (C-280/00)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0580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VSTUP DO SYSTÉMU VEŘEJNÉ PODPORY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Registrace – nutná podmínka (§78 - §87 zák. 108/2006 Sb., o sociálních službách)</a:t>
            </a:r>
          </a:p>
          <a:p>
            <a:r>
              <a:rPr lang="cs-CZ" dirty="0" smtClean="0"/>
              <a:t>Získání pověření (MPSV – celostátní působnost, kraj – krajská/regionální/místní působnost, obec – místní působnost) = tzv. síť poskytovatelů sociálních služeb</a:t>
            </a:r>
          </a:p>
          <a:p>
            <a:r>
              <a:rPr lang="cs-CZ" dirty="0" smtClean="0"/>
              <a:t>Financování (§101a – §105a)</a:t>
            </a:r>
          </a:p>
          <a:p>
            <a:r>
              <a:rPr lang="cs-CZ" dirty="0" smtClean="0"/>
              <a:t>Klíčový dokument: střednědobý plán rozvoje sociálních služeb (§94 a §95 zákona 108/2006 Sb.)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3463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předpoklady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Sociální služba je taková činnost, která splňuje znaky sociální služby, i když se za ni nepovažuje/neprohlašuje.</a:t>
            </a:r>
          </a:p>
          <a:p>
            <a:r>
              <a:rPr lang="cs-CZ" dirty="0" smtClean="0"/>
              <a:t>Jedná se o přestupek (srov. </a:t>
            </a:r>
            <a:r>
              <a:rPr lang="cs-CZ" dirty="0" smtClean="0">
                <a:hlinkClick r:id="rId3"/>
              </a:rPr>
              <a:t>výkladové stanovisko MPSV</a:t>
            </a:r>
            <a:r>
              <a:rPr lang="cs-CZ" dirty="0" smtClean="0"/>
              <a:t>)</a:t>
            </a:r>
          </a:p>
          <a:p>
            <a:r>
              <a:rPr lang="cs-CZ" dirty="0" smtClean="0"/>
              <a:t>Řešeno v </a:t>
            </a:r>
            <a:r>
              <a:rPr lang="cs-CZ" dirty="0" smtClean="0">
                <a:hlinkClick r:id="rId4"/>
              </a:rPr>
              <a:t>Doporučeném postupu MPSV, č. 2/2019</a:t>
            </a:r>
            <a:endParaRPr lang="cs-CZ" dirty="0"/>
          </a:p>
        </p:txBody>
      </p:sp>
      <p:sp>
        <p:nvSpPr>
          <p:cNvPr id="4" name="AutoShape 2" descr="https://euc-powerpoint.officeapps.live.com/pods/GetClipboardImage.ashx?Id=f600a5bf-f49c-43fa-8903-b218a4a497f3&amp;DC=GEU5&amp;pkey=1fcdd733-464d-4741-96e1-f42b2c4cbd4b&amp;wdwaccluster=GEU5"/>
          <p:cNvSpPr>
            <a:spLocks noChangeAspect="1" noChangeArrowheads="1"/>
          </p:cNvSpPr>
          <p:nvPr/>
        </p:nvSpPr>
        <p:spPr bwMode="auto">
          <a:xfrm>
            <a:off x="21272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4221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458</Words>
  <Application>Microsoft Office PowerPoint</Application>
  <PresentationFormat>Širokoúhlá obrazovka</PresentationFormat>
  <Paragraphs>57</Paragraphs>
  <Slides>10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Acrobat Document</vt:lpstr>
      <vt:lpstr> SPECIFIKA PODNIKÁNÍ V SOCIÁLNÍCH SLUŽBÁCH</vt:lpstr>
      <vt:lpstr>DOBRÝ NÁPAD ≠ DOBRÝ BUSINESS PLÁN</vt:lpstr>
      <vt:lpstr>VYMEZENÍ SLUŽBY</vt:lpstr>
      <vt:lpstr>LEAN CANVAS</vt:lpstr>
      <vt:lpstr>5/ PROVOZNÍ PLÁN + vliv regulace §</vt:lpstr>
      <vt:lpstr>Cenová regulace</vt:lpstr>
      <vt:lpstr>Sociální služby – hospodářská povaha a obecný zájem</vt:lpstr>
      <vt:lpstr>VSTUP DO SYSTÉMU VEŘEJNÉ PODPORY</vt:lpstr>
      <vt:lpstr>Základní předpoklady</vt:lpstr>
      <vt:lpstr>ESG (Environmental, Social, Governance)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SPECIFIKA PODNIKÁNÍ V SOCIÁLNÍCH SLUŽBÁCH</dc:title>
  <dc:creator>Matěj Lejsal</dc:creator>
  <cp:lastModifiedBy>Matěj Lejsal</cp:lastModifiedBy>
  <cp:revision>5</cp:revision>
  <dcterms:created xsi:type="dcterms:W3CDTF">2022-12-15T06:44:52Z</dcterms:created>
  <dcterms:modified xsi:type="dcterms:W3CDTF">2022-12-15T07:21:05Z</dcterms:modified>
</cp:coreProperties>
</file>