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sldIdLst>
    <p:sldId id="256" r:id="rId2"/>
    <p:sldId id="262" r:id="rId3"/>
    <p:sldId id="257" r:id="rId4"/>
    <p:sldId id="265" r:id="rId5"/>
    <p:sldId id="266" r:id="rId6"/>
    <p:sldId id="269" r:id="rId7"/>
    <p:sldId id="263" r:id="rId8"/>
    <p:sldId id="268" r:id="rId9"/>
    <p:sldId id="270" r:id="rId10"/>
  </p:sldIdLst>
  <p:sldSz cx="12192000" cy="6858000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54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82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153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764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8424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382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409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89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66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94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11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15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31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95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58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66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77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Laboratoř </a:t>
            </a:r>
            <a:br>
              <a:rPr lang="cs-CZ" dirty="0" smtClean="0"/>
            </a:br>
            <a:r>
              <a:rPr lang="cs-CZ" dirty="0" smtClean="0"/>
              <a:t>anorganické </a:t>
            </a:r>
            <a:r>
              <a:rPr lang="cs-CZ" smtClean="0"/>
              <a:t>chemie_ZS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30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90617"/>
            <a:ext cx="8911687" cy="133453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Laboratorní úlohy</a:t>
            </a:r>
            <a:br>
              <a:rPr lang="cs-CZ" dirty="0" smtClean="0"/>
            </a:br>
            <a:r>
              <a:rPr lang="cs-CZ" b="1" dirty="0" smtClean="0"/>
              <a:t>BLOK </a:t>
            </a:r>
            <a:r>
              <a:rPr lang="cs-CZ" b="1" dirty="0" err="1" smtClean="0"/>
              <a:t>Ib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Oxid měďnatý	</a:t>
            </a:r>
            <a:r>
              <a:rPr lang="cs-CZ" dirty="0" err="1" smtClean="0"/>
              <a:t>CuO</a:t>
            </a:r>
            <a:r>
              <a:rPr lang="cs-CZ" dirty="0" smtClean="0"/>
              <a:t>						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tepelný rozklad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Chlorid měďnatý	CuCl</a:t>
            </a:r>
            <a:r>
              <a:rPr lang="cs-CZ" baseline="-25000" dirty="0" smtClean="0"/>
              <a:t>2</a:t>
            </a:r>
            <a:r>
              <a:rPr lang="cs-CZ" dirty="0" smtClean="0"/>
              <a:t>.2H</a:t>
            </a:r>
            <a:r>
              <a:rPr lang="cs-CZ" baseline="-25000" dirty="0" smtClean="0"/>
              <a:t>2</a:t>
            </a:r>
            <a:r>
              <a:rPr lang="cs-CZ" dirty="0" smtClean="0"/>
              <a:t>O				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neutralizace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Pentahydrát</a:t>
            </a:r>
            <a:r>
              <a:rPr lang="cs-CZ" dirty="0" smtClean="0"/>
              <a:t> síranu měďnatého		CuSO</a:t>
            </a:r>
            <a:r>
              <a:rPr lang="cs-CZ" baseline="-25000" dirty="0" smtClean="0"/>
              <a:t>4</a:t>
            </a:r>
            <a:r>
              <a:rPr lang="cs-CZ" dirty="0" smtClean="0"/>
              <a:t>·5H</a:t>
            </a:r>
            <a:r>
              <a:rPr lang="cs-CZ" baseline="-25000" dirty="0" smtClean="0"/>
              <a:t>2</a:t>
            </a:r>
            <a:r>
              <a:rPr lang="cs-CZ" dirty="0" smtClean="0"/>
              <a:t>O 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neutralizace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	Měď 	</a:t>
            </a:r>
            <a:r>
              <a:rPr lang="cs-CZ" dirty="0" err="1" smtClean="0"/>
              <a:t>Cu</a:t>
            </a:r>
            <a:r>
              <a:rPr lang="cs-CZ" dirty="0" smtClean="0"/>
              <a:t>							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redukce</a:t>
            </a:r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dirty="0" smtClean="0"/>
              <a:t>					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Oxid měďný		Cu</a:t>
            </a:r>
            <a:r>
              <a:rPr lang="cs-CZ" baseline="-25000" dirty="0" smtClean="0"/>
              <a:t>2</a:t>
            </a:r>
            <a:r>
              <a:rPr lang="cs-CZ" dirty="0" smtClean="0"/>
              <a:t>O							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redukce</a:t>
            </a:r>
          </a:p>
          <a:p>
            <a:pPr marL="0" indent="0">
              <a:buNone/>
            </a:pPr>
            <a:r>
              <a:rPr lang="cs-CZ" dirty="0" smtClean="0"/>
              <a:t>	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433384" y="2150076"/>
            <a:ext cx="378940" cy="420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1433384" y="2257168"/>
            <a:ext cx="494270" cy="1112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2133600" y="3731741"/>
            <a:ext cx="584886" cy="486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2133600" y="3978876"/>
            <a:ext cx="584886" cy="1103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80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8030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Seznam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79157"/>
            <a:ext cx="10515600" cy="577884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/>
              <a:t>Oxid měďnatý					</a:t>
            </a:r>
            <a:r>
              <a:rPr lang="cs-CZ" sz="1600" dirty="0" err="1"/>
              <a:t>CuO</a:t>
            </a:r>
            <a:endParaRPr lang="cs-CZ" sz="1600" dirty="0"/>
          </a:p>
          <a:p>
            <a:pPr marL="0" indent="0">
              <a:buNone/>
            </a:pPr>
            <a:r>
              <a:rPr lang="cs-CZ" sz="1600" b="1" dirty="0" smtClean="0"/>
              <a:t>------------------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 </a:t>
            </a:r>
            <a:r>
              <a:rPr lang="cs-CZ" sz="1600" dirty="0" smtClean="0"/>
              <a:t>Chlorid měďnatý	</a:t>
            </a:r>
            <a:r>
              <a:rPr lang="cs-CZ" sz="1600" dirty="0"/>
              <a:t>			</a:t>
            </a:r>
            <a:r>
              <a:rPr lang="cs-CZ" sz="1600" dirty="0" smtClean="0"/>
              <a:t>	CuCl</a:t>
            </a:r>
            <a:r>
              <a:rPr lang="cs-CZ" sz="1600" baseline="-25000" dirty="0" smtClean="0"/>
              <a:t>2</a:t>
            </a:r>
            <a:r>
              <a:rPr lang="cs-CZ" sz="1600" dirty="0" smtClean="0"/>
              <a:t>.2H</a:t>
            </a:r>
            <a:r>
              <a:rPr lang="cs-CZ" sz="1600" baseline="-25000" dirty="0" smtClean="0"/>
              <a:t>2</a:t>
            </a:r>
            <a:r>
              <a:rPr lang="cs-CZ" sz="1600" dirty="0" smtClean="0"/>
              <a:t>O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--------------------------</a:t>
            </a:r>
          </a:p>
          <a:p>
            <a:pPr marL="0" indent="0">
              <a:buNone/>
            </a:pPr>
            <a:r>
              <a:rPr lang="cs-CZ" sz="1600" dirty="0" err="1"/>
              <a:t>Pentahydrát</a:t>
            </a:r>
            <a:r>
              <a:rPr lang="cs-CZ" sz="1600" dirty="0"/>
              <a:t> síranu měďnatého		CuSO</a:t>
            </a:r>
            <a:r>
              <a:rPr lang="cs-CZ" sz="1600" baseline="-25000" dirty="0"/>
              <a:t>4</a:t>
            </a:r>
            <a:r>
              <a:rPr lang="cs-CZ" sz="1600" dirty="0"/>
              <a:t>·5H</a:t>
            </a:r>
            <a:r>
              <a:rPr lang="cs-CZ" sz="1600" baseline="-25000" dirty="0"/>
              <a:t>2</a:t>
            </a:r>
            <a:r>
              <a:rPr lang="cs-CZ" sz="1600" dirty="0"/>
              <a:t>O</a:t>
            </a:r>
          </a:p>
          <a:p>
            <a:pPr marL="0" indent="0">
              <a:buNone/>
            </a:pPr>
            <a:r>
              <a:rPr lang="cs-CZ" sz="1600" dirty="0" smtClean="0"/>
              <a:t>---------------------------------------------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Měď 							</a:t>
            </a:r>
            <a:r>
              <a:rPr lang="cs-CZ" sz="1600" dirty="0" err="1" smtClean="0"/>
              <a:t>Cu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---------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 </a:t>
            </a:r>
            <a:r>
              <a:rPr lang="cs-CZ" sz="1600" dirty="0" smtClean="0"/>
              <a:t>Oxid měďný</a:t>
            </a:r>
            <a:r>
              <a:rPr lang="cs-CZ" sz="1600" dirty="0"/>
              <a:t>	</a:t>
            </a:r>
            <a:r>
              <a:rPr lang="cs-CZ" sz="1600" dirty="0" smtClean="0"/>
              <a:t>					Cu</a:t>
            </a:r>
            <a:r>
              <a:rPr lang="cs-CZ" sz="1600" baseline="-25000" dirty="0" smtClean="0"/>
              <a:t>2</a:t>
            </a:r>
            <a:r>
              <a:rPr lang="cs-CZ" sz="1600" dirty="0" smtClean="0"/>
              <a:t>O</a:t>
            </a:r>
          </a:p>
          <a:p>
            <a:pPr marL="0" indent="0">
              <a:buNone/>
            </a:pPr>
            <a:r>
              <a:rPr lang="cs-CZ" sz="1600" dirty="0" smtClean="0"/>
              <a:t>---------------------</a:t>
            </a:r>
          </a:p>
          <a:p>
            <a:pPr marL="0" indent="0">
              <a:buNone/>
            </a:pPr>
            <a:r>
              <a:rPr lang="cs-CZ" sz="1600" dirty="0" smtClean="0"/>
              <a:t> 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7590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4560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3957" y="1606377"/>
            <a:ext cx="10120655" cy="495917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OXID MĚD´NATÝ		</a:t>
            </a:r>
            <a:r>
              <a:rPr lang="cs-CZ" b="1" dirty="0" err="1"/>
              <a:t>CuO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---------------------------------------------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Příprava</a:t>
            </a:r>
            <a:r>
              <a:rPr lang="cs-CZ" b="1" dirty="0"/>
              <a:t>:</a:t>
            </a:r>
            <a:r>
              <a:rPr lang="cs-CZ" dirty="0"/>
              <a:t> tepelným rozkladem hydroxidu měďnatého, přímo v reakční nádobě srážením měďnatých solí hydroxidem alkalického </a:t>
            </a:r>
            <a:r>
              <a:rPr lang="cs-CZ" dirty="0" smtClean="0"/>
              <a:t>kovu</a:t>
            </a:r>
          </a:p>
          <a:p>
            <a:r>
              <a:rPr lang="cs-CZ" b="1" dirty="0"/>
              <a:t> </a:t>
            </a:r>
            <a:r>
              <a:rPr lang="cs-CZ" b="1" dirty="0" smtClean="0"/>
              <a:t>Doplňte rovnici: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Cu</a:t>
            </a:r>
            <a:r>
              <a:rPr lang="cs-CZ" baseline="30000" dirty="0"/>
              <a:t>2+</a:t>
            </a:r>
            <a:r>
              <a:rPr lang="cs-CZ" dirty="0"/>
              <a:t> + 2 OH</a:t>
            </a:r>
            <a:r>
              <a:rPr lang="cs-CZ" baseline="30000" dirty="0"/>
              <a:t>–</a:t>
            </a:r>
            <a:r>
              <a:rPr lang="cs-CZ" dirty="0"/>
              <a:t> ------- 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  </a:t>
            </a:r>
            <a:r>
              <a:rPr lang="cs-CZ" dirty="0"/>
              <a:t>--------    </a:t>
            </a:r>
            <a:r>
              <a:rPr lang="cs-CZ" dirty="0" err="1"/>
              <a:t>CuO</a:t>
            </a:r>
            <a:r>
              <a:rPr lang="cs-CZ" dirty="0"/>
              <a:t> + 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  <a:p>
            <a:pPr marL="0" indent="0">
              <a:buNone/>
            </a:pPr>
            <a:r>
              <a:rPr lang="cs-CZ" dirty="0"/>
              <a:t>  </a:t>
            </a:r>
          </a:p>
          <a:p>
            <a:pPr marL="0" indent="0">
              <a:buNone/>
            </a:pPr>
            <a:r>
              <a:rPr lang="cs-CZ" b="1" dirty="0"/>
              <a:t>Postup: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10</a:t>
            </a:r>
            <a:r>
              <a:rPr lang="cs-CZ" dirty="0"/>
              <a:t>% roztok síranu měďnatého přiveďte k varu na míchačce v kádince přikryté</a:t>
            </a:r>
          </a:p>
          <a:p>
            <a:pPr marL="0" indent="0">
              <a:buNone/>
            </a:pPr>
            <a:r>
              <a:rPr lang="cs-CZ" dirty="0"/>
              <a:t>hodinovým sklem</a:t>
            </a:r>
          </a:p>
          <a:p>
            <a:pPr marL="0" lvl="0" indent="0">
              <a:buNone/>
            </a:pPr>
            <a:r>
              <a:rPr lang="cs-CZ" dirty="0"/>
              <a:t>přidejte po částech 10% roztok hydroxidu draselného (10% nadbytek oproti stechiometrii)</a:t>
            </a:r>
          </a:p>
          <a:p>
            <a:pPr marL="0" lvl="0" indent="0">
              <a:buNone/>
            </a:pPr>
            <a:r>
              <a:rPr lang="cs-CZ" dirty="0"/>
              <a:t>několika kapkami roztoku KOH upravte pH na pH &gt; 10</a:t>
            </a:r>
          </a:p>
          <a:p>
            <a:pPr marL="0" lvl="0" indent="0">
              <a:buNone/>
            </a:pPr>
            <a:r>
              <a:rPr lang="cs-CZ" dirty="0"/>
              <a:t>roztok zahřívejte k varu, dokud celý nezčerná (cca 1h)</a:t>
            </a:r>
          </a:p>
          <a:p>
            <a:pPr marL="0" lvl="0" indent="0">
              <a:buNone/>
            </a:pPr>
            <a:r>
              <a:rPr lang="cs-CZ" dirty="0"/>
              <a:t>po ochlazení odsajte produkt na </a:t>
            </a:r>
            <a:r>
              <a:rPr lang="cs-CZ" dirty="0" err="1"/>
              <a:t>Büchnerově</a:t>
            </a:r>
            <a:r>
              <a:rPr lang="cs-CZ" dirty="0"/>
              <a:t> nálevce, promyjte důkladně vodou,</a:t>
            </a:r>
          </a:p>
          <a:p>
            <a:pPr marL="0" indent="0">
              <a:buNone/>
            </a:pPr>
            <a:r>
              <a:rPr lang="cs-CZ" dirty="0"/>
              <a:t>následně </a:t>
            </a:r>
            <a:r>
              <a:rPr lang="cs-CZ" dirty="0" err="1"/>
              <a:t>ethanolem</a:t>
            </a:r>
            <a:r>
              <a:rPr lang="cs-CZ" dirty="0"/>
              <a:t> a sušte </a:t>
            </a:r>
            <a:r>
              <a:rPr lang="cs-CZ" dirty="0" err="1"/>
              <a:t>prosáváním</a:t>
            </a:r>
            <a:r>
              <a:rPr lang="cs-CZ" dirty="0"/>
              <a:t> vzduchu</a:t>
            </a:r>
          </a:p>
          <a:p>
            <a:pPr marL="0" lvl="0" indent="0">
              <a:buNone/>
            </a:pPr>
            <a:r>
              <a:rPr lang="cs-CZ" dirty="0"/>
              <a:t>preparát dosušte v sušárně při 100 °</a:t>
            </a:r>
            <a:r>
              <a:rPr lang="cs-CZ" dirty="0" smtClean="0"/>
              <a:t>C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Vypočtěte </a:t>
            </a:r>
            <a:r>
              <a:rPr lang="cs-CZ" b="1" dirty="0"/>
              <a:t>množství </a:t>
            </a:r>
            <a:r>
              <a:rPr lang="cs-CZ" dirty="0"/>
              <a:t>vstupních reagentů vzhledem k teoretickému výtěžku 2 g </a:t>
            </a:r>
            <a:r>
              <a:rPr lang="cs-CZ" dirty="0" smtClean="0"/>
              <a:t>oxidu </a:t>
            </a:r>
            <a:r>
              <a:rPr lang="cs-CZ" dirty="0" err="1"/>
              <a:t>mědńatého</a:t>
            </a:r>
            <a:endParaRPr lang="cs-CZ" dirty="0"/>
          </a:p>
          <a:p>
            <a:r>
              <a:rPr lang="cs-CZ" b="1" dirty="0" smtClean="0"/>
              <a:t>Nastudujte vlastnosti a reakce </a:t>
            </a:r>
            <a:r>
              <a:rPr lang="cs-CZ" b="1" dirty="0"/>
              <a:t>oxidu </a:t>
            </a:r>
            <a:r>
              <a:rPr lang="cs-CZ" b="1" dirty="0" err="1"/>
              <a:t>mědńatého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 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99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5176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64043"/>
            <a:ext cx="8915400" cy="424717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CHLORID MĚD´NATÝ</a:t>
            </a:r>
            <a:r>
              <a:rPr lang="cs-CZ" b="1" dirty="0"/>
              <a:t>			CuCl</a:t>
            </a:r>
            <a:r>
              <a:rPr lang="cs-CZ" b="1" baseline="-25000" dirty="0"/>
              <a:t>2</a:t>
            </a:r>
            <a:r>
              <a:rPr lang="cs-CZ" b="1" dirty="0"/>
              <a:t>.2H</a:t>
            </a:r>
            <a:r>
              <a:rPr lang="cs-CZ" b="1" baseline="-25000" dirty="0"/>
              <a:t>2</a:t>
            </a:r>
            <a:r>
              <a:rPr lang="cs-CZ" b="1" dirty="0"/>
              <a:t>O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-------------------------------------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Příprava</a:t>
            </a:r>
            <a:r>
              <a:rPr lang="cs-CZ" b="1" dirty="0"/>
              <a:t>: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Neutralizací </a:t>
            </a:r>
            <a:r>
              <a:rPr lang="cs-CZ" dirty="0"/>
              <a:t>kyseliny chlorovodíkové oxidem </a:t>
            </a:r>
            <a:r>
              <a:rPr lang="cs-CZ" dirty="0" err="1"/>
              <a:t>měd´natým</a:t>
            </a:r>
            <a:r>
              <a:rPr lang="cs-CZ" dirty="0"/>
              <a:t>  </a:t>
            </a:r>
          </a:p>
          <a:p>
            <a:r>
              <a:rPr lang="cs-CZ" b="1" dirty="0"/>
              <a:t>Doplňte rovnici: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err="1" smtClean="0"/>
              <a:t>CuO</a:t>
            </a:r>
            <a:r>
              <a:rPr lang="cs-CZ" dirty="0" smtClean="0"/>
              <a:t>  </a:t>
            </a:r>
            <a:r>
              <a:rPr lang="cs-CZ" dirty="0"/>
              <a:t>+  2HCl  ----- </a:t>
            </a: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Postup: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odvážené množství oxidu mědnatého rozpouštíme zahříváním v digestoři v malém přebytku 15% kyseliny chlorovodíkové</a:t>
            </a:r>
          </a:p>
          <a:p>
            <a:pPr marL="0" lvl="0" indent="0">
              <a:buNone/>
            </a:pPr>
            <a:r>
              <a:rPr lang="cs-CZ" dirty="0"/>
              <a:t>vzniklý roztok zfiltrujeme do porcelánové misky a odpařujeme na vodní lázní za častého míchání</a:t>
            </a:r>
          </a:p>
          <a:p>
            <a:pPr marL="0" lvl="0" indent="0">
              <a:buNone/>
            </a:pPr>
            <a:r>
              <a:rPr lang="cs-CZ" dirty="0"/>
              <a:t>proužek hnědého bezvodého chloridu </a:t>
            </a:r>
            <a:r>
              <a:rPr lang="cs-CZ" dirty="0" err="1"/>
              <a:t>měd´natého</a:t>
            </a:r>
            <a:r>
              <a:rPr lang="cs-CZ" dirty="0"/>
              <a:t> stíráme tyčinkou zpět do kapaliny</a:t>
            </a:r>
          </a:p>
          <a:p>
            <a:pPr marL="0" lvl="0" indent="0">
              <a:buNone/>
            </a:pPr>
            <a:r>
              <a:rPr lang="cs-CZ" dirty="0"/>
              <a:t>zahuštěný roztok necháme krystalovat</a:t>
            </a:r>
          </a:p>
          <a:p>
            <a:pPr marL="0" lvl="0" indent="0">
              <a:buNone/>
            </a:pPr>
            <a:r>
              <a:rPr lang="cs-CZ" dirty="0"/>
              <a:t>vyloučené krystalky odsajeme a sušíme je na porésní destičce za laboratorní teploty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 Vypočtěte množství </a:t>
            </a:r>
            <a:r>
              <a:rPr lang="cs-CZ" dirty="0"/>
              <a:t>vstupních reagentů vzhledem k teoretickému výtěžku </a:t>
            </a:r>
            <a:r>
              <a:rPr lang="cs-CZ" dirty="0" smtClean="0"/>
              <a:t>2 </a:t>
            </a:r>
            <a:r>
              <a:rPr lang="cs-CZ" dirty="0"/>
              <a:t>g </a:t>
            </a:r>
            <a:r>
              <a:rPr lang="cs-CZ" b="1" dirty="0" smtClean="0"/>
              <a:t>chloridu </a:t>
            </a:r>
            <a:r>
              <a:rPr lang="cs-CZ" b="1" dirty="0"/>
              <a:t>měďnatého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b="1" dirty="0" smtClean="0"/>
              <a:t>Nastudujte vlastnosti a reakce chloridu </a:t>
            </a:r>
            <a:r>
              <a:rPr lang="cs-CZ" b="1" dirty="0" err="1" smtClean="0"/>
              <a:t>medńatého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195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8658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22854"/>
            <a:ext cx="8915400" cy="42883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err="1"/>
              <a:t>Pentahydrát</a:t>
            </a:r>
            <a:r>
              <a:rPr lang="cs-CZ" b="1" dirty="0"/>
              <a:t> síranu měďnatého		CuSO4·5H2O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-----------------------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Příprava </a:t>
            </a:r>
            <a:r>
              <a:rPr lang="cs-CZ" b="1" dirty="0"/>
              <a:t>síranu měďnatého </a:t>
            </a:r>
            <a:r>
              <a:rPr lang="cs-CZ" dirty="0"/>
              <a:t>CuSO4·5H2O</a:t>
            </a:r>
          </a:p>
          <a:p>
            <a:pPr marL="0" indent="0">
              <a:buNone/>
            </a:pPr>
            <a:r>
              <a:rPr lang="cs-CZ" b="1" dirty="0"/>
              <a:t>neutralizací </a:t>
            </a:r>
            <a:r>
              <a:rPr lang="cs-CZ" dirty="0"/>
              <a:t>kyseliny sírové oxidem měďnatým 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Doplňte </a:t>
            </a:r>
            <a:r>
              <a:rPr lang="cs-CZ" b="1" dirty="0"/>
              <a:t>rovnici: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err="1" smtClean="0"/>
              <a:t>CuO</a:t>
            </a:r>
            <a:r>
              <a:rPr lang="cs-CZ" dirty="0" smtClean="0"/>
              <a:t> </a:t>
            </a:r>
            <a:r>
              <a:rPr lang="cs-CZ" dirty="0"/>
              <a:t>+ H2SO4 </a:t>
            </a:r>
            <a:r>
              <a:rPr lang="cs-CZ" dirty="0" smtClean="0"/>
              <a:t>----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Postup: 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oxid měďnatý suspendujte v kádince v 10% kyselině sírové (10% nadbytek oproti stechiometrii) a ponechte míchat, dokud se oxid měďnatý nerozpustí </a:t>
            </a:r>
          </a:p>
          <a:p>
            <a:pPr marL="0" lvl="0" indent="0">
              <a:buNone/>
            </a:pPr>
            <a:r>
              <a:rPr lang="cs-CZ" dirty="0"/>
              <a:t>roztok přefiltrujte přes skládaný filtr a k filtrátu přidejte za míchání dvojnásobný objem </a:t>
            </a:r>
            <a:r>
              <a:rPr lang="cs-CZ" dirty="0" err="1"/>
              <a:t>ethanolu</a:t>
            </a:r>
            <a:r>
              <a:rPr lang="cs-CZ" dirty="0"/>
              <a:t> pevnou látku odsajte na fritě, promyjte </a:t>
            </a:r>
            <a:r>
              <a:rPr lang="cs-CZ" dirty="0" err="1"/>
              <a:t>ethanolem</a:t>
            </a:r>
            <a:r>
              <a:rPr lang="cs-CZ" dirty="0"/>
              <a:t> a prosajte vzduchem</a:t>
            </a:r>
          </a:p>
          <a:p>
            <a:pPr marL="0" lvl="0" indent="0">
              <a:buNone/>
            </a:pPr>
            <a:r>
              <a:rPr lang="cs-CZ" dirty="0"/>
              <a:t>produkt dosušte mezi listy filtračního papíru</a:t>
            </a:r>
          </a:p>
          <a:p>
            <a:pPr marL="0" indent="0">
              <a:buNone/>
            </a:pPr>
            <a:r>
              <a:rPr lang="cs-CZ" dirty="0"/>
              <a:t> </a:t>
            </a:r>
            <a:endParaRPr lang="cs-CZ" dirty="0" smtClean="0"/>
          </a:p>
          <a:p>
            <a:r>
              <a:rPr lang="cs-CZ" b="1" dirty="0"/>
              <a:t>Vypočtěte množství </a:t>
            </a:r>
            <a:r>
              <a:rPr lang="cs-CZ" dirty="0"/>
              <a:t>vstupních reagentů vzhledem k teoretickému výtěžku 5 g </a:t>
            </a:r>
            <a:r>
              <a:rPr lang="cs-CZ" b="1" dirty="0"/>
              <a:t>síranu měďnatého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b="1" dirty="0"/>
              <a:t>Nastudujte vlastnosti a reakce </a:t>
            </a:r>
            <a:r>
              <a:rPr lang="cs-CZ" b="1" dirty="0" smtClean="0"/>
              <a:t>síranu </a:t>
            </a:r>
            <a:r>
              <a:rPr lang="cs-CZ" b="1" dirty="0" err="1"/>
              <a:t>mědńatého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617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8701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3828" y="1227437"/>
            <a:ext cx="10692714" cy="5939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050" b="1" dirty="0"/>
              <a:t>Měď 			</a:t>
            </a:r>
            <a:r>
              <a:rPr lang="cs-CZ" sz="1050" b="1" dirty="0" err="1"/>
              <a:t>Cu</a:t>
            </a:r>
            <a:endParaRPr lang="cs-CZ" sz="1050" dirty="0"/>
          </a:p>
          <a:p>
            <a:pPr marL="0" indent="0">
              <a:buNone/>
            </a:pPr>
            <a:r>
              <a:rPr lang="cs-CZ" sz="1050" dirty="0"/>
              <a:t>----------------------------------</a:t>
            </a:r>
          </a:p>
          <a:p>
            <a:pPr marL="0" indent="0">
              <a:buNone/>
            </a:pPr>
            <a:r>
              <a:rPr lang="cs-CZ" sz="1050" b="1" dirty="0" smtClean="0"/>
              <a:t>Příprava</a:t>
            </a:r>
            <a:r>
              <a:rPr lang="cs-CZ" sz="1050" b="1" dirty="0"/>
              <a:t>:</a:t>
            </a:r>
            <a:endParaRPr lang="cs-CZ" sz="1050" dirty="0"/>
          </a:p>
          <a:p>
            <a:pPr marL="0" indent="0">
              <a:buNone/>
            </a:pPr>
            <a:r>
              <a:rPr lang="cs-CZ" sz="1050" dirty="0"/>
              <a:t>kvantitativně </a:t>
            </a:r>
            <a:r>
              <a:rPr lang="cs-CZ" sz="1050" b="1" dirty="0"/>
              <a:t>vyredukovat</a:t>
            </a:r>
            <a:r>
              <a:rPr lang="cs-CZ" sz="1050" dirty="0"/>
              <a:t> z roztoků měďnatých solí hliníkem, zbytky hliníku lze odstranit rozpuštěním ve zředěné kyselině chlorovodíkové, v níž není měď rozpustná</a:t>
            </a:r>
            <a:r>
              <a:rPr lang="cs-CZ" sz="1050" dirty="0" smtClean="0"/>
              <a:t>.</a:t>
            </a:r>
          </a:p>
          <a:p>
            <a:r>
              <a:rPr lang="cs-CZ" sz="1050" b="1" dirty="0" smtClean="0"/>
              <a:t>Doplňte </a:t>
            </a:r>
            <a:r>
              <a:rPr lang="cs-CZ" sz="1050" b="1" dirty="0"/>
              <a:t>rovnici:</a:t>
            </a:r>
            <a:endParaRPr lang="cs-CZ" sz="1050" dirty="0"/>
          </a:p>
          <a:p>
            <a:pPr marL="0" indent="0">
              <a:buNone/>
            </a:pPr>
            <a:r>
              <a:rPr lang="cs-CZ" sz="1050" dirty="0"/>
              <a:t>3 CuSO4 + 2 Al ------- </a:t>
            </a:r>
            <a:endParaRPr lang="cs-CZ" sz="1050" dirty="0" smtClean="0"/>
          </a:p>
          <a:p>
            <a:pPr marL="0" indent="0">
              <a:buNone/>
            </a:pPr>
            <a:r>
              <a:rPr lang="cs-CZ" sz="1050" b="1" dirty="0" smtClean="0"/>
              <a:t>Postup</a:t>
            </a:r>
            <a:r>
              <a:rPr lang="cs-CZ" sz="1050" b="1" dirty="0"/>
              <a:t>:</a:t>
            </a:r>
            <a:r>
              <a:rPr lang="cs-CZ" sz="1050" dirty="0"/>
              <a:t> </a:t>
            </a:r>
          </a:p>
          <a:p>
            <a:pPr marL="0" lvl="0" indent="0">
              <a:buNone/>
            </a:pPr>
            <a:r>
              <a:rPr lang="cs-CZ" sz="1050" dirty="0"/>
              <a:t>připravte 5% roztok síranu měďnatého (v kádince přiměřené velikosti)</a:t>
            </a:r>
          </a:p>
          <a:p>
            <a:pPr marL="0" lvl="0" indent="0">
              <a:buNone/>
            </a:pPr>
            <a:r>
              <a:rPr lang="cs-CZ" sz="1050" dirty="0"/>
              <a:t>k roztoku přidejte dvojnásobek stechiometrického množství hliníku</a:t>
            </a:r>
          </a:p>
          <a:p>
            <a:pPr marL="0" lvl="0" indent="0">
              <a:buNone/>
            </a:pPr>
            <a:r>
              <a:rPr lang="cs-CZ" sz="1050" dirty="0"/>
              <a:t>přidejte tři kapky koncentrované kyseliny chlorovodíkové a směs zahřívejte na vodní lázni do vymizení modré barvy roztoku</a:t>
            </a:r>
          </a:p>
          <a:p>
            <a:pPr marL="0" lvl="0" indent="0">
              <a:buNone/>
            </a:pPr>
            <a:r>
              <a:rPr lang="cs-CZ" sz="1050" dirty="0"/>
              <a:t>po ochlazení roztok dekantujte</a:t>
            </a:r>
          </a:p>
          <a:p>
            <a:pPr marL="0" lvl="0" indent="0">
              <a:buNone/>
            </a:pPr>
            <a:r>
              <a:rPr lang="cs-CZ" sz="1050" dirty="0"/>
              <a:t>k získané směsi mědi a hliníku přidejte po částech 36% </a:t>
            </a:r>
            <a:r>
              <a:rPr lang="cs-CZ" sz="1050" dirty="0" err="1"/>
              <a:t>HCl</a:t>
            </a:r>
            <a:r>
              <a:rPr lang="cs-CZ" sz="1050" dirty="0"/>
              <a:t> (</a:t>
            </a:r>
            <a:r>
              <a:rPr lang="cs-CZ" sz="1050" dirty="0" err="1"/>
              <a:t>destinásobek</a:t>
            </a:r>
            <a:r>
              <a:rPr lang="cs-CZ" sz="1050" dirty="0"/>
              <a:t> stechiometrie vzhledem k celkovému množství hliníku) </a:t>
            </a:r>
          </a:p>
          <a:p>
            <a:pPr marL="0" lvl="0" indent="0">
              <a:buNone/>
            </a:pPr>
            <a:r>
              <a:rPr lang="cs-CZ" sz="1050" dirty="0"/>
              <a:t>směs ponechte stát přes noc pro kompletní rozpuštění hliníku</a:t>
            </a:r>
          </a:p>
          <a:p>
            <a:pPr marL="0" lvl="0" indent="0">
              <a:buNone/>
            </a:pPr>
            <a:r>
              <a:rPr lang="cs-CZ" sz="1050" dirty="0"/>
              <a:t>roztok dekantujte, získanou měď promyjte 3 krát vodou, 3 krát </a:t>
            </a:r>
            <a:r>
              <a:rPr lang="cs-CZ" sz="1050" dirty="0" err="1"/>
              <a:t>ethanolem</a:t>
            </a:r>
            <a:r>
              <a:rPr lang="cs-CZ" sz="1050" dirty="0"/>
              <a:t>, na závěr malým množstvím etheru (roztok vždy oddělte dekantací)</a:t>
            </a:r>
          </a:p>
          <a:p>
            <a:pPr marL="0" lvl="0" indent="0">
              <a:buNone/>
            </a:pPr>
            <a:r>
              <a:rPr lang="cs-CZ" sz="1050" dirty="0"/>
              <a:t>získaný preparát ponechte uschnout přes noc přímo v reakční kádince překryté filtračním papírem</a:t>
            </a:r>
          </a:p>
          <a:p>
            <a:pPr marL="0" indent="0">
              <a:buNone/>
            </a:pPr>
            <a:r>
              <a:rPr lang="cs-CZ" sz="1050" dirty="0"/>
              <a:t> </a:t>
            </a:r>
            <a:r>
              <a:rPr lang="cs-CZ" sz="1050" dirty="0" smtClean="0"/>
              <a:t>Poznámka</a:t>
            </a:r>
            <a:r>
              <a:rPr lang="cs-CZ" sz="1050" dirty="0"/>
              <a:t>: Ether je těkavá, hořlavá kapalina. Proto s ním vždy pracujeme v dobře</a:t>
            </a:r>
          </a:p>
          <a:p>
            <a:pPr marL="0" indent="0">
              <a:buNone/>
            </a:pPr>
            <a:r>
              <a:rPr lang="cs-CZ" sz="1050" dirty="0"/>
              <a:t>táhnoucí digestoři, kde není používán otevřený oheň!</a:t>
            </a:r>
          </a:p>
          <a:p>
            <a:pPr marL="0" indent="0">
              <a:buNone/>
            </a:pPr>
            <a:r>
              <a:rPr lang="cs-CZ" sz="1050" dirty="0"/>
              <a:t> </a:t>
            </a:r>
          </a:p>
          <a:p>
            <a:r>
              <a:rPr lang="cs-CZ" sz="1050" b="1" dirty="0"/>
              <a:t>Vypočtěte množství </a:t>
            </a:r>
            <a:r>
              <a:rPr lang="cs-CZ" sz="1050" dirty="0"/>
              <a:t>vstupních reagentů vzhledem k teoretickému výtěžku 2 </a:t>
            </a:r>
            <a:r>
              <a:rPr lang="cs-CZ" sz="1050" dirty="0" smtClean="0"/>
              <a:t>g mědi</a:t>
            </a:r>
          </a:p>
          <a:p>
            <a:r>
              <a:rPr lang="cs-CZ" sz="1050" b="1" dirty="0" smtClean="0"/>
              <a:t>Nastudujte vlastnosti a reakce mědi</a:t>
            </a:r>
            <a:endParaRPr lang="cs-CZ" sz="1050" b="1" dirty="0"/>
          </a:p>
        </p:txBody>
      </p:sp>
    </p:spTree>
    <p:extLst>
      <p:ext uri="{BB962C8B-B14F-4D97-AF65-F5344CB8AC3E}">
        <p14:creationId xmlns:p14="http://schemas.microsoft.com/office/powerpoint/2010/main" val="944634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90506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800" y="1425145"/>
            <a:ext cx="9675812" cy="534635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4800" b="1" dirty="0"/>
              <a:t>OXID MĚD´NÝ		Cu</a:t>
            </a:r>
            <a:r>
              <a:rPr lang="cs-CZ" sz="4800" b="1" baseline="-25000" dirty="0"/>
              <a:t>2</a:t>
            </a:r>
            <a:r>
              <a:rPr lang="cs-CZ" sz="4800" b="1" dirty="0"/>
              <a:t>O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/>
              <a:t>---------------------------------------------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 smtClean="0"/>
              <a:t>Příprava</a:t>
            </a:r>
            <a:r>
              <a:rPr lang="cs-CZ" sz="4800" b="1" dirty="0"/>
              <a:t>: redukce</a:t>
            </a:r>
            <a:r>
              <a:rPr lang="cs-CZ" sz="4800" dirty="0"/>
              <a:t> měďnatých solí glukózou v bazickém prostředí za přítomnosti </a:t>
            </a:r>
            <a:r>
              <a:rPr lang="cs-CZ" sz="4800" dirty="0" err="1"/>
              <a:t>vínanových</a:t>
            </a:r>
            <a:r>
              <a:rPr lang="cs-CZ" sz="4800" dirty="0"/>
              <a:t> iontů.</a:t>
            </a:r>
          </a:p>
          <a:p>
            <a:r>
              <a:rPr lang="cs-CZ" sz="4800" b="1" dirty="0" smtClean="0"/>
              <a:t>Doplňte </a:t>
            </a:r>
            <a:r>
              <a:rPr lang="cs-CZ" sz="4800" b="1" dirty="0"/>
              <a:t>rovnici:</a:t>
            </a:r>
            <a:endParaRPr lang="cs-CZ" sz="4800" dirty="0"/>
          </a:p>
          <a:p>
            <a:pPr marL="0" indent="0">
              <a:buNone/>
            </a:pPr>
            <a:r>
              <a:rPr lang="cs-CZ" sz="4800" dirty="0" smtClean="0"/>
              <a:t>2 </a:t>
            </a:r>
            <a:r>
              <a:rPr lang="cs-CZ" sz="4800" dirty="0"/>
              <a:t>Cu</a:t>
            </a:r>
            <a:r>
              <a:rPr lang="cs-CZ" sz="4800" baseline="30000" dirty="0"/>
              <a:t>2+</a:t>
            </a:r>
            <a:r>
              <a:rPr lang="cs-CZ" sz="4800" dirty="0"/>
              <a:t> + C</a:t>
            </a:r>
            <a:r>
              <a:rPr lang="cs-CZ" sz="4800" baseline="-25000" dirty="0"/>
              <a:t>6</a:t>
            </a:r>
            <a:r>
              <a:rPr lang="cs-CZ" sz="4800" dirty="0"/>
              <a:t>H</a:t>
            </a:r>
            <a:r>
              <a:rPr lang="cs-CZ" sz="4800" baseline="-25000" dirty="0"/>
              <a:t>12</a:t>
            </a:r>
            <a:r>
              <a:rPr lang="cs-CZ" sz="4800" dirty="0"/>
              <a:t>O</a:t>
            </a:r>
            <a:r>
              <a:rPr lang="cs-CZ" sz="4800" baseline="-25000" dirty="0"/>
              <a:t>6</a:t>
            </a:r>
            <a:r>
              <a:rPr lang="cs-CZ" sz="4800" dirty="0"/>
              <a:t> + 4 OH</a:t>
            </a:r>
            <a:r>
              <a:rPr lang="cs-CZ" sz="4800" baseline="30000" dirty="0"/>
              <a:t>– </a:t>
            </a:r>
            <a:r>
              <a:rPr lang="cs-CZ" sz="4800" dirty="0"/>
              <a:t>--------  </a:t>
            </a:r>
          </a:p>
          <a:p>
            <a:pPr marL="0" indent="0">
              <a:buNone/>
            </a:pPr>
            <a:endParaRPr lang="cs-CZ" sz="4800" b="1" dirty="0" smtClean="0"/>
          </a:p>
          <a:p>
            <a:pPr marL="0" indent="0">
              <a:buNone/>
            </a:pPr>
            <a:r>
              <a:rPr lang="cs-CZ" sz="4800" b="1" dirty="0" smtClean="0"/>
              <a:t>Postup</a:t>
            </a:r>
            <a:r>
              <a:rPr lang="cs-CZ" sz="4800" b="1" dirty="0"/>
              <a:t>: </a:t>
            </a:r>
            <a:endParaRPr lang="cs-CZ" sz="4800" dirty="0"/>
          </a:p>
          <a:p>
            <a:pPr marL="0" lvl="0" indent="0">
              <a:buNone/>
            </a:pPr>
            <a:r>
              <a:rPr lang="cs-CZ" sz="4800" dirty="0"/>
              <a:t>v kulaté zábrusové baňce připravte 10% roztok síranu měďnatého</a:t>
            </a:r>
          </a:p>
          <a:p>
            <a:pPr marL="0" lvl="0" indent="0">
              <a:buNone/>
            </a:pPr>
            <a:r>
              <a:rPr lang="cs-CZ" sz="4800" dirty="0"/>
              <a:t>k roztoku přidejte šestinásobek molárního množství vínanu draselného</a:t>
            </a:r>
          </a:p>
          <a:p>
            <a:pPr marL="0" lvl="0" indent="0">
              <a:buNone/>
            </a:pPr>
            <a:r>
              <a:rPr lang="cs-CZ" sz="4800" dirty="0"/>
              <a:t>pomocí 10% roztoku KOH upravte pH roztoku na pH 13</a:t>
            </a:r>
          </a:p>
          <a:p>
            <a:pPr marL="0" lvl="0" indent="0">
              <a:buNone/>
            </a:pPr>
            <a:r>
              <a:rPr lang="cs-CZ" sz="4800" dirty="0"/>
              <a:t>takto vzniklou směs zahřejte k varu (v olejové lázni na topné míchačce) </a:t>
            </a:r>
          </a:p>
          <a:p>
            <a:pPr marL="0" lvl="0" indent="0">
              <a:buNone/>
            </a:pPr>
            <a:r>
              <a:rPr lang="cs-CZ" sz="4800" dirty="0"/>
              <a:t>za stálého míchání pomalu přikapejte dvojnásobek stechiometrického množství 10% roztoku glukózy</a:t>
            </a:r>
          </a:p>
          <a:p>
            <a:pPr marL="0" lvl="0" indent="0">
              <a:buNone/>
            </a:pPr>
            <a:r>
              <a:rPr lang="cs-CZ" sz="4800" dirty="0"/>
              <a:t>směs </a:t>
            </a:r>
            <a:r>
              <a:rPr lang="cs-CZ" sz="4800" dirty="0" err="1"/>
              <a:t>refluxujte</a:t>
            </a:r>
            <a:r>
              <a:rPr lang="cs-CZ" sz="4800" dirty="0"/>
              <a:t> 1 h pod zpětným chladičem</a:t>
            </a:r>
          </a:p>
          <a:p>
            <a:pPr marL="0" lvl="0" indent="0">
              <a:buNone/>
            </a:pPr>
            <a:r>
              <a:rPr lang="cs-CZ" sz="4800" dirty="0"/>
              <a:t>po ochlazení odsajte produkt na fritě S4, promyjte dobře vodou, následně </a:t>
            </a:r>
            <a:r>
              <a:rPr lang="cs-CZ" sz="4800" dirty="0" err="1"/>
              <a:t>ethanolem</a:t>
            </a:r>
            <a:endParaRPr lang="cs-CZ" sz="4800" dirty="0"/>
          </a:p>
          <a:p>
            <a:pPr marL="0" lvl="0" indent="0">
              <a:buNone/>
            </a:pPr>
            <a:r>
              <a:rPr lang="cs-CZ" sz="4800" dirty="0"/>
              <a:t>sušte </a:t>
            </a:r>
            <a:r>
              <a:rPr lang="cs-CZ" sz="4800" dirty="0" err="1"/>
              <a:t>prosáváním</a:t>
            </a:r>
            <a:r>
              <a:rPr lang="cs-CZ" sz="4800" dirty="0"/>
              <a:t> vzduchu</a:t>
            </a:r>
          </a:p>
          <a:p>
            <a:pPr marL="0" lvl="0" indent="0">
              <a:buNone/>
            </a:pPr>
            <a:r>
              <a:rPr lang="cs-CZ" sz="4800" dirty="0"/>
              <a:t>preparát dosušte v sušárně při 60 °C</a:t>
            </a:r>
          </a:p>
          <a:p>
            <a:pPr marL="0" indent="0">
              <a:buNone/>
            </a:pPr>
            <a:endParaRPr lang="cs-CZ" sz="4800" dirty="0" smtClean="0"/>
          </a:p>
          <a:p>
            <a:r>
              <a:rPr lang="cs-CZ" sz="4800" b="1" dirty="0" smtClean="0"/>
              <a:t>Vypočtěte </a:t>
            </a:r>
            <a:r>
              <a:rPr lang="cs-CZ" sz="4800" b="1" dirty="0"/>
              <a:t>množství </a:t>
            </a:r>
            <a:r>
              <a:rPr lang="cs-CZ" sz="4800" dirty="0"/>
              <a:t>vstupních reagentů vzhledem k teoretickému výtěžku 2 g </a:t>
            </a:r>
            <a:r>
              <a:rPr lang="cs-CZ" sz="4800" dirty="0" smtClean="0"/>
              <a:t>oxidu měďného</a:t>
            </a:r>
          </a:p>
          <a:p>
            <a:r>
              <a:rPr lang="cs-CZ" sz="4800" b="1" dirty="0"/>
              <a:t>Nastudujte vlastnosti a reakce </a:t>
            </a:r>
            <a:r>
              <a:rPr lang="cs-CZ" sz="4800" b="1" dirty="0" smtClean="0"/>
              <a:t>oxidu </a:t>
            </a:r>
            <a:r>
              <a:rPr lang="cs-CZ" sz="4800" b="1" dirty="0" err="1" smtClean="0"/>
              <a:t>měd´ného</a:t>
            </a:r>
            <a:endParaRPr lang="cs-CZ" sz="4800" b="1" dirty="0"/>
          </a:p>
          <a:p>
            <a:pPr marL="0" indent="0">
              <a:buNone/>
            </a:pPr>
            <a:endParaRPr lang="cs-CZ" sz="4800" b="1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4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8701"/>
          </a:xfrm>
        </p:spPr>
        <p:txBody>
          <a:bodyPr/>
          <a:lstStyle/>
          <a:p>
            <a:pPr algn="ctr"/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29946" y="1482811"/>
            <a:ext cx="9774666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Doporučená literatura</a:t>
            </a:r>
          </a:p>
          <a:p>
            <a:r>
              <a:rPr lang="cs-CZ" dirty="0" err="1" smtClean="0"/>
              <a:t>Flemr</a:t>
            </a:r>
            <a:r>
              <a:rPr lang="cs-CZ" dirty="0"/>
              <a:t>, V., &amp; Holečková, E. (2001). </a:t>
            </a:r>
            <a:r>
              <a:rPr lang="cs-CZ" i="1" dirty="0"/>
              <a:t>Úlohy z názvosloví a chemických výpočtů v anorganické chemii</a:t>
            </a:r>
            <a:r>
              <a:rPr lang="cs-CZ" dirty="0"/>
              <a:t>. Vysoká škola chemicko-technologická, Fakulta chemické technologie. </a:t>
            </a:r>
            <a:endParaRPr lang="cs-CZ" dirty="0" smtClean="0"/>
          </a:p>
          <a:p>
            <a:r>
              <a:rPr lang="cs-CZ" dirty="0" smtClean="0"/>
              <a:t>Sirotek</a:t>
            </a:r>
            <a:r>
              <a:rPr lang="cs-CZ" dirty="0"/>
              <a:t>, V., &amp; Karlíček, J. (2005). </a:t>
            </a:r>
            <a:r>
              <a:rPr lang="cs-CZ" i="1" dirty="0"/>
              <a:t>Chemické výpočty a názvosloví anorganických látek</a:t>
            </a:r>
            <a:r>
              <a:rPr lang="cs-CZ" dirty="0"/>
              <a:t>. Západočeská univerzita v Plzni.</a:t>
            </a:r>
          </a:p>
          <a:p>
            <a:r>
              <a:rPr lang="cs-CZ" dirty="0"/>
              <a:t>Podlahová Jana, </a:t>
            </a:r>
            <a:r>
              <a:rPr lang="cs-CZ" dirty="0" err="1"/>
              <a:t>Jenšovský</a:t>
            </a:r>
            <a:r>
              <a:rPr lang="cs-CZ" dirty="0"/>
              <a:t> Lubor: Cvičení z preparativní anorganické chemie, Státní pedagogické nakladatelství Praha, UK v Praze, Fakulta přírodovědecká, 1982</a:t>
            </a:r>
          </a:p>
          <a:p>
            <a:r>
              <a:rPr lang="cs-CZ" dirty="0" err="1"/>
              <a:t>Kameníček</a:t>
            </a:r>
            <a:r>
              <a:rPr lang="cs-CZ" dirty="0"/>
              <a:t> J., Klečková M., Pastorek R. a Kašpárek F.: Praktická cvičení z anorganické chemie, Olomouc (2007)</a:t>
            </a:r>
          </a:p>
          <a:p>
            <a:r>
              <a:rPr lang="cs-CZ" dirty="0"/>
              <a:t>Grégr Jan, Slavík Martin: Laboratorní cvičení z anorganické chemie, Katedra chemie TU v Liberci (2018)</a:t>
            </a:r>
          </a:p>
          <a:p>
            <a:r>
              <a:rPr lang="cs-CZ" dirty="0" err="1"/>
              <a:t>Banýr</a:t>
            </a:r>
            <a:r>
              <a:rPr lang="cs-CZ" dirty="0"/>
              <a:t>, J.: Základy anorganické chemie I. Díl, Karolinum, Praha 1999.</a:t>
            </a:r>
          </a:p>
          <a:p>
            <a:r>
              <a:rPr lang="cs-CZ" dirty="0" err="1" smtClean="0"/>
              <a:t>Banýr</a:t>
            </a:r>
            <a:r>
              <a:rPr lang="cs-CZ" dirty="0" smtClean="0"/>
              <a:t>, J.: Chemie kovových prvků, </a:t>
            </a:r>
            <a:r>
              <a:rPr lang="cs-CZ" dirty="0" err="1" smtClean="0"/>
              <a:t>PedF</a:t>
            </a:r>
            <a:r>
              <a:rPr lang="cs-CZ" dirty="0" smtClean="0"/>
              <a:t> UK, Praha 2002.</a:t>
            </a:r>
          </a:p>
        </p:txBody>
      </p:sp>
    </p:spTree>
    <p:extLst>
      <p:ext uri="{BB962C8B-B14F-4D97-AF65-F5344CB8AC3E}">
        <p14:creationId xmlns:p14="http://schemas.microsoft.com/office/powerpoint/2010/main" val="171824829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279</TotalTime>
  <Words>156</Words>
  <Application>Microsoft Office PowerPoint</Application>
  <PresentationFormat>Širokoúhlá obrazovka</PresentationFormat>
  <Paragraphs>139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Stébla</vt:lpstr>
      <vt:lpstr>Laboratoř  anorganické chemie_ZS</vt:lpstr>
      <vt:lpstr>Laboratorní úlohy BLOK Ib</vt:lpstr>
      <vt:lpstr>Seznam úloh</vt:lpstr>
      <vt:lpstr>Samostudium laboratorních úloh</vt:lpstr>
      <vt:lpstr>Samostudium laboratorních úloh</vt:lpstr>
      <vt:lpstr>Samostudium laboratorních úloh</vt:lpstr>
      <vt:lpstr>Samostudium laboratorních úloh</vt:lpstr>
      <vt:lpstr>Samostudium laboratorních úloh</vt:lpstr>
      <vt:lpstr>Doporučená literatura</vt:lpstr>
    </vt:vector>
  </TitlesOfParts>
  <Company>UK Pedf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Laboratoř anorganické chemie ZS 2018/2019</dc:title>
  <dc:creator>uzivatel</dc:creator>
  <cp:lastModifiedBy>uzivatel</cp:lastModifiedBy>
  <cp:revision>25</cp:revision>
  <cp:lastPrinted>2018-11-19T10:02:19Z</cp:lastPrinted>
  <dcterms:created xsi:type="dcterms:W3CDTF">2018-11-16T09:58:20Z</dcterms:created>
  <dcterms:modified xsi:type="dcterms:W3CDTF">2019-12-16T13:14:26Z</dcterms:modified>
</cp:coreProperties>
</file>