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84" r:id="rId4"/>
    <p:sldId id="259" r:id="rId5"/>
    <p:sldId id="261" r:id="rId6"/>
    <p:sldId id="266" r:id="rId7"/>
    <p:sldId id="267" r:id="rId8"/>
    <p:sldId id="260" r:id="rId9"/>
    <p:sldId id="268" r:id="rId10"/>
    <p:sldId id="270" r:id="rId11"/>
    <p:sldId id="271" r:id="rId12"/>
    <p:sldId id="272" r:id="rId13"/>
    <p:sldId id="265" r:id="rId14"/>
    <p:sldId id="262" r:id="rId15"/>
    <p:sldId id="263" r:id="rId16"/>
    <p:sldId id="264" r:id="rId17"/>
    <p:sldId id="273" r:id="rId18"/>
    <p:sldId id="274" r:id="rId19"/>
    <p:sldId id="282" r:id="rId20"/>
    <p:sldId id="275" r:id="rId21"/>
    <p:sldId id="277" r:id="rId22"/>
    <p:sldId id="278" r:id="rId23"/>
    <p:sldId id="279" r:id="rId24"/>
    <p:sldId id="280" r:id="rId25"/>
    <p:sldId id="285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53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153" autoAdjust="0"/>
  </p:normalViewPr>
  <p:slideViewPr>
    <p:cSldViewPr>
      <p:cViewPr varScale="1">
        <p:scale>
          <a:sx n="84" d="100"/>
          <a:sy n="84" d="100"/>
        </p:scale>
        <p:origin x="23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vlína Janošová" userId="03533bbb-8b64-4d30-a154-559b0b9a8ffa" providerId="ADAL" clId="{76FA38C6-B3C1-4AB9-B90F-53075DAB8C5E}"/>
    <pc:docChg chg="custSel modSld">
      <pc:chgData name="Pavlína Janošová" userId="03533bbb-8b64-4d30-a154-559b0b9a8ffa" providerId="ADAL" clId="{76FA38C6-B3C1-4AB9-B90F-53075DAB8C5E}" dt="2024-04-15T09:44:56.632" v="1953" actId="20577"/>
      <pc:docMkLst>
        <pc:docMk/>
      </pc:docMkLst>
      <pc:sldChg chg="modSp mod">
        <pc:chgData name="Pavlína Janošová" userId="03533bbb-8b64-4d30-a154-559b0b9a8ffa" providerId="ADAL" clId="{76FA38C6-B3C1-4AB9-B90F-53075DAB8C5E}" dt="2024-04-15T08:41:36.458" v="36" actId="20577"/>
        <pc:sldMkLst>
          <pc:docMk/>
          <pc:sldMk cId="1972115144" sldId="264"/>
        </pc:sldMkLst>
        <pc:spChg chg="mod">
          <ac:chgData name="Pavlína Janošová" userId="03533bbb-8b64-4d30-a154-559b0b9a8ffa" providerId="ADAL" clId="{76FA38C6-B3C1-4AB9-B90F-53075DAB8C5E}" dt="2024-04-15T08:41:36.458" v="36" actId="20577"/>
          <ac:spMkLst>
            <pc:docMk/>
            <pc:sldMk cId="1972115144" sldId="264"/>
            <ac:spMk id="2" creationId="{00000000-0000-0000-0000-000000000000}"/>
          </ac:spMkLst>
        </pc:spChg>
      </pc:sldChg>
      <pc:sldChg chg="modNotesTx">
        <pc:chgData name="Pavlína Janošová" userId="03533bbb-8b64-4d30-a154-559b0b9a8ffa" providerId="ADAL" clId="{76FA38C6-B3C1-4AB9-B90F-53075DAB8C5E}" dt="2024-04-15T08:47:52.101" v="908" actId="6549"/>
        <pc:sldMkLst>
          <pc:docMk/>
          <pc:sldMk cId="2192223280" sldId="274"/>
        </pc:sldMkLst>
      </pc:sldChg>
      <pc:sldChg chg="modSp mod modNotesTx">
        <pc:chgData name="Pavlína Janošová" userId="03533bbb-8b64-4d30-a154-559b0b9a8ffa" providerId="ADAL" clId="{76FA38C6-B3C1-4AB9-B90F-53075DAB8C5E}" dt="2024-04-15T08:54:48.550" v="1563" actId="20577"/>
        <pc:sldMkLst>
          <pc:docMk/>
          <pc:sldMk cId="3311645213" sldId="275"/>
        </pc:sldMkLst>
        <pc:spChg chg="mod">
          <ac:chgData name="Pavlína Janošová" userId="03533bbb-8b64-4d30-a154-559b0b9a8ffa" providerId="ADAL" clId="{76FA38C6-B3C1-4AB9-B90F-53075DAB8C5E}" dt="2024-04-15T08:52:43.479" v="1204" actId="20577"/>
          <ac:spMkLst>
            <pc:docMk/>
            <pc:sldMk cId="3311645213" sldId="275"/>
            <ac:spMk id="21507" creationId="{00000000-0000-0000-0000-000000000000}"/>
          </ac:spMkLst>
        </pc:spChg>
      </pc:sldChg>
      <pc:sldChg chg="modNotesTx">
        <pc:chgData name="Pavlína Janošová" userId="03533bbb-8b64-4d30-a154-559b0b9a8ffa" providerId="ADAL" clId="{76FA38C6-B3C1-4AB9-B90F-53075DAB8C5E}" dt="2024-04-15T08:55:13.721" v="1572" actId="20577"/>
        <pc:sldMkLst>
          <pc:docMk/>
          <pc:sldMk cId="3459926575" sldId="277"/>
        </pc:sldMkLst>
      </pc:sldChg>
      <pc:sldChg chg="modNotesTx">
        <pc:chgData name="Pavlína Janošová" userId="03533bbb-8b64-4d30-a154-559b0b9a8ffa" providerId="ADAL" clId="{76FA38C6-B3C1-4AB9-B90F-53075DAB8C5E}" dt="2024-04-15T09:43:35.646" v="1915" actId="6549"/>
        <pc:sldMkLst>
          <pc:docMk/>
          <pc:sldMk cId="3922122217" sldId="278"/>
        </pc:sldMkLst>
      </pc:sldChg>
      <pc:sldChg chg="modNotesTx">
        <pc:chgData name="Pavlína Janošová" userId="03533bbb-8b64-4d30-a154-559b0b9a8ffa" providerId="ADAL" clId="{76FA38C6-B3C1-4AB9-B90F-53075DAB8C5E}" dt="2024-04-15T09:44:56.632" v="1953" actId="20577"/>
        <pc:sldMkLst>
          <pc:docMk/>
          <pc:sldMk cId="2391395332" sldId="280"/>
        </pc:sldMkLst>
      </pc:sldChg>
      <pc:sldChg chg="modNotesTx">
        <pc:chgData name="Pavlína Janošová" userId="03533bbb-8b64-4d30-a154-559b0b9a8ffa" providerId="ADAL" clId="{76FA38C6-B3C1-4AB9-B90F-53075DAB8C5E}" dt="2024-04-15T08:51:14.949" v="1151" actId="20577"/>
        <pc:sldMkLst>
          <pc:docMk/>
          <pc:sldMk cId="2199681858" sldId="28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4ED0C-CCBB-45E1-82DF-BDD44D5BDD3B}" type="datetimeFigureOut">
              <a:rPr lang="cs-CZ" smtClean="0"/>
              <a:t>15.04.2024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AB727-858B-431B-8C22-436F11943A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236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AB727-858B-431B-8C22-436F11943AE5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35681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Stačí stručný popis metody. </a:t>
            </a:r>
          </a:p>
          <a:p>
            <a:r>
              <a:rPr lang="cs-CZ" u="sng" dirty="0"/>
              <a:t>U rozhovorů</a:t>
            </a:r>
            <a:r>
              <a:rPr lang="cs-CZ" dirty="0"/>
              <a:t>, pokud nešlo o strukturovaný</a:t>
            </a:r>
            <a:r>
              <a:rPr lang="cs-CZ" baseline="0" dirty="0"/>
              <a:t> rozhovor, se nepočítá s tím, že by dostávali všichni respondenti přesně stejné otázky. Uvádí se proto je</a:t>
            </a:r>
            <a:r>
              <a:rPr lang="en-US" baseline="0" dirty="0"/>
              <a:t>nom</a:t>
            </a:r>
            <a:r>
              <a:rPr lang="cs-CZ" baseline="0" dirty="0"/>
              <a:t> témata, o kterých se v rozhovoru hovořilo. </a:t>
            </a:r>
          </a:p>
          <a:p>
            <a:r>
              <a:rPr lang="cs-CZ" baseline="0" dirty="0"/>
              <a:t>Také </a:t>
            </a:r>
            <a:r>
              <a:rPr lang="cs-CZ" u="sng" baseline="0" dirty="0"/>
              <a:t>u pozorování </a:t>
            </a:r>
            <a:r>
              <a:rPr lang="cs-CZ" baseline="0" dirty="0"/>
              <a:t>se popisuje, co bylo pozorováno a jak. Při strukturovaném pozorování se uvede také záznamový arch.</a:t>
            </a:r>
          </a:p>
          <a:p>
            <a:r>
              <a:rPr lang="cs-CZ" baseline="0" dirty="0"/>
              <a:t>V případě provádění </a:t>
            </a:r>
            <a:r>
              <a:rPr lang="cs-CZ" u="sng" baseline="0" dirty="0"/>
              <a:t>experimentu</a:t>
            </a:r>
            <a:r>
              <a:rPr lang="cs-CZ" baseline="0" dirty="0"/>
              <a:t> (třeba nějaké pedagogické intervence apod.) se zde popíše, co je podstatou experimentu, v čem přesně spočíval.</a:t>
            </a:r>
          </a:p>
          <a:p>
            <a:r>
              <a:rPr lang="cs-CZ" baseline="0" dirty="0"/>
              <a:t>Podobně též např. u dalších zkoumaných produktů činnosti (znění zadání u volných písemných textů, u kreseb apod.)</a:t>
            </a:r>
          </a:p>
          <a:p>
            <a:r>
              <a:rPr lang="cs-CZ" u="sng" baseline="0" dirty="0"/>
              <a:t>U případových (kazuistických) studií</a:t>
            </a:r>
            <a:r>
              <a:rPr lang="cs-CZ" baseline="0" dirty="0"/>
              <a:t> se popíší všechny použité metody i druh anamnézy a konkrétní oblasti, které byly anamnesticky sledovány a analyzovány.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AB727-858B-431B-8C22-436F11943AE5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59956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u="sng" dirty="0"/>
              <a:t>Příležitostný výběr</a:t>
            </a:r>
            <a:r>
              <a:rPr lang="cs-CZ" baseline="0" dirty="0"/>
              <a:t> je sběr dat ve skupinách, do kterých nám někdo umožní přístup (k souboru školních dětí se dostaneme např. díky našemu kamarádovi, který učí ve škole). </a:t>
            </a:r>
          </a:p>
          <a:p>
            <a:r>
              <a:rPr lang="cs-CZ" u="sng" baseline="0" dirty="0"/>
              <a:t>Metoda sněhové koule</a:t>
            </a:r>
            <a:r>
              <a:rPr lang="cs-CZ" baseline="0" dirty="0"/>
              <a:t> se uplatňuje u sběru dat u málopočetných skupin nebo u skupin, které je těžké kontaktovat (např. skupinu lidí, kteří se léčí s nějakým depresivním onemocněním, získáváme díky někomu z našich přátel s uvedeným problémem, který nás </a:t>
            </a:r>
            <a:r>
              <a:rPr lang="cs-CZ" baseline="0" dirty="0" err="1"/>
              <a:t>nakontaktuje</a:t>
            </a:r>
            <a:r>
              <a:rPr lang="cs-CZ" baseline="0" dirty="0"/>
              <a:t> na své známé se stejným problémem. Případně zase tito něčí známí mají další kontakty atd.). Takto se za daných okolností nabaluje soubor.</a:t>
            </a:r>
          </a:p>
          <a:p>
            <a:r>
              <a:rPr lang="cs-CZ" baseline="0" dirty="0"/>
              <a:t>Existují různé další typy výběru vzorku. Vždy je důležité popsat, jakou cestou jsme se k respondentům dostali.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AB727-858B-431B-8C22-436F11943AE5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3084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AB727-858B-431B-8C22-436F11943AE5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13000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Jak už bylo řečeno, </a:t>
            </a:r>
            <a:r>
              <a:rPr lang="cs-CZ" b="1" dirty="0"/>
              <a:t>kvantitativní</a:t>
            </a:r>
            <a:r>
              <a:rPr lang="cs-CZ" b="1" baseline="0" dirty="0"/>
              <a:t> (číselný) výzkum</a:t>
            </a:r>
            <a:r>
              <a:rPr lang="cs-CZ" baseline="0" dirty="0"/>
              <a:t> pracuje s hypotézami. Pro jejich ověření je většinou namístě použít </a:t>
            </a:r>
            <a:r>
              <a:rPr lang="cs-CZ" u="sng" baseline="0" dirty="0"/>
              <a:t>statistické vyhodnocení</a:t>
            </a:r>
            <a:r>
              <a:rPr lang="cs-CZ" baseline="0" dirty="0"/>
              <a:t>. Konkrétní statistická metoda se na tomto místě uvede (viz nejčastěji používané metody na snímku).</a:t>
            </a:r>
          </a:p>
          <a:p>
            <a:endParaRPr lang="cs-CZ" baseline="0" dirty="0"/>
          </a:p>
          <a:p>
            <a:r>
              <a:rPr lang="cs-CZ" b="1" baseline="0" dirty="0"/>
              <a:t>U kvalitativního (slovního) výzkumu </a:t>
            </a:r>
            <a:r>
              <a:rPr lang="cs-CZ" baseline="0" dirty="0"/>
              <a:t>se pracuje s výzkumnými otázkami. Slovní (nebo „obrázková“ a následně slovně přepsaná) data se také vyhodnocují pomocí určitých metod. Vyhodnocování nelze provádět nahodile, ale pomocí nějaké </a:t>
            </a:r>
            <a:r>
              <a:rPr lang="cs-CZ" u="sng" baseline="0" dirty="0"/>
              <a:t>kvalitativní metody zpracování dat</a:t>
            </a:r>
            <a:r>
              <a:rPr lang="cs-CZ" baseline="0" dirty="0"/>
              <a:t>. Tu je zde potřeba uvést (viz příklady nejčastěji užívaných analytických metod na snímku).  Tím zajišťujeme, že výsledky výzkumu nevznikly nahodilým sledováním toho, co autora v datech „nejvíce zaujalo“ nebo co se mu v nich „líbilo“. Použití určité metody zvyšuje validitu nálezů, a tedy i jejich využitelnost dalšími osobami (třeba v sociální či pedagogické  práci s podobnými skupinami lidí). Zároveň je zapotřebí si ke zvolené metodě přečíst nějakou metodologickou publikaci, ze které při popisu čerpáme a zde na ni odkážeme. </a:t>
            </a:r>
          </a:p>
          <a:p>
            <a:pPr marL="171450" indent="-171450">
              <a:buFontTx/>
              <a:buChar char="-"/>
            </a:pPr>
            <a:r>
              <a:rPr lang="cs-CZ" baseline="0" dirty="0"/>
              <a:t>Kvalitativní metodologie umožňuje určité úpravy použité metody. Pokud určitou metodu upravujeme (nebo z ní používáme jen určité principy), tak v této kapitole svůj odklon od původní metody vysvětlíme a zdůvodníme. </a:t>
            </a:r>
          </a:p>
          <a:p>
            <a:pPr marL="0" indent="0">
              <a:buFont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AB727-858B-431B-8C22-436F11943AE5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96573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 případě </a:t>
            </a:r>
            <a:r>
              <a:rPr lang="cs-CZ" u="sng" dirty="0"/>
              <a:t>online sběru dat </a:t>
            </a:r>
            <a:r>
              <a:rPr lang="cs-CZ" dirty="0"/>
              <a:t>můžeme informovaný souhlas vkomponovat do online formuláře, kde po úvodní informaci o výzkumu může být </a:t>
            </a:r>
            <a:r>
              <a:rPr lang="cs-CZ" dirty="0" err="1"/>
              <a:t>zaškrtnutelné</a:t>
            </a:r>
            <a:r>
              <a:rPr lang="cs-CZ" dirty="0"/>
              <a:t> okénko „souhlasím se svou účastí na výzkumu“.</a:t>
            </a:r>
          </a:p>
          <a:p>
            <a:endParaRPr lang="cs-CZ" dirty="0"/>
          </a:p>
          <a:p>
            <a:r>
              <a:rPr lang="cs-CZ" u="sng" dirty="0"/>
              <a:t>Při nahrávání rozhovoru</a:t>
            </a:r>
            <a:r>
              <a:rPr lang="cs-CZ" dirty="0"/>
              <a:t> můžeme získat souhlas s účastí na výzkumu a poskytnutím rozhovoru tím, že se při úvodním informování o zaměření výzkumu zeptáme, zda účastník souhlasí se svou účastí na výzkumu. Jeho odpověď je pak součástí nahrávky.</a:t>
            </a:r>
          </a:p>
          <a:p>
            <a:endParaRPr lang="cs-CZ" dirty="0"/>
          </a:p>
          <a:p>
            <a:r>
              <a:rPr lang="cs-CZ" dirty="0"/>
              <a:t>Informovaný souhlas nemusíme získávat od respondentů při zúčastněném pozorování během běžných situací (např. ve školním nebo pracovním prostředí).</a:t>
            </a:r>
          </a:p>
          <a:p>
            <a:endParaRPr lang="cs-CZ" dirty="0"/>
          </a:p>
          <a:p>
            <a:r>
              <a:rPr lang="cs-CZ" dirty="0"/>
              <a:t>Písemný informovaný souhlas také nemusíme získávat, pokud používáme anonymní dotazník bez možnosti identifikace respondentů a zároveň se nedotazujeme na žádné osobní údaje (např. zda jsou rodiče rozvedení, na zdravotní stav respondentů apod.). V takovém případě stačí ústní informovaný souhlas získaný při zadávání dotazníku, zda respondenti souhlasí s účastí. Zároveň je informujeme, že mohou z účasti na výzkumu kdykoliv odstoupit. </a:t>
            </a:r>
          </a:p>
          <a:p>
            <a:r>
              <a:rPr lang="cs-CZ" dirty="0"/>
              <a:t> </a:t>
            </a:r>
          </a:p>
          <a:p>
            <a:r>
              <a:rPr lang="cs-CZ" dirty="0"/>
              <a:t>U sběru dat u dětí do 18 let potřebujeme souhlas i od jejich rodičů. Existují určité výjimky, které jsou však na zvážení autora bakalářské práce v konzultaci s jeho vedoucím.</a:t>
            </a:r>
          </a:p>
          <a:p>
            <a:endParaRPr lang="cs-CZ" dirty="0"/>
          </a:p>
          <a:p>
            <a:r>
              <a:rPr lang="cs-CZ" dirty="0"/>
              <a:t>VŽDY SE PTÁME JEN NA OSOBNÍ ÚDAJE, KTERÉ JSOU ZCELA NEZBYTNÉ Z HLEDISKA NAŠICH VÝZKUMNÝCH HYPOTÉZ.</a:t>
            </a:r>
          </a:p>
          <a:p>
            <a:endParaRPr lang="cs-CZ" dirty="0"/>
          </a:p>
          <a:p>
            <a:r>
              <a:rPr lang="cs-CZ" dirty="0"/>
              <a:t>Sbíráme-li data ve škole nebo v jiné instituci, potřebujeme získat (alespoň ústní) souhlas s provedením výzkumu i od této instituce.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AB727-858B-431B-8C22-436F11943AE5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33078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dirty="0"/>
              <a:t>Na</a:t>
            </a:r>
            <a:r>
              <a:rPr lang="cs-CZ" altLang="cs-CZ" baseline="0" dirty="0"/>
              <a:t> snímku je uvedena posloupnost otázek, které si při vyhodnocování výsledků v dotaznících postupně klademe a odpovídáme na ně. Takto jednotlivě vyhodnocujeme zpravidla každou položku („otázku“) v dotazníku. </a:t>
            </a:r>
          </a:p>
          <a:p>
            <a:pPr eaLnBrk="1" hangingPunct="1">
              <a:spcBef>
                <a:spcPct val="0"/>
              </a:spcBef>
            </a:pPr>
            <a:endParaRPr lang="cs-CZ" altLang="cs-CZ" baseline="0" dirty="0"/>
          </a:p>
          <a:p>
            <a:pPr eaLnBrk="1" hangingPunct="1">
              <a:spcBef>
                <a:spcPct val="0"/>
              </a:spcBef>
            </a:pPr>
            <a:r>
              <a:rPr lang="cs-CZ" altLang="cs-CZ" baseline="0" dirty="0"/>
              <a:t>Pokud používáme převzaté, již existující dotazníky (což se rozhodně doporučuje), tak se v nich často výsledky nevyhodnocují po jednotlivých položkách, ale po větších celcích – po škálách. Škály jsou tvořené větším počtem položek („otázek“), které se jiným způsobem dotazují na tentýž jev. Škály složené z více položek vedou k přesnějším výsledkům. 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cs-CZ" altLang="cs-CZ" baseline="0" dirty="0"/>
              <a:t>V takovém případě bychom si kladli otázky ve snímku u výsledků každé škály. 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cs-CZ" altLang="cs-CZ" baseline="0" dirty="0"/>
              <a:t>Také bychom se nezabývali nejčastějšími a nejméně častými odpověďmi, ale průměrnými hodnotami u každé škály (případně u každé otázky), případně i směrodatnými odchylkami (viz přednášky o statistice).</a:t>
            </a:r>
            <a:endParaRPr lang="en-US" altLang="cs-CZ" baseline="0" dirty="0"/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endParaRPr lang="en-US" altLang="cs-CZ" baseline="0" dirty="0"/>
          </a:p>
          <a:p>
            <a:pPr eaLnBrk="1" hangingPunct="1">
              <a:spcBef>
                <a:spcPct val="0"/>
              </a:spcBef>
            </a:pPr>
            <a:r>
              <a:rPr lang="cs-CZ" altLang="cs-CZ" dirty="0"/>
              <a:t>Čím by to podle Vás</a:t>
            </a:r>
            <a:r>
              <a:rPr lang="cs-CZ" altLang="cs-CZ" baseline="0" dirty="0"/>
              <a:t> mohlo být způsobeno? </a:t>
            </a:r>
          </a:p>
          <a:p>
            <a:pPr eaLnBrk="1" hangingPunct="1">
              <a:spcBef>
                <a:spcPct val="0"/>
              </a:spcBef>
            </a:pPr>
            <a:endParaRPr lang="cs-CZ" altLang="cs-CZ" baseline="0" dirty="0"/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cs-CZ" altLang="cs-CZ" baseline="0" dirty="0"/>
              <a:t>Pravděpodobně nás napadne </a:t>
            </a:r>
            <a:r>
              <a:rPr lang="cs-CZ" altLang="cs-CZ" u="sng" baseline="0" dirty="0"/>
              <a:t>víc možných příčin</a:t>
            </a:r>
            <a:r>
              <a:rPr lang="cs-CZ" altLang="cs-CZ" baseline="0" dirty="0"/>
              <a:t>: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endParaRPr lang="cs-CZ" altLang="cs-CZ" baseline="0" dirty="0"/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cs-CZ" altLang="cs-CZ" baseline="0" dirty="0"/>
              <a:t>Třeba potřeba neshodit se před kamarády a udržet si před nimi COOL pozici. Tedy obava z posměchu od kamarádů.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cs-CZ" altLang="cs-CZ" dirty="0"/>
              <a:t>Nebo fakt, že dívky jsou vedené k větší empatii</a:t>
            </a:r>
            <a:r>
              <a:rPr lang="cs-CZ" altLang="cs-CZ" baseline="0" dirty="0"/>
              <a:t> a</a:t>
            </a:r>
            <a:r>
              <a:rPr lang="cs-CZ" altLang="cs-CZ" dirty="0"/>
              <a:t> chápavosti. 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cs-CZ" altLang="cs-CZ" dirty="0"/>
              <a:t>Nebo to, že v dospívání jsou dívky v sociálních oblastech o něco napřed (dospívání, tedy i přemýšlení o lidech a vztazích u nich začíná cca o 2</a:t>
            </a:r>
            <a:r>
              <a:rPr lang="cs-CZ" altLang="cs-CZ" baseline="0" dirty="0"/>
              <a:t> roky dřív než u chlapců</a:t>
            </a:r>
            <a:r>
              <a:rPr lang="cs-CZ" altLang="cs-CZ" dirty="0"/>
              <a:t>);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cs-CZ" altLang="cs-CZ" baseline="0" dirty="0"/>
              <a:t>… napadnou Vás možná ještě další možné důvody a příčiny. NEVÁHEJTE JE DO SVÉ PRÁCE UVÁDĚT. Je to Váš přínos a také důkaz vlastní tvořivosti a schopnosti promýšlet jevy ve větší komplexitě. Tím zároveň prokazujete svou profesionalitu a zároveň potěšíte vedoucí i oponenty své práce </a:t>
            </a:r>
            <a:r>
              <a:rPr lang="cs-CZ" altLang="cs-CZ" baseline="0" dirty="0">
                <a:sym typeface="Wingdings" panose="05000000000000000000" pitchFamily="2" charset="2"/>
              </a:rPr>
              <a:t> </a:t>
            </a:r>
            <a:r>
              <a:rPr lang="cs-CZ" altLang="cs-CZ" baseline="0" dirty="0"/>
              <a:t> </a:t>
            </a:r>
            <a:r>
              <a:rPr lang="cs-CZ" altLang="cs-CZ" dirty="0"/>
              <a:t> 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endParaRPr lang="cs-CZ" altLang="cs-CZ" dirty="0"/>
          </a:p>
        </p:txBody>
      </p:sp>
      <p:sp>
        <p:nvSpPr>
          <p:cNvPr id="184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C80FA1-A546-436E-85A6-6A9A7E5BB97E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07430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Zde jsou možné</a:t>
            </a:r>
            <a:r>
              <a:rPr lang="cs-CZ" baseline="0" dirty="0"/>
              <a:t> ukázky grafů. Možné je vytvořit je v Excelu, kde je to velmi snadné. </a:t>
            </a:r>
          </a:p>
          <a:p>
            <a:endParaRPr lang="cs-CZ" baseline="0" dirty="0"/>
          </a:p>
          <a:p>
            <a:r>
              <a:rPr lang="cs-CZ" baseline="0" dirty="0"/>
              <a:t>Studenti někdy nesprávně používají koláčové grafy i u otázek, kde mohli respondenti zvolit víc než jednu možnost. </a:t>
            </a:r>
            <a:r>
              <a:rPr lang="cs-CZ" b="1" baseline="0" dirty="0"/>
              <a:t>Koláčový graf se používá pouze u otázek s jedinou možnou odpovědí !!!!</a:t>
            </a:r>
            <a:r>
              <a:rPr lang="cs-CZ" baseline="0" dirty="0"/>
              <a:t> (např. věk, počet bodů v testu apod.) </a:t>
            </a:r>
          </a:p>
          <a:p>
            <a:r>
              <a:rPr lang="cs-CZ" baseline="0" dirty="0"/>
              <a:t>V ostatních případech volíme jakýkoli jiný graf (obvykle sloupcový, případně spojnicový aj.)  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AB727-858B-431B-8C22-436F11943AE5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27311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dirty="0"/>
              <a:t>V kvalitativní analýze dat bychom měli uvést a popsat postup, jakým jsme provedli kódování a tvorba témat. Vhodné je uvést (či popsat) také ukázku, jak kódování probíhalo (případně ji vložit do příloh a zde uvést odkaz).   </a:t>
            </a:r>
          </a:p>
        </p:txBody>
      </p:sp>
      <p:sp>
        <p:nvSpPr>
          <p:cNvPr id="184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1099C4-E749-4C4B-8060-164F223C453E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73739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84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EA1F0C-B247-43E4-A20E-4520B89ACC5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87650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Diskuse</a:t>
            </a:r>
            <a:r>
              <a:rPr lang="cs-CZ" baseline="0" dirty="0"/>
              <a:t> je tzv. syntetizující část práce a </a:t>
            </a:r>
            <a:r>
              <a:rPr lang="cs-CZ" b="1" baseline="0" dirty="0"/>
              <a:t>je nejdůležitější kapitolou praktické části práce</a:t>
            </a:r>
            <a:r>
              <a:rPr lang="cs-CZ" baseline="0" dirty="0"/>
              <a:t>. </a:t>
            </a:r>
          </a:p>
          <a:p>
            <a:endParaRPr lang="cs-CZ" baseline="0" dirty="0"/>
          </a:p>
          <a:p>
            <a:r>
              <a:rPr lang="cs-CZ" baseline="0" dirty="0"/>
              <a:t>Bez ní je výzkum nedokončený, znehodnocený. Nebylo by čtenáři jasné, k čemu výzkum vůbec je, kam v něm autor dospěl, co podstatného výzkum přinesl. Chyběla by i autorská reflexe toho, jak je možné výsledky použít a kde mají svou platnost (a kde už ne).</a:t>
            </a:r>
          </a:p>
          <a:p>
            <a:r>
              <a:rPr lang="cs-CZ" baseline="0" dirty="0"/>
              <a:t>(Diskusní část má také každý výzkumný článek.)</a:t>
            </a:r>
          </a:p>
          <a:p>
            <a:r>
              <a:rPr lang="cs-CZ" baseline="0" dirty="0"/>
              <a:t>Práce bez diskusní části nejsou hodnoceny lépe než klasifikací „dobře“, často nejsou vůbec obhajitelné.</a:t>
            </a:r>
          </a:p>
          <a:p>
            <a:endParaRPr lang="cs-CZ" baseline="0" dirty="0"/>
          </a:p>
          <a:p>
            <a:r>
              <a:rPr lang="cs-CZ" baseline="0" dirty="0"/>
              <a:t>V diskusi své nálezy také porovnáváme s tím, co už bylo předtím vybádáno (a popsáno v teoretické části práce). Tím přispíváme k posunu ve vědě a navrhujeme další pokračování výzkumu v dané oblasti pro případné zájemce. I to je velmi cenné.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AB727-858B-431B-8C22-436F11943AE5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7086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Tyto části musí každá práce</a:t>
            </a:r>
            <a:r>
              <a:rPr lang="cs-CZ" baseline="0" dirty="0"/>
              <a:t> s praktickou částí obsahovat. Tato osnova zároveň vysvětluje princip výzkumu založeného na důkazech (evidence-</a:t>
            </a:r>
            <a:r>
              <a:rPr lang="cs-CZ" baseline="0" dirty="0" err="1"/>
              <a:t>based</a:t>
            </a:r>
            <a:r>
              <a:rPr lang="cs-CZ" baseline="0" dirty="0"/>
              <a:t> </a:t>
            </a:r>
            <a:r>
              <a:rPr lang="cs-CZ" baseline="0" dirty="0" err="1"/>
              <a:t>knowledge</a:t>
            </a:r>
            <a:r>
              <a:rPr lang="cs-CZ" baseline="0" dirty="0"/>
              <a:t>). Jde o všeobecně přijímané principy vědy, které musí každá akademická instituce dodržovat (vědci i studenti). </a:t>
            </a:r>
          </a:p>
          <a:p>
            <a:r>
              <a:rPr lang="cs-CZ" baseline="0" dirty="0"/>
              <a:t>Je zapotřebí: (1) znát výčet těchto kapitol, </a:t>
            </a:r>
          </a:p>
          <a:p>
            <a:r>
              <a:rPr lang="cs-CZ" baseline="0" dirty="0"/>
              <a:t>(2) vědět, co mají obsahovat </a:t>
            </a:r>
          </a:p>
          <a:p>
            <a:r>
              <a:rPr lang="cs-CZ" baseline="0" dirty="0"/>
              <a:t>(3) a vědět, proč je nutné každou kapitolu do práce zařadit.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AB727-858B-431B-8C22-436F11943AE5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0605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Cílem výzkumu je zkoumání (sledování, popisování apod.) nějakého jevu nebo jeho souvislostí.</a:t>
            </a:r>
          </a:p>
          <a:p>
            <a:endParaRPr lang="cs-CZ" dirty="0"/>
          </a:p>
          <a:p>
            <a:r>
              <a:rPr lang="cs-CZ" i="1" dirty="0"/>
              <a:t>Cílem výzkumu</a:t>
            </a:r>
            <a:r>
              <a:rPr lang="cs-CZ" i="1" baseline="0" dirty="0"/>
              <a:t> nemůže být např. „získat tři kazuistiky jedinců s určitým typem postižení“ &lt;= v takovém cíli není zmíněný žádný jev, který bude zkoumán. Nejde tedy o výzkumný cíl.</a:t>
            </a:r>
          </a:p>
          <a:p>
            <a:endParaRPr lang="cs-CZ" i="1" baseline="0" dirty="0"/>
          </a:p>
          <a:p>
            <a:r>
              <a:rPr lang="cs-CZ" i="1" baseline="0" dirty="0"/>
              <a:t>Cílem výzkumu nemůže být ani „Tvorba výukového projektu v rámci projektového vyučování“ &lt;= Cílem by však v tomto případě mohlo být „prozkoumat úroveň znalostí žáků určité učební látky v návaznosti na implementaci nově vytvořeného výukového projektu“. </a:t>
            </a:r>
            <a:endParaRPr lang="cs-CZ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AB727-858B-431B-8C22-436F11943AE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9046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Zde jsou znázorněny </a:t>
            </a:r>
            <a:r>
              <a:rPr lang="cs-CZ" u="sng" dirty="0"/>
              <a:t>vztahy mezi zkušeností, teorií a hypotézou</a:t>
            </a:r>
            <a:r>
              <a:rPr lang="cs-CZ" dirty="0"/>
              <a:t>:</a:t>
            </a:r>
          </a:p>
          <a:p>
            <a:pPr marL="0" indent="0">
              <a:buNone/>
            </a:pPr>
            <a:endParaRPr lang="cs-CZ" baseline="0" dirty="0"/>
          </a:p>
          <a:p>
            <a:pPr marL="0" indent="0">
              <a:buFontTx/>
              <a:buNone/>
            </a:pPr>
            <a:r>
              <a:rPr lang="cs-CZ" baseline="0" dirty="0"/>
              <a:t>Hypotézu tedy dedukujeme (=z našich dílčích poznatků nebo na základě naší zkušenosti usuzujeme na nějakou souvislost, která by měla platit i obecněji).</a:t>
            </a:r>
          </a:p>
          <a:p>
            <a:pPr marL="0" indent="0">
              <a:buFontTx/>
              <a:buNone/>
            </a:pPr>
            <a:endParaRPr lang="cs-CZ" baseline="0" dirty="0"/>
          </a:p>
          <a:p>
            <a:r>
              <a:rPr lang="cs-CZ" baseline="0" dirty="0"/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AB727-858B-431B-8C22-436F11943AE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4908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Studenti někdy mají obavu, že se jim</a:t>
            </a:r>
            <a:r>
              <a:rPr lang="cs-CZ" baseline="0" dirty="0"/>
              <a:t> možná nepotvrdí hypotéza. Z hlediska výzkumné práce je ale jedno, jestli se hypotéza potvrdí nebo ne. Vždycky dostaneme nějaký poznatek. Když se skutečně hypotéza nepotvrdí a nemůžeme přijmout naše původní očekávání, je na místě zvažovat, proč se nějaký jev, který jsme předpokládali, nevyskytl. Proč se např. v českém sociálním systému neobjevuje něco, co se objevuje v německém? Můžeme přemýšlet nad odlišností sociálních politik obou států, nad odlišností sociálního systému, odlišným etickým přístupem obou států apod. </a:t>
            </a:r>
          </a:p>
          <a:p>
            <a:r>
              <a:rPr lang="cs-CZ" baseline="0" dirty="0"/>
              <a:t>Zkrátka, když se hypotéza nepotvrdí, je to vlastně zajímavější a je s tím spojeno trochu víc přemýšlení.   </a:t>
            </a:r>
          </a:p>
          <a:p>
            <a:r>
              <a:rPr lang="cs-CZ" baseline="0" dirty="0"/>
              <a:t>Ve vědě je dokonce podle K. </a:t>
            </a:r>
            <a:r>
              <a:rPr lang="cs-CZ" baseline="0" dirty="0" err="1"/>
              <a:t>Poppera</a:t>
            </a:r>
            <a:r>
              <a:rPr lang="cs-CZ" baseline="0" dirty="0"/>
              <a:t> cennější zamítnutí hypotézy než její potvrzení. Potvrzení pouze dokládá něco, co jsme očekávali, kdežto zamítnutí hypotézy znamená nějaký zcela nový poznatek. (Jako když A. Einstein zamítl obecnou platnost Newtonovy teorie o gravitaci, protože zjistil, že ve vesmíru tento princip funguje jinak. Tím Newtonovu teorii upřesnil a poukázal na její omezení. To bylo pro vědu mnohem cennější, než kdyby donekonečna pouze potvrzoval na nových příkladech různých k Zemi padajících předmětů platnost Newtonových zákonů.)  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AB727-858B-431B-8C22-436F11943AE5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9050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u="sng" dirty="0"/>
              <a:t>Hypotéza předpokládá nějaký vztah, souvislost</a:t>
            </a:r>
            <a:r>
              <a:rPr lang="cs-CZ" dirty="0"/>
              <a:t> (třeba </a:t>
            </a:r>
            <a:r>
              <a:rPr lang="cs-CZ" b="1" dirty="0"/>
              <a:t>souvislost</a:t>
            </a:r>
            <a:r>
              <a:rPr lang="cs-CZ" baseline="0" dirty="0"/>
              <a:t> </a:t>
            </a:r>
            <a:r>
              <a:rPr lang="cs-CZ" dirty="0"/>
              <a:t>zmíněného </a:t>
            </a:r>
            <a:r>
              <a:rPr lang="cs-CZ" b="1" dirty="0"/>
              <a:t>zájmu o seznamování s novými lidmi s věkem</a:t>
            </a:r>
            <a:r>
              <a:rPr lang="cs-CZ" dirty="0"/>
              <a:t>. Zde bychom mohli předpokládat, že mladí lidé jsou </a:t>
            </a:r>
            <a:r>
              <a:rPr lang="cs-CZ" dirty="0" err="1"/>
              <a:t>extravertnější</a:t>
            </a:r>
            <a:r>
              <a:rPr lang="cs-CZ" baseline="0" dirty="0"/>
              <a:t> a že je bude víc bavit poznávat nové lidi, zatímco s věkem bude tento zájem slábnout).</a:t>
            </a:r>
          </a:p>
          <a:p>
            <a:endParaRPr lang="cs-CZ" baseline="0" dirty="0"/>
          </a:p>
          <a:p>
            <a:pPr marL="171450" indent="-171450">
              <a:buFontTx/>
              <a:buChar char="-"/>
            </a:pPr>
            <a:r>
              <a:rPr lang="cs-CZ" baseline="0" dirty="0"/>
              <a:t>Mohli bychom tuto souvislost zkoumat na jednom vzorku různě starých lidí, u kterých bychom zjišťovali (1) jejich věk a (2) jejich zájem se seznamovat. Souvislost mezi těmito dvěma číselnými proměnnými by pak bylo možné zjistit výpočtem korelačního koeficientu.   </a:t>
            </a:r>
            <a:r>
              <a:rPr lang="cs-CZ" dirty="0"/>
              <a:t> </a:t>
            </a:r>
          </a:p>
          <a:p>
            <a:pPr marL="171450" indent="-171450">
              <a:buFontTx/>
              <a:buChar char="-"/>
            </a:pPr>
            <a:r>
              <a:rPr lang="cs-CZ" dirty="0"/>
              <a:t>Mohli bychom také zvolit postup, kdy získáme</a:t>
            </a:r>
            <a:r>
              <a:rPr lang="cs-CZ" baseline="0" dirty="0"/>
              <a:t> jeden podsoubor mladých respondentů a druhý podsoubor starších respondentů (třeba seniorů) a následně porovnáme, jak se u nich liší zájem o seznamování s druhými lidmi. Použili bychom výpočet t-testu.</a:t>
            </a:r>
          </a:p>
          <a:p>
            <a:pPr marL="0" indent="0">
              <a:buFontTx/>
              <a:buNone/>
            </a:pPr>
            <a:r>
              <a:rPr lang="cs-CZ" baseline="0" dirty="0"/>
              <a:t>Pro to, abychom náš předpoklad mohli ověřit, </a:t>
            </a:r>
            <a:r>
              <a:rPr lang="cs-CZ" u="sng" baseline="0" dirty="0"/>
              <a:t>musíme hypotézu dobře formulovat a konkretizovat její jednotlivé části</a:t>
            </a:r>
            <a:r>
              <a:rPr lang="cs-CZ" baseline="0" dirty="0"/>
              <a:t>. Tomu se říká operacionalizace.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/>
              <a:t>Obecné, abstraktní či nadpřirozené jevy, které nejde rozložit do měřitelných jednotek, nelze výzkumně zpracovávat.</a:t>
            </a:r>
            <a:endParaRPr lang="cs-CZ" dirty="0"/>
          </a:p>
          <a:p>
            <a:pPr marL="0" indent="0">
              <a:buFont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AB727-858B-431B-8C22-436F11943AE5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2796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Zde je příklad operacionalizace</a:t>
            </a:r>
            <a:r>
              <a:rPr lang="cs-CZ" baseline="0" dirty="0"/>
              <a:t> hypotézy: „Staří lidé jsou méně tolerantní než mladí dospělí“.</a:t>
            </a:r>
          </a:p>
          <a:p>
            <a:endParaRPr lang="cs-CZ" baseline="0" dirty="0"/>
          </a:p>
          <a:p>
            <a:r>
              <a:rPr lang="cs-CZ" u="sng" baseline="0" dirty="0"/>
              <a:t>Nejprve musíme konkretizovat jednotlivé části této hypotézy</a:t>
            </a:r>
            <a:r>
              <a:rPr lang="cs-CZ" u="none" baseline="0" dirty="0"/>
              <a:t>:</a:t>
            </a:r>
          </a:p>
          <a:p>
            <a:pPr marL="171450" indent="-171450">
              <a:buFontTx/>
              <a:buChar char="-"/>
            </a:pPr>
            <a:r>
              <a:rPr lang="cs-CZ" baseline="0" dirty="0"/>
              <a:t>Definovat si věkovou hranici pro stáří a také si určit, kam půjdeme </a:t>
            </a:r>
            <a:r>
              <a:rPr lang="cs-CZ" u="sng" baseline="0" dirty="0"/>
              <a:t>typického starého člověka </a:t>
            </a:r>
            <a:r>
              <a:rPr lang="cs-CZ" baseline="0" dirty="0"/>
              <a:t>oslovit pro náš výzkum. Najdeme ho v domově důchodců? V nemocnici? Na univerzitě třetího věku? Nebo jinde? S jakou pravděpodobností právě tam, kam půjdeme, najdeme „typického seniora“? </a:t>
            </a:r>
          </a:p>
          <a:p>
            <a:pPr marL="171450" indent="-171450">
              <a:buFontTx/>
              <a:buChar char="-"/>
            </a:pPr>
            <a:r>
              <a:rPr lang="cs-CZ" baseline="0" dirty="0"/>
              <a:t>Dále si musíme definovat „</a:t>
            </a:r>
            <a:r>
              <a:rPr lang="cs-CZ" u="sng" baseline="0" dirty="0"/>
              <a:t>toleranci</a:t>
            </a:r>
            <a:r>
              <a:rPr lang="cs-CZ" baseline="0" dirty="0"/>
              <a:t>“. V dotaznících se ptáme většinou na postoje. Ty se však mohou výrazně lišit od skutečného chování (vzpomeňte si na vliv sociální </a:t>
            </a:r>
            <a:r>
              <a:rPr lang="cs-CZ" baseline="0" dirty="0" err="1"/>
              <a:t>desirability</a:t>
            </a:r>
            <a:r>
              <a:rPr lang="cs-CZ" baseline="0" dirty="0"/>
              <a:t>/žádoucnosti). Ptát se lidí obecně na „toleranci“ je také problematické kvůli vlivu sociální </a:t>
            </a:r>
            <a:r>
              <a:rPr lang="cs-CZ" baseline="0" dirty="0" err="1"/>
              <a:t>desirability</a:t>
            </a:r>
            <a:r>
              <a:rPr lang="cs-CZ" baseline="0" dirty="0"/>
              <a:t> (žádoucnosti). Obvykle tedy zkoumáme toleranci v nějakém konkrétnějším sociálním kontextu (např. „</a:t>
            </a:r>
            <a:r>
              <a:rPr lang="cs-CZ" i="1" baseline="0" dirty="0"/>
              <a:t>Jak byste prožívali situaci, kdyby Váš se syn nebo dcera sezdal/a s příslušníkem jiné (nějaké konkrétní) národnosti?</a:t>
            </a:r>
            <a:r>
              <a:rPr lang="cs-CZ" baseline="0" dirty="0"/>
              <a:t>“) </a:t>
            </a:r>
          </a:p>
          <a:p>
            <a:endParaRPr lang="cs-CZ" baseline="0" dirty="0"/>
          </a:p>
          <a:p>
            <a:r>
              <a:rPr lang="cs-CZ" baseline="0" dirty="0"/>
              <a:t>To, jak si každou část hypotézy vymezíme, může ovlivnit naše výsledky. Nějak se však rozhodnout musíme a snažíme se pak odhadnout, jakým směrem naše rozhodnutí může ovlivnit následné výsledky. </a:t>
            </a:r>
          </a:p>
          <a:p>
            <a:endParaRPr lang="cs-CZ" baseline="0" dirty="0"/>
          </a:p>
          <a:p>
            <a:r>
              <a:rPr lang="cs-CZ" baseline="0" dirty="0"/>
              <a:t>(Tautologická hypotéza není k ničemu, protože platí vždy. Nepřináší tedy nic nového.)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AB727-858B-431B-8C22-436F11943AE5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1295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AB727-858B-431B-8C22-436F11943AE5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6454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Tohle je opakování z</a:t>
            </a:r>
            <a:r>
              <a:rPr lang="cs-CZ" baseline="0" dirty="0"/>
              <a:t> druhého snímku. </a:t>
            </a:r>
          </a:p>
          <a:p>
            <a:endParaRPr lang="cs-CZ" baseline="0" dirty="0"/>
          </a:p>
          <a:p>
            <a:r>
              <a:rPr lang="cs-CZ" baseline="0" dirty="0"/>
              <a:t>Jde o připomenutí, že </a:t>
            </a:r>
            <a:r>
              <a:rPr lang="cs-CZ" u="sng" baseline="0" dirty="0"/>
              <a:t>kvalitativní výzkum</a:t>
            </a:r>
            <a:r>
              <a:rPr lang="cs-CZ" u="none" baseline="0" dirty="0"/>
              <a:t> </a:t>
            </a:r>
            <a:r>
              <a:rPr lang="cs-CZ" baseline="0" dirty="0"/>
              <a:t>nepoužívá hypotézy, ale </a:t>
            </a:r>
            <a:r>
              <a:rPr lang="cs-CZ" u="sng" baseline="0" dirty="0"/>
              <a:t>výzkumné otázky</a:t>
            </a:r>
            <a:r>
              <a:rPr lang="cs-CZ" baseline="0" dirty="0"/>
              <a:t>.</a:t>
            </a:r>
          </a:p>
          <a:p>
            <a:r>
              <a:rPr lang="cs-CZ" baseline="0" dirty="0"/>
              <a:t>Výzkumné otázky jsou formulované jinak než hypotézy. Neptají se na to, zda něco s něčím souvisí.</a:t>
            </a:r>
          </a:p>
          <a:p>
            <a:endParaRPr lang="cs-CZ" baseline="0" dirty="0"/>
          </a:p>
          <a:p>
            <a:r>
              <a:rPr lang="cs-CZ" baseline="0" dirty="0"/>
              <a:t>Výzkumné otázky poukazují na to, jaký jev se bude sledovat, co konkrétně a v jakých souvislostech a jaké jevy (nebo jaký kontext) lze přitom očekávat.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AB727-858B-431B-8C22-436F11943AE5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7946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1ED7A-744D-4A69-98DF-FC6F527026D8}" type="datetimeFigureOut">
              <a:rPr lang="cs-CZ" smtClean="0"/>
              <a:t>15.04.2024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0FEB7-A1F1-4FC4-AA20-C4E12C1B3D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0287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1ED7A-744D-4A69-98DF-FC6F527026D8}" type="datetimeFigureOut">
              <a:rPr lang="cs-CZ" smtClean="0"/>
              <a:t>15.04.2024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0FEB7-A1F1-4FC4-AA20-C4E12C1B3D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921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1ED7A-744D-4A69-98DF-FC6F527026D8}" type="datetimeFigureOut">
              <a:rPr lang="cs-CZ" smtClean="0"/>
              <a:t>15.04.2024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0FEB7-A1F1-4FC4-AA20-C4E12C1B3D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9557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1ED7A-744D-4A69-98DF-FC6F527026D8}" type="datetimeFigureOut">
              <a:rPr lang="cs-CZ" smtClean="0"/>
              <a:t>15.04.2024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0FEB7-A1F1-4FC4-AA20-C4E12C1B3D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8110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1ED7A-744D-4A69-98DF-FC6F527026D8}" type="datetimeFigureOut">
              <a:rPr lang="cs-CZ" smtClean="0"/>
              <a:t>15.04.2024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0FEB7-A1F1-4FC4-AA20-C4E12C1B3D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338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1ED7A-744D-4A69-98DF-FC6F527026D8}" type="datetimeFigureOut">
              <a:rPr lang="cs-CZ" smtClean="0"/>
              <a:t>15.04.2024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0FEB7-A1F1-4FC4-AA20-C4E12C1B3D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5248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1ED7A-744D-4A69-98DF-FC6F527026D8}" type="datetimeFigureOut">
              <a:rPr lang="cs-CZ" smtClean="0"/>
              <a:t>15.04.2024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0FEB7-A1F1-4FC4-AA20-C4E12C1B3D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2746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1ED7A-744D-4A69-98DF-FC6F527026D8}" type="datetimeFigureOut">
              <a:rPr lang="cs-CZ" smtClean="0"/>
              <a:t>15.04.2024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0FEB7-A1F1-4FC4-AA20-C4E12C1B3D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33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1ED7A-744D-4A69-98DF-FC6F527026D8}" type="datetimeFigureOut">
              <a:rPr lang="cs-CZ" smtClean="0"/>
              <a:t>15.04.2024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0FEB7-A1F1-4FC4-AA20-C4E12C1B3D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8041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1ED7A-744D-4A69-98DF-FC6F527026D8}" type="datetimeFigureOut">
              <a:rPr lang="cs-CZ" smtClean="0"/>
              <a:t>15.04.2024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0FEB7-A1F1-4FC4-AA20-C4E12C1B3D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4577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1ED7A-744D-4A69-98DF-FC6F527026D8}" type="datetimeFigureOut">
              <a:rPr lang="cs-CZ" smtClean="0"/>
              <a:t>15.04.2024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0FEB7-A1F1-4FC4-AA20-C4E12C1B3D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7020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1ED7A-744D-4A69-98DF-FC6F527026D8}" type="datetimeFigureOut">
              <a:rPr lang="cs-CZ" smtClean="0"/>
              <a:t>15.04.2024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0FEB7-A1F1-4FC4-AA20-C4E12C1B3D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94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4496544" cy="1752600"/>
          </a:xfrm>
        </p:spPr>
        <p:txBody>
          <a:bodyPr>
            <a:normAutofit/>
          </a:bodyPr>
          <a:lstStyle/>
          <a:p>
            <a:r>
              <a:rPr lang="cs-CZ" sz="2600" dirty="0"/>
              <a:t>(letní semestr 2024)</a:t>
            </a:r>
          </a:p>
        </p:txBody>
      </p:sp>
      <p:sp>
        <p:nvSpPr>
          <p:cNvPr id="4" name="Nadpis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800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200" dirty="0">
                <a:solidFill>
                  <a:schemeClr val="tx2">
                    <a:satMod val="130000"/>
                  </a:schemeClr>
                </a:solidFill>
              </a:rPr>
              <a:t>Struktura praktické části diplomové (bakalářské) práce</a:t>
            </a:r>
          </a:p>
        </p:txBody>
      </p:sp>
      <p:pic>
        <p:nvPicPr>
          <p:cNvPr id="5" name="Obrázek 4" descr="Obsah obrázku text, tkanina&#10;&#10;Popis byl vytvořen automaticky">
            <a:extLst>
              <a:ext uri="{FF2B5EF4-FFF2-40B4-BE49-F238E27FC236}">
                <a16:creationId xmlns:a16="http://schemas.microsoft.com/office/drawing/2014/main" id="{D9CC5A54-937A-491E-9B1B-C0C4C7934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953504"/>
            <a:ext cx="3425180" cy="241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53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747112" y="982558"/>
            <a:ext cx="6174840" cy="5022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2400" b="1" i="1" dirty="0">
                <a:solidFill>
                  <a:srgbClr val="D3493B"/>
                </a:solidFill>
              </a:rPr>
              <a:t>Hypotéza – </a:t>
            </a:r>
            <a:r>
              <a:rPr lang="cs-CZ" sz="2400" i="1" dirty="0">
                <a:solidFill>
                  <a:srgbClr val="D3493B"/>
                </a:solidFill>
              </a:rPr>
              <a:t>další příklad</a:t>
            </a:r>
            <a:r>
              <a:rPr lang="en-US" sz="2400" i="1" dirty="0">
                <a:solidFill>
                  <a:srgbClr val="D3493B"/>
                </a:solidFill>
              </a:rPr>
              <a:t> </a:t>
            </a:r>
            <a:r>
              <a:rPr lang="cs-CZ" sz="2400" i="1" dirty="0">
                <a:solidFill>
                  <a:srgbClr val="D3493B"/>
                </a:solidFill>
              </a:rPr>
              <a:t>a</a:t>
            </a:r>
            <a:br>
              <a:rPr lang="cs-CZ" sz="2400" i="1" dirty="0">
                <a:solidFill>
                  <a:srgbClr val="D3493B"/>
                </a:solidFill>
              </a:rPr>
            </a:br>
            <a:r>
              <a:rPr lang="cs-CZ" sz="2400" i="1" dirty="0">
                <a:solidFill>
                  <a:srgbClr val="D3493B"/>
                </a:solidFill>
              </a:rPr>
              <a:t>OPERACIONALIZOVATELNOST:</a:t>
            </a: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>
          <a:xfrm>
            <a:off x="323528" y="2564904"/>
            <a:ext cx="8301608" cy="410445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cs-CZ" altLang="cs-CZ" sz="2100" b="1" i="1" dirty="0"/>
              <a:t>  „Staří lidé jsou méně tolerantní než mladí dospělí</a:t>
            </a:r>
            <a:r>
              <a:rPr lang="cs-CZ" altLang="cs-CZ" sz="2100" dirty="0"/>
              <a:t>.“</a:t>
            </a:r>
          </a:p>
          <a:p>
            <a:pPr lvl="1" eaLnBrk="1" hangingPunct="1">
              <a:spcBef>
                <a:spcPts val="3600"/>
              </a:spcBef>
            </a:pPr>
            <a:r>
              <a:rPr lang="cs-CZ" altLang="cs-CZ" sz="2000" dirty="0"/>
              <a:t>Kdo je </a:t>
            </a:r>
            <a:r>
              <a:rPr lang="cs-CZ" altLang="cs-CZ" sz="2000" b="1" dirty="0">
                <a:solidFill>
                  <a:srgbClr val="00B050"/>
                </a:solidFill>
              </a:rPr>
              <a:t>„</a:t>
            </a:r>
            <a:r>
              <a:rPr lang="cs-CZ" altLang="cs-CZ" sz="2000" b="1" i="1" dirty="0">
                <a:solidFill>
                  <a:srgbClr val="00B050"/>
                </a:solidFill>
              </a:rPr>
              <a:t>starý člověk</a:t>
            </a:r>
            <a:r>
              <a:rPr lang="cs-CZ" altLang="cs-CZ" sz="2000" b="1" dirty="0">
                <a:solidFill>
                  <a:srgbClr val="00B050"/>
                </a:solidFill>
              </a:rPr>
              <a:t>“ </a:t>
            </a:r>
            <a:r>
              <a:rPr lang="cs-CZ" altLang="cs-CZ" sz="2000" dirty="0"/>
              <a:t>a kde ho budeme hledat?</a:t>
            </a:r>
          </a:p>
          <a:p>
            <a:pPr lvl="1" eaLnBrk="1" hangingPunct="1">
              <a:lnSpc>
                <a:spcPct val="110000"/>
              </a:lnSpc>
              <a:spcBef>
                <a:spcPts val="2400"/>
              </a:spcBef>
            </a:pPr>
            <a:r>
              <a:rPr lang="cs-CZ" altLang="cs-CZ" sz="2000" dirty="0"/>
              <a:t>Co je to </a:t>
            </a:r>
            <a:r>
              <a:rPr lang="cs-CZ" altLang="cs-CZ" sz="2000" b="1" dirty="0">
                <a:solidFill>
                  <a:srgbClr val="00B050"/>
                </a:solidFill>
                <a:latin typeface="Arial" charset="0"/>
              </a:rPr>
              <a:t>„</a:t>
            </a:r>
            <a:r>
              <a:rPr lang="cs-CZ" altLang="cs-CZ" sz="2000" b="1" i="1" dirty="0">
                <a:solidFill>
                  <a:srgbClr val="00B050"/>
                </a:solidFill>
              </a:rPr>
              <a:t>tolerance</a:t>
            </a:r>
            <a:r>
              <a:rPr lang="cs-CZ" altLang="cs-CZ" sz="2000" b="1" dirty="0">
                <a:solidFill>
                  <a:srgbClr val="00B050"/>
                </a:solidFill>
                <a:latin typeface="Arial" charset="0"/>
              </a:rPr>
              <a:t>“</a:t>
            </a:r>
            <a:r>
              <a:rPr lang="cs-CZ" altLang="cs-CZ" sz="2000" dirty="0"/>
              <a:t>? Chování, nebo i názory a postoje? V jakém kontextu ji budu měřit?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BAEFB8BA-03AC-4C39-99E4-23E8DC9E9196}"/>
              </a:ext>
            </a:extLst>
          </p:cNvPr>
          <p:cNvSpPr/>
          <p:nvPr/>
        </p:nvSpPr>
        <p:spPr>
          <a:xfrm>
            <a:off x="1386260" y="665783"/>
            <a:ext cx="4896544" cy="100811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C954BDF-FBBB-4C67-954E-1060B2325E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72672"/>
            <a:ext cx="1376616" cy="137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640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>
          <a:xfrm>
            <a:off x="337952" y="1268761"/>
            <a:ext cx="8698544" cy="5425988"/>
          </a:xfrm>
        </p:spPr>
        <p:txBody>
          <a:bodyPr>
            <a:normAutofit/>
          </a:bodyPr>
          <a:lstStyle/>
          <a:p>
            <a:pPr marL="0" indent="0">
              <a:spcBef>
                <a:spcPts val="3000"/>
              </a:spcBef>
              <a:buNone/>
              <a:defRPr/>
            </a:pPr>
            <a:r>
              <a:rPr lang="en-US" altLang="cs-CZ" sz="1900" dirty="0" err="1"/>
              <a:t>Hypotéza</a:t>
            </a:r>
            <a:r>
              <a:rPr lang="en-US" altLang="cs-CZ" sz="1900" dirty="0"/>
              <a:t> </a:t>
            </a:r>
            <a:r>
              <a:rPr lang="en-US" altLang="cs-CZ" sz="1900" dirty="0" err="1"/>
              <a:t>má</a:t>
            </a:r>
            <a:r>
              <a:rPr lang="cs-CZ" altLang="cs-CZ" sz="1900" dirty="0"/>
              <a:t> být </a:t>
            </a:r>
            <a:r>
              <a:rPr lang="cs-CZ" altLang="cs-CZ" sz="1900" b="1" dirty="0"/>
              <a:t>OPERACIONALIZOVATELNÁ</a:t>
            </a:r>
            <a:endParaRPr lang="cs-CZ" altLang="cs-CZ" sz="1900" b="1" u="sng" dirty="0"/>
          </a:p>
          <a:p>
            <a:pPr indent="-160338">
              <a:spcBef>
                <a:spcPts val="2400"/>
              </a:spcBef>
              <a:buNone/>
              <a:defRPr/>
            </a:pPr>
            <a:r>
              <a:rPr lang="cs-CZ" sz="19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</a:t>
            </a:r>
            <a:r>
              <a:rPr lang="cs-CZ" sz="1900" dirty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cs-CZ" sz="1900" b="1" dirty="0">
                <a:solidFill>
                  <a:schemeClr val="accent6">
                    <a:lumMod val="75000"/>
                  </a:schemeClr>
                </a:solidFill>
              </a:rPr>
              <a:t>problém</a:t>
            </a:r>
            <a:r>
              <a:rPr lang="cs-CZ" sz="1900" dirty="0">
                <a:solidFill>
                  <a:schemeClr val="accent6">
                    <a:lumMod val="75000"/>
                  </a:schemeClr>
                </a:solidFill>
              </a:rPr>
              <a:t> u velmi </a:t>
            </a:r>
            <a:r>
              <a:rPr lang="cs-CZ" sz="1900" b="1" dirty="0">
                <a:solidFill>
                  <a:schemeClr val="accent6">
                    <a:lumMod val="75000"/>
                  </a:schemeClr>
                </a:solidFill>
              </a:rPr>
              <a:t>obecných pojmů </a:t>
            </a:r>
            <a:r>
              <a:rPr lang="cs-CZ" sz="1900" dirty="0"/>
              <a:t>– </a:t>
            </a:r>
            <a:r>
              <a:rPr lang="cs-CZ" sz="1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nálada</a:t>
            </a:r>
            <a:r>
              <a:rPr lang="cs-CZ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cs-CZ" sz="1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moudrost</a:t>
            </a:r>
            <a:r>
              <a:rPr lang="cs-CZ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…</a:t>
            </a:r>
            <a:endParaRPr lang="cs-CZ" altLang="cs-CZ" sz="1900" dirty="0"/>
          </a:p>
          <a:p>
            <a:pPr lvl="1" eaLnBrk="1" hangingPunct="1">
              <a:spcBef>
                <a:spcPts val="1800"/>
              </a:spcBef>
              <a:defRPr/>
            </a:pPr>
            <a:r>
              <a:rPr lang="cs-CZ" sz="1900" i="1" dirty="0"/>
              <a:t>Zkoumané jevy potřebujeme konkretizovat a rozložit do řady ověřitelných proměnných.</a:t>
            </a:r>
          </a:p>
          <a:p>
            <a:pPr marL="0" indent="0" algn="just" eaLnBrk="1" hangingPunct="1">
              <a:spcBef>
                <a:spcPts val="4200"/>
              </a:spcBef>
              <a:buNone/>
            </a:pPr>
            <a:r>
              <a:rPr lang="en-US" altLang="cs-CZ" sz="1900" dirty="0" err="1"/>
              <a:t>Hypotéza</a:t>
            </a:r>
            <a:r>
              <a:rPr lang="en-US" altLang="cs-CZ" sz="1900" dirty="0"/>
              <a:t> se </a:t>
            </a:r>
            <a:r>
              <a:rPr lang="en-US" altLang="cs-CZ" sz="1900" dirty="0" err="1"/>
              <a:t>nemá</a:t>
            </a:r>
            <a:r>
              <a:rPr lang="cs-CZ" altLang="cs-CZ" sz="1900" dirty="0"/>
              <a:t> odvolávat </a:t>
            </a:r>
            <a:r>
              <a:rPr lang="cs-CZ" altLang="cs-CZ" sz="1900" u="sng" dirty="0"/>
              <a:t>na síly nebo ideje, které nejsou vědecky uchopitelné</a:t>
            </a:r>
            <a:r>
              <a:rPr lang="en-US" altLang="cs-CZ" sz="1900" dirty="0"/>
              <a:t>.</a:t>
            </a:r>
            <a:endParaRPr lang="cs-CZ" altLang="cs-CZ" sz="1900" u="sng" dirty="0"/>
          </a:p>
          <a:p>
            <a:pPr lvl="1" algn="just" eaLnBrk="1" hangingPunct="1">
              <a:spcBef>
                <a:spcPts val="1800"/>
              </a:spcBef>
            </a:pPr>
            <a:r>
              <a:rPr lang="cs-CZ" altLang="cs-CZ" sz="1900" dirty="0"/>
              <a:t>Nelze </a:t>
            </a:r>
            <a:r>
              <a:rPr lang="en-US" altLang="cs-CZ" sz="1900" dirty="0" err="1"/>
              <a:t>např</a:t>
            </a:r>
            <a:r>
              <a:rPr lang="en-US" altLang="cs-CZ" sz="1900" dirty="0"/>
              <a:t>. </a:t>
            </a:r>
            <a:r>
              <a:rPr lang="cs-CZ" altLang="cs-CZ" sz="1900" dirty="0"/>
              <a:t>testovat hypotézu, že </a:t>
            </a:r>
            <a:r>
              <a:rPr lang="cs-CZ" altLang="cs-CZ" sz="1900" i="1" dirty="0">
                <a:solidFill>
                  <a:srgbClr val="D3493B"/>
                </a:solidFill>
              </a:rPr>
              <a:t>morální principy jsou člověku dány Bohem</a:t>
            </a:r>
            <a:r>
              <a:rPr lang="en-US" altLang="cs-CZ" sz="1900" dirty="0">
                <a:solidFill>
                  <a:srgbClr val="D3493B"/>
                </a:solidFill>
              </a:rPr>
              <a:t>.</a:t>
            </a:r>
            <a:endParaRPr lang="cs-CZ" altLang="cs-CZ" sz="1900" dirty="0">
              <a:solidFill>
                <a:srgbClr val="D3493B"/>
              </a:solidFill>
            </a:endParaRPr>
          </a:p>
          <a:p>
            <a:pPr lvl="1" algn="just" eaLnBrk="1" hangingPunct="1">
              <a:spcBef>
                <a:spcPts val="1800"/>
              </a:spcBef>
            </a:pPr>
            <a:r>
              <a:rPr lang="cs-CZ" altLang="cs-CZ" sz="1900" dirty="0"/>
              <a:t>Nelze měřit ani </a:t>
            </a:r>
            <a:r>
              <a:rPr lang="cs-CZ" altLang="cs-CZ" sz="1900" i="1" dirty="0">
                <a:solidFill>
                  <a:srgbClr val="C00000"/>
                </a:solidFill>
              </a:rPr>
              <a:t>míru Boží lásky</a:t>
            </a:r>
            <a:r>
              <a:rPr lang="cs-CZ" altLang="cs-CZ" sz="1900" dirty="0"/>
              <a:t> či </a:t>
            </a:r>
            <a:r>
              <a:rPr lang="cs-CZ" altLang="cs-CZ" sz="1900" i="1" dirty="0">
                <a:solidFill>
                  <a:srgbClr val="C00000"/>
                </a:solidFill>
              </a:rPr>
              <a:t>dobroty</a:t>
            </a:r>
            <a:r>
              <a:rPr lang="cs-CZ" altLang="cs-CZ" sz="1900" dirty="0"/>
              <a:t>.</a:t>
            </a:r>
          </a:p>
          <a:p>
            <a:pPr marL="457200" lvl="1" indent="0" eaLnBrk="1" hangingPunct="1">
              <a:spcBef>
                <a:spcPts val="600"/>
              </a:spcBef>
              <a:buNone/>
            </a:pPr>
            <a:endParaRPr lang="cs-CZ" altLang="cs-CZ" sz="1900" dirty="0">
              <a:solidFill>
                <a:srgbClr val="D3493B"/>
              </a:solidFill>
            </a:endParaRPr>
          </a:p>
          <a:p>
            <a:pPr marL="457200" lvl="1" indent="-274638" eaLnBrk="1" hangingPunct="1">
              <a:spcBef>
                <a:spcPts val="2400"/>
              </a:spcBef>
              <a:buNone/>
            </a:pPr>
            <a:r>
              <a:rPr lang="cs-CZ" altLang="cs-CZ" sz="2000" dirty="0"/>
              <a:t>Jaký počet hypotéz či výzkumných otázek? </a:t>
            </a:r>
          </a:p>
          <a:p>
            <a:pPr lvl="1" eaLnBrk="1" hangingPunct="1">
              <a:spcBef>
                <a:spcPts val="1800"/>
              </a:spcBef>
              <a:buFontTx/>
              <a:buChar char="-"/>
            </a:pPr>
            <a:r>
              <a:rPr lang="cs-CZ" altLang="cs-CZ" sz="2000" b="1" dirty="0"/>
              <a:t>2-6 je optimum</a:t>
            </a:r>
            <a:endParaRPr lang="en-US" altLang="cs-CZ" sz="2000" b="1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CE9BED89-8AD8-42DC-AC0B-9ED8D106959B}"/>
              </a:ext>
            </a:extLst>
          </p:cNvPr>
          <p:cNvSpPr/>
          <p:nvPr/>
        </p:nvSpPr>
        <p:spPr>
          <a:xfrm>
            <a:off x="2845402" y="427911"/>
            <a:ext cx="3214700" cy="40880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AF2EEBF8-9DA4-47D0-B0E1-307B67AB0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952" y="623363"/>
            <a:ext cx="8229600" cy="7200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2400" b="1" i="1" dirty="0">
                <a:solidFill>
                  <a:srgbClr val="D3493B"/>
                </a:solidFill>
              </a:rPr>
              <a:t>Hypotéza </a:t>
            </a:r>
            <a:r>
              <a:rPr lang="cs-CZ" sz="2400" i="1" dirty="0">
                <a:solidFill>
                  <a:srgbClr val="D3493B"/>
                </a:solidFill>
              </a:rPr>
              <a:t>– </a:t>
            </a:r>
            <a:r>
              <a:rPr lang="en-US" sz="2400" i="1" dirty="0" err="1">
                <a:solidFill>
                  <a:srgbClr val="D3493B"/>
                </a:solidFill>
              </a:rPr>
              <a:t>antipříklad</a:t>
            </a:r>
            <a:r>
              <a:rPr lang="cs-CZ" sz="2400" i="1" dirty="0">
                <a:solidFill>
                  <a:srgbClr val="D3493B"/>
                </a:solidFill>
              </a:rPr>
              <a:t>y: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C83139F-2F65-458E-9490-7D0B668CE6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373216"/>
            <a:ext cx="2507450" cy="132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684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467544" y="548159"/>
            <a:ext cx="8229600" cy="9366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altLang="cs-CZ" sz="2300" b="1" dirty="0">
                <a:solidFill>
                  <a:srgbClr val="002060"/>
                </a:solidFill>
              </a:rPr>
              <a:t>2. V případě kvalitativních výzkumů </a:t>
            </a:r>
            <a:r>
              <a:rPr lang="cs-CZ" altLang="cs-CZ" sz="2300" dirty="0"/>
              <a:t>používáme (místo hypotéz)  </a:t>
            </a:r>
            <a:r>
              <a:rPr lang="cs-CZ" sz="2300" b="1" dirty="0">
                <a:solidFill>
                  <a:srgbClr val="002060"/>
                </a:solidFill>
              </a:rPr>
              <a:t>výzkumné otázky</a:t>
            </a: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00808"/>
            <a:ext cx="8641655" cy="5040560"/>
          </a:xfrm>
        </p:spPr>
        <p:txBody>
          <a:bodyPr>
            <a:normAutofit/>
          </a:bodyPr>
          <a:lstStyle/>
          <a:p>
            <a:pPr algn="just" eaLnBrk="1" hangingPunct="1">
              <a:spcBef>
                <a:spcPts val="1800"/>
              </a:spcBef>
              <a:buFont typeface="Calibri" panose="020F0502020204030204" pitchFamily="34" charset="0"/>
              <a:buChar char="–"/>
            </a:pPr>
            <a:r>
              <a:rPr lang="cs-CZ" altLang="cs-CZ" sz="1900" dirty="0"/>
              <a:t>(rozhovory, kazuistiky, pozorování, projektivní techniky, volné písemné výpovědi)</a:t>
            </a:r>
            <a:endParaRPr lang="en-US" altLang="cs-CZ" sz="1900" dirty="0"/>
          </a:p>
          <a:p>
            <a:pPr lvl="1" algn="just">
              <a:spcBef>
                <a:spcPts val="3000"/>
              </a:spcBef>
              <a:buFont typeface="Calibri" panose="020F0502020204030204" pitchFamily="34" charset="0"/>
              <a:buChar char="–"/>
            </a:pPr>
            <a:r>
              <a:rPr lang="cs-CZ" altLang="cs-CZ" sz="1800" dirty="0">
                <a:solidFill>
                  <a:srgbClr val="002060"/>
                </a:solidFill>
              </a:rPr>
              <a:t>získaná data tvoří </a:t>
            </a:r>
            <a:r>
              <a:rPr lang="cs-CZ" altLang="cs-CZ" sz="1800" b="1" dirty="0">
                <a:solidFill>
                  <a:srgbClr val="002060"/>
                </a:solidFill>
              </a:rPr>
              <a:t>SLOVA</a:t>
            </a:r>
            <a:r>
              <a:rPr lang="cs-CZ" altLang="cs-CZ" sz="1800" dirty="0">
                <a:solidFill>
                  <a:srgbClr val="002060"/>
                </a:solidFill>
              </a:rPr>
              <a:t>. Podstatou vyhodnocení není zjištění četnosti výskytu nějakého tématu, ale </a:t>
            </a:r>
            <a:r>
              <a:rPr lang="cs-CZ" altLang="cs-CZ" sz="1800" b="1" dirty="0">
                <a:solidFill>
                  <a:srgbClr val="002060"/>
                </a:solidFill>
              </a:rPr>
              <a:t>komplexnější, detailnější popis zvoleného tématu</a:t>
            </a:r>
            <a:r>
              <a:rPr lang="en-US" altLang="cs-CZ" sz="1800" b="1" dirty="0">
                <a:solidFill>
                  <a:srgbClr val="002060"/>
                </a:solidFill>
              </a:rPr>
              <a:t>.</a:t>
            </a:r>
            <a:r>
              <a:rPr lang="cs-CZ" altLang="cs-CZ" sz="1800" b="1" dirty="0">
                <a:solidFill>
                  <a:srgbClr val="002060"/>
                </a:solidFill>
              </a:rPr>
              <a:t> </a:t>
            </a:r>
          </a:p>
          <a:p>
            <a:pPr algn="just" eaLnBrk="1" hangingPunct="1">
              <a:spcBef>
                <a:spcPts val="3000"/>
              </a:spcBef>
              <a:buFont typeface="Calibri" panose="020F0502020204030204" pitchFamily="34" charset="0"/>
              <a:buChar char="–"/>
            </a:pPr>
            <a:r>
              <a:rPr lang="en-US" altLang="cs-CZ" sz="1900" dirty="0" err="1"/>
              <a:t>Výzkumné</a:t>
            </a:r>
            <a:r>
              <a:rPr lang="en-US" altLang="cs-CZ" sz="1900" dirty="0"/>
              <a:t> </a:t>
            </a:r>
            <a:r>
              <a:rPr lang="en-US" altLang="cs-CZ" sz="1900" dirty="0" err="1"/>
              <a:t>otázky</a:t>
            </a:r>
            <a:r>
              <a:rPr lang="en-US" altLang="cs-CZ" sz="1900" dirty="0"/>
              <a:t> j</a:t>
            </a:r>
            <a:r>
              <a:rPr lang="cs-CZ" altLang="cs-CZ" sz="1900" dirty="0" err="1"/>
              <a:t>sou</a:t>
            </a:r>
            <a:r>
              <a:rPr lang="cs-CZ" altLang="cs-CZ" sz="1900" dirty="0"/>
              <a:t> „měkčí“, neptáme se na konkrétní vztahy mezi proměnnými</a:t>
            </a:r>
            <a:r>
              <a:rPr lang="en-US" altLang="cs-CZ" sz="1900" dirty="0"/>
              <a:t>.</a:t>
            </a:r>
            <a:endParaRPr lang="cs-CZ" altLang="cs-CZ" sz="1900" dirty="0"/>
          </a:p>
          <a:p>
            <a:pPr algn="just" eaLnBrk="1" hangingPunct="1">
              <a:spcBef>
                <a:spcPts val="3000"/>
              </a:spcBef>
              <a:buFont typeface="Calibri" panose="020F0502020204030204" pitchFamily="34" charset="0"/>
              <a:buChar char="–"/>
            </a:pPr>
            <a:r>
              <a:rPr lang="cs-CZ" altLang="cs-CZ" sz="1900" dirty="0"/>
              <a:t>Sdělujeme v nich, </a:t>
            </a:r>
            <a:r>
              <a:rPr lang="cs-CZ" altLang="cs-CZ" sz="1900" b="1" dirty="0"/>
              <a:t>co budeme při analýze kvalitativních dat sledovat</a:t>
            </a:r>
            <a:r>
              <a:rPr lang="cs-CZ" altLang="cs-CZ" sz="1900" dirty="0"/>
              <a:t>, na co se zaměříme a co podrobně v širším kontextu  prozkoumáme </a:t>
            </a:r>
            <a:r>
              <a:rPr lang="en-US" altLang="cs-CZ" sz="1900" dirty="0"/>
              <a:t>…</a:t>
            </a:r>
            <a:endParaRPr lang="cs-CZ" altLang="cs-CZ" sz="1900" u="sng" dirty="0"/>
          </a:p>
          <a:p>
            <a:pPr marL="263525" indent="-263525" algn="just" eaLnBrk="1" hangingPunct="1">
              <a:spcBef>
                <a:spcPts val="3000"/>
              </a:spcBef>
              <a:buFont typeface="Arial" charset="0"/>
              <a:buNone/>
            </a:pPr>
            <a:r>
              <a:rPr lang="cs-CZ" altLang="cs-CZ" sz="1900" dirty="0">
                <a:latin typeface="Arial" charset="0"/>
              </a:rPr>
              <a:t>	</a:t>
            </a:r>
            <a:r>
              <a:rPr lang="cs-CZ" altLang="cs-CZ" sz="1800" b="1" i="1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- </a:t>
            </a:r>
            <a:r>
              <a:rPr lang="cs-CZ" altLang="cs-CZ" sz="2000" b="1" i="1" dirty="0">
                <a:solidFill>
                  <a:schemeClr val="accent5">
                    <a:lumMod val="75000"/>
                  </a:schemeClr>
                </a:solidFill>
              </a:rPr>
              <a:t>Jaká byla zkušenost žen s jejich rodinou v souvislosti s jejich coming outem? </a:t>
            </a:r>
          </a:p>
          <a:p>
            <a:pPr marL="446088" indent="-182563" algn="just" eaLnBrk="1" hangingPunct="1">
              <a:spcBef>
                <a:spcPts val="3000"/>
              </a:spcBef>
              <a:buFont typeface="Arial" charset="0"/>
              <a:buNone/>
            </a:pPr>
            <a:r>
              <a:rPr lang="cs-CZ" altLang="cs-CZ" sz="2000" b="1" i="1" dirty="0">
                <a:solidFill>
                  <a:schemeClr val="accent5">
                    <a:lumMod val="75000"/>
                  </a:schemeClr>
                </a:solidFill>
              </a:rPr>
              <a:t>- Jaké faktory podle rezidentů domova pro seniory napomohly jejich adaptaci na toto nové prostředí? 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E1F7D9C6-37CD-4A6D-8A1E-372CC0089BFF}"/>
              </a:ext>
            </a:extLst>
          </p:cNvPr>
          <p:cNvSpPr/>
          <p:nvPr/>
        </p:nvSpPr>
        <p:spPr>
          <a:xfrm>
            <a:off x="611560" y="548159"/>
            <a:ext cx="7920880" cy="86382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9361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405755" y="836973"/>
            <a:ext cx="8229600" cy="576324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2400" b="1" dirty="0">
                <a:solidFill>
                  <a:schemeClr val="accent3">
                    <a:lumMod val="50000"/>
                  </a:schemeClr>
                </a:solidFill>
              </a:rPr>
              <a:t>3. Metoda (nástroj) sběru dat </a:t>
            </a:r>
            <a:r>
              <a:rPr lang="cs-CZ" sz="2400" dirty="0">
                <a:solidFill>
                  <a:schemeClr val="accent3">
                    <a:lumMod val="50000"/>
                  </a:schemeClr>
                </a:solidFill>
              </a:rPr>
              <a:t>–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stačí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2400" dirty="0">
                <a:solidFill>
                  <a:schemeClr val="accent3">
                    <a:lumMod val="50000"/>
                  </a:schemeClr>
                </a:solidFill>
              </a:rPr>
              <a:t>stručně</a:t>
            </a:r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>
          <a:xfrm>
            <a:off x="683568" y="1772816"/>
            <a:ext cx="8281045" cy="4896272"/>
          </a:xfrm>
        </p:spPr>
        <p:txBody>
          <a:bodyPr>
            <a:normAutofit/>
          </a:bodyPr>
          <a:lstStyle/>
          <a:p>
            <a:pPr marL="514350" indent="-514350" algn="just" eaLnBrk="1" hangingPunct="1">
              <a:buFont typeface="Calibri" pitchFamily="34" charset="0"/>
              <a:buAutoNum type="alphaLcPeriod"/>
              <a:defRPr/>
            </a:pPr>
            <a:r>
              <a:rPr lang="cs-CZ" altLang="cs-CZ" sz="1900" b="1" dirty="0">
                <a:latin typeface="Arial" charset="0"/>
              </a:rPr>
              <a:t>U</a:t>
            </a:r>
            <a:r>
              <a:rPr lang="cs-CZ" altLang="cs-CZ" sz="1900" b="1" dirty="0"/>
              <a:t> dotazníku nebo písemného textu či volného zadání</a:t>
            </a:r>
            <a:r>
              <a:rPr lang="cs-CZ" altLang="cs-CZ" sz="1900" dirty="0"/>
              <a:t>: </a:t>
            </a:r>
          </a:p>
          <a:p>
            <a:pPr marL="514350" indent="-514350" algn="just" eaLnBrk="1" hangingPunct="1">
              <a:spcBef>
                <a:spcPts val="2400"/>
              </a:spcBef>
              <a:buFont typeface="Arial" charset="0"/>
              <a:buNone/>
              <a:defRPr/>
            </a:pPr>
            <a:r>
              <a:rPr lang="cs-CZ" altLang="cs-CZ" sz="1900" dirty="0"/>
              <a:t> </a:t>
            </a:r>
            <a:r>
              <a:rPr lang="cs-CZ" altLang="cs-CZ" sz="1900" dirty="0">
                <a:latin typeface="Arial" charset="0"/>
              </a:rPr>
              <a:t>	</a:t>
            </a:r>
            <a:r>
              <a:rPr lang="cs-CZ" altLang="cs-CZ" sz="1900" b="1" dirty="0">
                <a:solidFill>
                  <a:srgbClr val="00B050"/>
                </a:solidFill>
              </a:rPr>
              <a:t>Obecný popis nástroje</a:t>
            </a:r>
            <a:r>
              <a:rPr lang="cs-CZ" altLang="cs-CZ" sz="1900" dirty="0">
                <a:solidFill>
                  <a:srgbClr val="00B050"/>
                </a:solidFill>
              </a:rPr>
              <a:t>, </a:t>
            </a:r>
            <a:r>
              <a:rPr lang="cs-CZ" altLang="cs-CZ" sz="1900" dirty="0"/>
              <a:t>typu položek (otázek) a způsobu jejich vyhodnocování (např. </a:t>
            </a:r>
            <a:r>
              <a:rPr lang="cs-CZ" altLang="cs-CZ" sz="1900" dirty="0" err="1"/>
              <a:t>Likertova</a:t>
            </a:r>
            <a:r>
              <a:rPr lang="cs-CZ" altLang="cs-CZ" sz="1900" dirty="0"/>
              <a:t> šestistupňová škála) </a:t>
            </a:r>
            <a:r>
              <a:rPr lang="cs-CZ" altLang="cs-CZ" sz="1900" dirty="0">
                <a:solidFill>
                  <a:srgbClr val="00B050"/>
                </a:solidFill>
              </a:rPr>
              <a:t>– </a:t>
            </a:r>
            <a:r>
              <a:rPr lang="cs-CZ" altLang="cs-CZ" sz="1900" i="1" dirty="0">
                <a:solidFill>
                  <a:srgbClr val="00B050"/>
                </a:solidFill>
              </a:rPr>
              <a:t>pár vět</a:t>
            </a:r>
          </a:p>
          <a:p>
            <a:pPr marL="514350" indent="-514350" algn="just">
              <a:spcBef>
                <a:spcPts val="1800"/>
              </a:spcBef>
              <a:buNone/>
              <a:defRPr/>
            </a:pPr>
            <a:r>
              <a:rPr lang="cs-CZ" altLang="cs-CZ" sz="1900" dirty="0"/>
              <a:t> </a:t>
            </a:r>
            <a:r>
              <a:rPr lang="cs-CZ" altLang="cs-CZ" sz="1900" dirty="0">
                <a:latin typeface="Arial" charset="0"/>
              </a:rPr>
              <a:t>	- </a:t>
            </a:r>
            <a:r>
              <a:rPr lang="cs-CZ" altLang="cs-CZ" sz="1900" u="sng" dirty="0">
                <a:latin typeface="Arial" charset="0"/>
              </a:rPr>
              <a:t>formulář</a:t>
            </a:r>
            <a:r>
              <a:rPr lang="cs-CZ" altLang="cs-CZ" sz="1900" u="sng" dirty="0"/>
              <a:t> lze zde rovnou uvést</a:t>
            </a:r>
            <a:r>
              <a:rPr lang="cs-CZ" altLang="cs-CZ" sz="1900" dirty="0"/>
              <a:t>; v případě většího rozsahu jej zařadíme do přílohy a zde na ni odkážeme</a:t>
            </a:r>
            <a:r>
              <a:rPr lang="en-US" altLang="cs-CZ" sz="1900" dirty="0"/>
              <a:t>.</a:t>
            </a:r>
            <a:endParaRPr lang="cs-CZ" altLang="cs-CZ" sz="1900" dirty="0"/>
          </a:p>
          <a:p>
            <a:pPr marL="514350" indent="-514350" algn="just" eaLnBrk="1" hangingPunct="1">
              <a:spcBef>
                <a:spcPts val="4800"/>
              </a:spcBef>
              <a:buFont typeface="Arial" charset="0"/>
              <a:buAutoNum type="alphaLcPeriod" startAt="2"/>
              <a:defRPr/>
            </a:pPr>
            <a:r>
              <a:rPr lang="cs-CZ" altLang="cs-CZ" sz="1900" b="1" dirty="0"/>
              <a:t>Ostatní metody </a:t>
            </a:r>
            <a:r>
              <a:rPr lang="cs-CZ" altLang="cs-CZ" sz="1900" dirty="0"/>
              <a:t>se popíší obdobně:</a:t>
            </a:r>
          </a:p>
          <a:p>
            <a:pPr marL="514350" indent="-514350" algn="just" eaLnBrk="1" hangingPunct="1">
              <a:spcBef>
                <a:spcPts val="2400"/>
              </a:spcBef>
              <a:buFont typeface="Arial" charset="0"/>
              <a:buNone/>
              <a:defRPr/>
            </a:pPr>
            <a:r>
              <a:rPr lang="cs-CZ" altLang="cs-CZ" sz="1900" dirty="0"/>
              <a:t> </a:t>
            </a:r>
            <a:r>
              <a:rPr lang="cs-CZ" altLang="cs-CZ" sz="1900" dirty="0">
                <a:latin typeface="Arial" charset="0"/>
              </a:rPr>
              <a:t>	</a:t>
            </a:r>
            <a:r>
              <a:rPr lang="cs-CZ" altLang="cs-CZ" sz="1900" dirty="0"/>
              <a:t>Rozhovory – </a:t>
            </a:r>
            <a:r>
              <a:rPr lang="cs-CZ" altLang="cs-CZ" sz="1900" u="sng" dirty="0"/>
              <a:t>soupis témat</a:t>
            </a:r>
            <a:r>
              <a:rPr lang="cs-CZ" altLang="cs-CZ" sz="1900" dirty="0"/>
              <a:t> rozhovoru</a:t>
            </a:r>
          </a:p>
          <a:p>
            <a:pPr marL="514350" indent="-514350" algn="just" eaLnBrk="1" hangingPunct="1">
              <a:spcBef>
                <a:spcPts val="1200"/>
              </a:spcBef>
              <a:buFont typeface="Arial" charset="0"/>
              <a:buNone/>
              <a:defRPr/>
            </a:pPr>
            <a:r>
              <a:rPr lang="cs-CZ" altLang="cs-CZ" sz="1900" dirty="0"/>
              <a:t> </a:t>
            </a:r>
            <a:r>
              <a:rPr lang="cs-CZ" altLang="cs-CZ" sz="1900" dirty="0">
                <a:latin typeface="Arial" charset="0"/>
              </a:rPr>
              <a:t>	</a:t>
            </a:r>
            <a:r>
              <a:rPr lang="cs-CZ" altLang="cs-CZ" sz="1900" u="sng" dirty="0"/>
              <a:t>Způsob pozorování a jeho zaměření</a:t>
            </a:r>
            <a:r>
              <a:rPr lang="cs-CZ" altLang="cs-CZ" sz="1900" dirty="0"/>
              <a:t> (a záznamový arch)</a:t>
            </a:r>
          </a:p>
          <a:p>
            <a:pPr marL="514350" indent="-514350" algn="just" eaLnBrk="1" hangingPunct="1">
              <a:spcBef>
                <a:spcPts val="1200"/>
              </a:spcBef>
              <a:buFont typeface="Arial" charset="0"/>
              <a:buNone/>
              <a:defRPr/>
            </a:pPr>
            <a:r>
              <a:rPr lang="cs-CZ" altLang="cs-CZ" sz="1900" dirty="0"/>
              <a:t> </a:t>
            </a:r>
            <a:r>
              <a:rPr lang="cs-CZ" altLang="cs-CZ" sz="1900" dirty="0">
                <a:latin typeface="Arial" charset="0"/>
              </a:rPr>
              <a:t>	</a:t>
            </a:r>
            <a:r>
              <a:rPr lang="cs-CZ" altLang="cs-CZ" sz="1900" u="sng" dirty="0"/>
              <a:t>Design výukového experimentu </a:t>
            </a:r>
            <a:r>
              <a:rPr lang="cs-CZ" altLang="cs-CZ" sz="1900" dirty="0"/>
              <a:t>apod.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B9A14CFB-B7A4-4EDC-BA7B-89B69A25111D}"/>
              </a:ext>
            </a:extLst>
          </p:cNvPr>
          <p:cNvSpPr/>
          <p:nvPr/>
        </p:nvSpPr>
        <p:spPr>
          <a:xfrm>
            <a:off x="1583668" y="836973"/>
            <a:ext cx="5976664" cy="504056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0865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92233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2400" b="1" dirty="0">
                <a:solidFill>
                  <a:schemeClr val="accent3">
                    <a:lumMod val="50000"/>
                  </a:schemeClr>
                </a:solidFill>
              </a:rPr>
              <a:t>4. </a:t>
            </a:r>
            <a:r>
              <a:rPr lang="cs-CZ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Charakteristika zkoumaného souboru</a:t>
            </a: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539552" y="1844675"/>
            <a:ext cx="8280920" cy="4321175"/>
          </a:xfrm>
        </p:spPr>
        <p:txBody>
          <a:bodyPr/>
          <a:lstStyle/>
          <a:p>
            <a:pPr algn="just" eaLnBrk="1" hangingPunct="1">
              <a:buFont typeface="Arial" charset="0"/>
              <a:buNone/>
              <a:defRPr/>
            </a:pPr>
            <a:r>
              <a:rPr lang="cs-CZ" altLang="cs-CZ" sz="1900" b="1" dirty="0"/>
              <a:t>Popis souboru a podsouborů (v </a:t>
            </a:r>
            <a:r>
              <a:rPr lang="cs-CZ" altLang="cs-CZ" sz="1900" b="1" u="sng" dirty="0"/>
              <a:t>absolutních číslech </a:t>
            </a:r>
            <a:r>
              <a:rPr lang="cs-CZ" altLang="cs-CZ" sz="1900" b="1" dirty="0"/>
              <a:t>i v </a:t>
            </a:r>
            <a:r>
              <a:rPr lang="cs-CZ" altLang="cs-CZ" sz="1900" b="1" u="sng" dirty="0"/>
              <a:t>%</a:t>
            </a:r>
            <a:r>
              <a:rPr lang="cs-CZ" altLang="cs-CZ" sz="1900" b="1" dirty="0"/>
              <a:t>)</a:t>
            </a:r>
          </a:p>
          <a:p>
            <a:pPr algn="just" eaLnBrk="1" hangingPunct="1">
              <a:spcBef>
                <a:spcPts val="3000"/>
              </a:spcBef>
              <a:buFont typeface="Arial" charset="0"/>
              <a:buNone/>
              <a:defRPr/>
            </a:pPr>
            <a:r>
              <a:rPr lang="cs-CZ" altLang="cs-CZ" sz="1900" dirty="0"/>
              <a:t>– Popisujeme </a:t>
            </a:r>
            <a:r>
              <a:rPr lang="cs-CZ" altLang="cs-CZ" sz="1900" u="sng" dirty="0"/>
              <a:t>základní sociodemografické údaje</a:t>
            </a:r>
            <a:r>
              <a:rPr lang="cs-CZ" altLang="cs-CZ" sz="1900" dirty="0"/>
              <a:t> (většinou </a:t>
            </a:r>
            <a:r>
              <a:rPr lang="cs-CZ" altLang="cs-CZ" sz="1900" dirty="0">
                <a:solidFill>
                  <a:srgbClr val="00B050"/>
                </a:solidFill>
              </a:rPr>
              <a:t>pohlaví, průměrný věk, vzdělání,  </a:t>
            </a:r>
            <a:r>
              <a:rPr lang="cs-CZ" altLang="cs-CZ" sz="1900" dirty="0"/>
              <a:t>případně </a:t>
            </a:r>
            <a:r>
              <a:rPr lang="cs-CZ" altLang="cs-CZ" sz="1900" dirty="0">
                <a:solidFill>
                  <a:srgbClr val="002060"/>
                </a:solidFill>
              </a:rPr>
              <a:t>lokalitu, etnicitu apod.,</a:t>
            </a:r>
            <a:r>
              <a:rPr lang="cs-CZ" altLang="cs-CZ" sz="1900" dirty="0"/>
              <a:t> pokud je to z hlediska zaměření výzkumu důležité).</a:t>
            </a:r>
          </a:p>
          <a:p>
            <a:pPr algn="just" eaLnBrk="1" hangingPunct="1">
              <a:spcBef>
                <a:spcPts val="3000"/>
              </a:spcBef>
              <a:buFont typeface="Arial" charset="0"/>
              <a:buNone/>
              <a:defRPr/>
            </a:pPr>
            <a:r>
              <a:rPr lang="cs-CZ" altLang="cs-CZ" sz="1900" dirty="0"/>
              <a:t>– To, co v popisu souboru uvedeme, závisí i </a:t>
            </a:r>
            <a:r>
              <a:rPr lang="cs-CZ" altLang="cs-CZ" sz="1900" u="sng" dirty="0"/>
              <a:t>na hypotézách či výzkumných otázkách</a:t>
            </a:r>
            <a:r>
              <a:rPr lang="cs-CZ" altLang="cs-CZ" sz="1900" dirty="0"/>
              <a:t> </a:t>
            </a:r>
            <a:r>
              <a:rPr lang="cs-CZ" altLang="cs-CZ" sz="1900" dirty="0">
                <a:solidFill>
                  <a:srgbClr val="00B050"/>
                </a:solidFill>
              </a:rPr>
              <a:t>(např. musíme uvést i typ a další specifika studované školy, zkoumáme-li rozdíly mezi skupinami studentů apod.)</a:t>
            </a:r>
            <a:r>
              <a:rPr lang="en-US" altLang="cs-CZ" sz="1900" dirty="0"/>
              <a:t>.</a:t>
            </a:r>
            <a:endParaRPr lang="cs-CZ" altLang="cs-CZ" sz="1900" dirty="0"/>
          </a:p>
          <a:p>
            <a:pPr algn="just" eaLnBrk="1" hangingPunct="1">
              <a:spcBef>
                <a:spcPts val="3000"/>
              </a:spcBef>
              <a:buFont typeface="Arial" charset="0"/>
              <a:buNone/>
              <a:defRPr/>
            </a:pPr>
            <a:r>
              <a:rPr lang="cs-CZ" altLang="cs-CZ" sz="1900" dirty="0"/>
              <a:t>- </a:t>
            </a:r>
            <a:r>
              <a:rPr lang="cs-CZ" altLang="cs-CZ" sz="1900" i="1" dirty="0"/>
              <a:t>U kvantitativního výzkumu popisujeme skupinu jako celek, u kvalitativního výzkumu uvádíme základní informace o jednotlivých respondentech.</a:t>
            </a:r>
          </a:p>
          <a:p>
            <a:pPr eaLnBrk="1" hangingPunct="1">
              <a:buFont typeface="Arial" charset="0"/>
              <a:buNone/>
              <a:defRPr/>
            </a:pPr>
            <a:endParaRPr lang="cs-CZ" altLang="cs-CZ" sz="2000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A72F4A5B-181D-4181-AB65-60BA6C482988}"/>
              </a:ext>
            </a:extLst>
          </p:cNvPr>
          <p:cNvSpPr/>
          <p:nvPr/>
        </p:nvSpPr>
        <p:spPr>
          <a:xfrm>
            <a:off x="1907704" y="764704"/>
            <a:ext cx="5400600" cy="504056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988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323528" y="1225053"/>
            <a:ext cx="8496943" cy="2708004"/>
          </a:xfrm>
        </p:spPr>
        <p:txBody>
          <a:bodyPr/>
          <a:lstStyle/>
          <a:p>
            <a:pPr marL="268288" indent="-268288" algn="just" eaLnBrk="1" hangingPunct="1">
              <a:spcBef>
                <a:spcPts val="2400"/>
              </a:spcBef>
              <a:buFont typeface="Arial" charset="0"/>
              <a:buNone/>
              <a:defRPr/>
            </a:pPr>
            <a:r>
              <a:rPr lang="cs-CZ" altLang="cs-CZ" sz="2300" dirty="0"/>
              <a:t>– </a:t>
            </a:r>
            <a:r>
              <a:rPr lang="cs-CZ" altLang="cs-CZ" sz="1900" dirty="0"/>
              <a:t>Důležitá je i </a:t>
            </a:r>
            <a:r>
              <a:rPr lang="cs-CZ" altLang="cs-CZ" sz="1900" b="1" u="sng" dirty="0">
                <a:solidFill>
                  <a:schemeClr val="accent3">
                    <a:lumMod val="50000"/>
                  </a:schemeClr>
                </a:solidFill>
              </a:rPr>
              <a:t>zmínka o tom, jak byl soubor vybrán </a:t>
            </a:r>
            <a:r>
              <a:rPr lang="cs-CZ" altLang="cs-CZ" sz="1900" dirty="0"/>
              <a:t>(zpravidla jde </a:t>
            </a:r>
            <a:r>
              <a:rPr lang="cs-CZ" altLang="cs-CZ" sz="1900" dirty="0">
                <a:solidFill>
                  <a:srgbClr val="00B050"/>
                </a:solidFill>
              </a:rPr>
              <a:t>o </a:t>
            </a:r>
            <a:r>
              <a:rPr lang="cs-CZ" altLang="cs-CZ" sz="1900" b="1" dirty="0">
                <a:solidFill>
                  <a:srgbClr val="00B050"/>
                </a:solidFill>
              </a:rPr>
              <a:t>příležitostný výběr,</a:t>
            </a:r>
            <a:r>
              <a:rPr lang="cs-CZ" altLang="cs-CZ" sz="1900" dirty="0">
                <a:solidFill>
                  <a:srgbClr val="00B050"/>
                </a:solidFill>
              </a:rPr>
              <a:t> u kvalitativních dat třeba o </a:t>
            </a:r>
            <a:r>
              <a:rPr lang="cs-CZ" altLang="cs-CZ" sz="1900" b="1" dirty="0">
                <a:solidFill>
                  <a:srgbClr val="00B050"/>
                </a:solidFill>
              </a:rPr>
              <a:t>metodu sněhové koule</a:t>
            </a:r>
            <a:r>
              <a:rPr lang="cs-CZ" altLang="cs-CZ" sz="1900" b="1" dirty="0"/>
              <a:t> </a:t>
            </a:r>
            <a:r>
              <a:rPr lang="cs-CZ" altLang="cs-CZ" sz="1900" dirty="0"/>
              <a:t>apod.). Způsob získání výzkumného vzorku je důležitý, často jde o specifickou populaci </a:t>
            </a:r>
            <a:r>
              <a:rPr lang="cs-CZ" altLang="cs-CZ" sz="1900" dirty="0">
                <a:solidFill>
                  <a:srgbClr val="00B050"/>
                </a:solidFill>
              </a:rPr>
              <a:t>(např. vězni, vojenští kaplani, lidé s určitým onemocněním apod.)</a:t>
            </a:r>
          </a:p>
          <a:p>
            <a:pPr algn="just" eaLnBrk="1" hangingPunct="1">
              <a:spcBef>
                <a:spcPts val="3000"/>
              </a:spcBef>
              <a:buFont typeface="Arial" charset="0"/>
              <a:buNone/>
              <a:defRPr/>
            </a:pPr>
            <a:r>
              <a:rPr lang="cs-CZ" altLang="cs-CZ" sz="1900" dirty="0"/>
              <a:t>	</a:t>
            </a:r>
            <a:r>
              <a:rPr lang="cs-CZ" altLang="cs-CZ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cs-CZ" altLang="cs-CZ" sz="1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víme, že </a:t>
            </a:r>
            <a:r>
              <a:rPr lang="cs-CZ" altLang="cs-CZ" sz="1900" i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nejde o reprezentativní vzorek</a:t>
            </a:r>
            <a:r>
              <a:rPr lang="cs-CZ" altLang="cs-CZ" sz="1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pracujeme „jen“ s desítkami či stovkami respondentů, </a:t>
            </a:r>
            <a:r>
              <a:rPr lang="en-US" altLang="cs-CZ" sz="19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případně</a:t>
            </a:r>
            <a:r>
              <a:rPr lang="cs-CZ" altLang="cs-CZ" sz="1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 „jednotkami</a:t>
            </a:r>
            <a:r>
              <a:rPr lang="cs-CZ" altLang="cs-CZ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“) – to je pak nutné mít na zřeteli při interpretaci a při popisu limitů našeho výzkumu.</a:t>
            </a:r>
          </a:p>
          <a:p>
            <a:pPr marL="354013" indent="-354013" algn="just" eaLnBrk="1" hangingPunct="1">
              <a:spcBef>
                <a:spcPts val="2400"/>
              </a:spcBef>
              <a:buFont typeface="Arial" charset="0"/>
              <a:buNone/>
              <a:defRPr/>
            </a:pPr>
            <a:endParaRPr lang="cs-CZ" altLang="cs-CZ" sz="1900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136CE58D-8FA1-4763-9BDA-7204574991ED}"/>
              </a:ext>
            </a:extLst>
          </p:cNvPr>
          <p:cNvSpPr/>
          <p:nvPr/>
        </p:nvSpPr>
        <p:spPr>
          <a:xfrm>
            <a:off x="1871700" y="404664"/>
            <a:ext cx="5400600" cy="581745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0005AD27-35B2-4F26-AA2D-855C7264B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3710"/>
            <a:ext cx="8229600" cy="92233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2400" b="1" dirty="0">
                <a:solidFill>
                  <a:schemeClr val="accent3">
                    <a:lumMod val="50000"/>
                  </a:schemeClr>
                </a:solidFill>
              </a:rPr>
              <a:t>4. </a:t>
            </a:r>
            <a:r>
              <a:rPr lang="cs-CZ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Charakteristika zkoumaného souboru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41D87BF-AC5B-40FE-8CD8-54AB66A8B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231" y="3933057"/>
            <a:ext cx="4735536" cy="276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89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507164" cy="2287403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n-US" sz="2900" b="1" dirty="0"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cs-CZ" altLang="cs-CZ" sz="2700" dirty="0">
                <a:solidFill>
                  <a:schemeClr val="accent3">
                    <a:lumMod val="50000"/>
                  </a:schemeClr>
                </a:solidFill>
              </a:rPr>
              <a:t>Popisné údaje o respondentech uvádíme</a:t>
            </a:r>
            <a:br>
              <a:rPr lang="en-US" altLang="cs-CZ" sz="27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cs-CZ" altLang="cs-CZ" sz="27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altLang="cs-CZ" sz="2700" b="1" dirty="0">
                <a:solidFill>
                  <a:schemeClr val="accent3">
                    <a:lumMod val="50000"/>
                  </a:schemeClr>
                </a:solidFill>
              </a:rPr>
              <a:t>nejlépe v přehledné tabulce</a:t>
            </a:r>
            <a:r>
              <a:rPr lang="en-US" altLang="cs-CZ" sz="2700" b="1" dirty="0">
                <a:solidFill>
                  <a:schemeClr val="accent3">
                    <a:lumMod val="50000"/>
                  </a:schemeClr>
                </a:solidFill>
              </a:rPr>
              <a:t>:</a:t>
            </a:r>
            <a:br>
              <a:rPr lang="en-US" altLang="cs-CZ" sz="2700" b="1" dirty="0">
                <a:solidFill>
                  <a:schemeClr val="accent3">
                    <a:lumMod val="50000"/>
                  </a:schemeClr>
                </a:solidFill>
              </a:rPr>
            </a:br>
            <a:br>
              <a:rPr lang="en-US" altLang="cs-CZ" sz="2700" b="1" dirty="0">
                <a:solidFill>
                  <a:srgbClr val="002060"/>
                </a:solidFill>
              </a:rPr>
            </a:br>
            <a:br>
              <a:rPr lang="en-US" sz="2200" b="1" dirty="0"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cs-CZ" sz="2200" b="1" dirty="0"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Tabulka 1 </a:t>
            </a:r>
            <a:r>
              <a:rPr lang="cs-CZ" sz="2200" b="1" dirty="0"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(ukázka pro kvantitativní výzkum)</a:t>
            </a:r>
            <a:br>
              <a:rPr lang="cs-CZ" sz="22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cs-CZ" sz="2200" dirty="0"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Počet respondentů v jednotlivých podsouborech</a:t>
            </a:r>
            <a:br>
              <a:rPr lang="cs-CZ" sz="22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cs-CZ" sz="22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305315"/>
              </p:ext>
            </p:extLst>
          </p:nvPr>
        </p:nvGraphicFramePr>
        <p:xfrm>
          <a:off x="1372891" y="2840794"/>
          <a:ext cx="6552454" cy="1934938"/>
        </p:xfrm>
        <a:graphic>
          <a:graphicData uri="http://schemas.openxmlformats.org/drawingml/2006/table">
            <a:tbl>
              <a:tblPr/>
              <a:tblGrid>
                <a:gridCol w="2184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4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32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9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CHLAPCI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DÍVKY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1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ročník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(54,7 %)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(45,3 %)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1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ročník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(53,2 %)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(46,8 %)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35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ročník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(57,4 %)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(42,6 %)</a:t>
                      </a: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Nadpis 1"/>
          <p:cNvSpPr txBox="1">
            <a:spLocks/>
          </p:cNvSpPr>
          <p:nvPr/>
        </p:nvSpPr>
        <p:spPr>
          <a:xfrm>
            <a:off x="683568" y="5085183"/>
            <a:ext cx="8065145" cy="1368005"/>
          </a:xfrm>
          <a:prstGeom prst="rect">
            <a:avLst/>
          </a:prstGeom>
        </p:spPr>
        <p:txBody>
          <a:bodyPr anchor="ctr"/>
          <a:lstStyle/>
          <a:p>
            <a:pPr eaLnBrk="0" hangingPunct="0">
              <a:defRPr/>
            </a:pPr>
            <a:r>
              <a:rPr lang="cs-CZ" sz="1900" dirty="0">
                <a:cs typeface="Times New Roman" pitchFamily="18" charset="0"/>
              </a:rPr>
              <a:t>Pozn: Procenta kdekoli v práci zaokrouhlujeme </a:t>
            </a:r>
            <a:r>
              <a:rPr lang="cs-CZ" sz="1900" u="sng" dirty="0">
                <a:cs typeface="Times New Roman" pitchFamily="18" charset="0"/>
              </a:rPr>
              <a:t>na jedno desetinné místo</a:t>
            </a:r>
            <a:endParaRPr lang="cs-CZ" sz="1900" dirty="0">
              <a:cs typeface="Times New Roman" pitchFamily="18" charset="0"/>
            </a:endParaRPr>
          </a:p>
          <a:p>
            <a:pPr eaLnBrk="0" hangingPunct="0">
              <a:defRPr/>
            </a:pPr>
            <a:endParaRPr lang="cs-CZ" sz="1900" dirty="0"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cs-CZ" sz="1900" dirty="0"/>
              <a:t>Tabulek týkajících se charakteristik souboru může být i víc – z různých hledisek</a:t>
            </a:r>
            <a:r>
              <a:rPr lang="en-US" sz="1900" dirty="0"/>
              <a:t>.</a:t>
            </a:r>
            <a:endParaRPr lang="cs-CZ" sz="1900" dirty="0"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-18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C3425F20-7DB0-454B-9141-22370FBC2F06}"/>
              </a:ext>
            </a:extLst>
          </p:cNvPr>
          <p:cNvSpPr/>
          <p:nvPr/>
        </p:nvSpPr>
        <p:spPr>
          <a:xfrm>
            <a:off x="2020826" y="692696"/>
            <a:ext cx="5256584" cy="864096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2115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>
          <a:xfrm>
            <a:off x="457200" y="483270"/>
            <a:ext cx="7787208" cy="8509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2400" b="1" dirty="0">
                <a:solidFill>
                  <a:schemeClr val="accent3">
                    <a:lumMod val="50000"/>
                  </a:schemeClr>
                </a:solidFill>
              </a:rPr>
              <a:t>5. Způsob sběru dat</a:t>
            </a:r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>
          <a:xfrm>
            <a:off x="735013" y="1543596"/>
            <a:ext cx="8229600" cy="5053756"/>
          </a:xfrm>
        </p:spPr>
        <p:txBody>
          <a:bodyPr>
            <a:normAutofit/>
          </a:bodyPr>
          <a:lstStyle/>
          <a:p>
            <a:pPr eaLnBrk="1" hangingPunct="1">
              <a:spcBef>
                <a:spcPts val="2400"/>
              </a:spcBef>
              <a:defRPr/>
            </a:pPr>
            <a:r>
              <a:rPr lang="cs-CZ" altLang="cs-CZ" sz="1900" dirty="0"/>
              <a:t>Jde o </a:t>
            </a:r>
            <a:r>
              <a:rPr lang="cs-CZ" altLang="cs-CZ" sz="1900" b="1" dirty="0"/>
              <a:t>popis, jakým způsobem byla data získána</a:t>
            </a:r>
            <a:r>
              <a:rPr lang="cs-CZ" altLang="cs-CZ" sz="1900" dirty="0"/>
              <a:t>: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cs-CZ" altLang="cs-CZ" sz="1900" dirty="0"/>
              <a:t>kdo je sbíral 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cs-CZ" altLang="cs-CZ" sz="1900" dirty="0"/>
              <a:t>kde byly sbírány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cs-CZ" altLang="cs-CZ" sz="1900" i="1" dirty="0"/>
              <a:t>(příp. i jakou instrukci jsme dali respondentům)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cs-CZ" altLang="cs-CZ" sz="1900" dirty="0"/>
              <a:t>jak dlouho trvalo vyplňování dotazníků, pozorování či rozhovory </a:t>
            </a:r>
            <a:r>
              <a:rPr lang="cs-CZ" altLang="cs-CZ" sz="1900" b="1" dirty="0">
                <a:solidFill>
                  <a:srgbClr val="00B050"/>
                </a:solidFill>
              </a:rPr>
              <a:t>(průměrná doba, max</a:t>
            </a:r>
            <a:r>
              <a:rPr lang="cs-CZ" altLang="cs-CZ" sz="1900" b="1" dirty="0">
                <a:solidFill>
                  <a:srgbClr val="00B050"/>
                </a:solidFill>
                <a:latin typeface="Arial" charset="0"/>
              </a:rPr>
              <a:t>.</a:t>
            </a:r>
            <a:r>
              <a:rPr lang="cs-CZ" altLang="cs-CZ" sz="1900" b="1" dirty="0">
                <a:solidFill>
                  <a:srgbClr val="00B050"/>
                </a:solidFill>
              </a:rPr>
              <a:t> – min.)</a:t>
            </a:r>
            <a:endParaRPr lang="cs-CZ" altLang="cs-CZ" sz="1900" dirty="0"/>
          </a:p>
          <a:p>
            <a:pPr eaLnBrk="1" hangingPunct="1">
              <a:spcBef>
                <a:spcPts val="1800"/>
              </a:spcBef>
              <a:defRPr/>
            </a:pPr>
            <a:r>
              <a:rPr lang="cs-CZ" altLang="cs-CZ" sz="1900" dirty="0"/>
              <a:t>U rozhovorů a pozorování i způsob zaznamenávání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cs-CZ" altLang="cs-CZ" sz="1900" dirty="0"/>
              <a:t> informace o zájmu či nezájmu respondentů, odmítnutí účasti…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cs-CZ" altLang="cs-CZ" sz="1900" dirty="0"/>
              <a:t>Případně: v jaké fázi sběru dat byl získán informovaný souhlas s výzkumem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cs-CZ" altLang="cs-CZ" sz="1900" i="1" dirty="0">
                <a:solidFill>
                  <a:srgbClr val="00B050"/>
                </a:solidFill>
              </a:rPr>
              <a:t>Další podmínky sběru dat - přítomnost pedagoga či jiných osob,…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F8B641EA-7841-4699-B2FD-4DB5E36D94D7}"/>
              </a:ext>
            </a:extLst>
          </p:cNvPr>
          <p:cNvSpPr/>
          <p:nvPr/>
        </p:nvSpPr>
        <p:spPr>
          <a:xfrm>
            <a:off x="2195736" y="692696"/>
            <a:ext cx="4284476" cy="432048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 descr="Obsah obrázku klipart&#10;&#10;Popis byl vytvořen automaticky">
            <a:extLst>
              <a:ext uri="{FF2B5EF4-FFF2-40B4-BE49-F238E27FC236}">
                <a16:creationId xmlns:a16="http://schemas.microsoft.com/office/drawing/2014/main" id="{91EDC2B8-C4D4-4694-8705-6C51360C2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448" y="1322738"/>
            <a:ext cx="1417443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134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>
          <a:xfrm>
            <a:off x="457200" y="851159"/>
            <a:ext cx="6203032" cy="77787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2400" b="1" dirty="0">
                <a:solidFill>
                  <a:schemeClr val="accent3">
                    <a:lumMod val="50000"/>
                  </a:schemeClr>
                </a:solidFill>
              </a:rPr>
              <a:t>6.  Metoda vyhodnocení dat:</a:t>
            </a:r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>
          <a:xfrm>
            <a:off x="570098" y="1995786"/>
            <a:ext cx="8003803" cy="4562425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10000"/>
              </a:lnSpc>
              <a:buFont typeface="Calibri" panose="020F0502020204030204" pitchFamily="34" charset="0"/>
              <a:buChar char="–"/>
            </a:pPr>
            <a:r>
              <a:rPr lang="cs-CZ" altLang="cs-CZ" sz="1900" b="1" dirty="0">
                <a:solidFill>
                  <a:srgbClr val="C00000"/>
                </a:solidFill>
              </a:rPr>
              <a:t>U kvantitativních </a:t>
            </a:r>
            <a:r>
              <a:rPr lang="cs-CZ" altLang="cs-CZ" sz="1900" dirty="0"/>
              <a:t>(číselných) dat bude uvedena</a:t>
            </a:r>
            <a:r>
              <a:rPr lang="cs-CZ" altLang="cs-CZ" sz="1900" b="1" dirty="0"/>
              <a:t> KONKRÉTNÍ STATISTICKÁ METODA</a:t>
            </a:r>
            <a:r>
              <a:rPr lang="cs-CZ" altLang="cs-CZ" sz="1900" dirty="0"/>
              <a:t> – např. </a:t>
            </a:r>
            <a:r>
              <a:rPr lang="cs-CZ" altLang="cs-CZ" sz="1900" b="1" dirty="0">
                <a:solidFill>
                  <a:srgbClr val="C00000"/>
                </a:solidFill>
                <a:latin typeface="Symbol" pitchFamily="18" charset="2"/>
              </a:rPr>
              <a:t>c</a:t>
            </a:r>
            <a:r>
              <a:rPr lang="cs-CZ" altLang="cs-CZ" sz="1900" b="1" baseline="30000" dirty="0">
                <a:solidFill>
                  <a:srgbClr val="C00000"/>
                </a:solidFill>
              </a:rPr>
              <a:t>2</a:t>
            </a:r>
            <a:r>
              <a:rPr lang="cs-CZ" altLang="cs-CZ" sz="1900" dirty="0"/>
              <a:t>, výpočet směrodatné odchylky a </a:t>
            </a:r>
            <a:r>
              <a:rPr lang="cs-CZ" altLang="cs-CZ" sz="1900" dirty="0">
                <a:solidFill>
                  <a:srgbClr val="C00000"/>
                </a:solidFill>
              </a:rPr>
              <a:t>T-test</a:t>
            </a:r>
            <a:r>
              <a:rPr lang="cs-CZ" altLang="cs-CZ" sz="1900" dirty="0"/>
              <a:t>, </a:t>
            </a:r>
            <a:r>
              <a:rPr lang="cs-CZ" altLang="cs-CZ" sz="1900" dirty="0" err="1">
                <a:solidFill>
                  <a:srgbClr val="C00000"/>
                </a:solidFill>
              </a:rPr>
              <a:t>Pearsonův</a:t>
            </a:r>
            <a:r>
              <a:rPr lang="cs-CZ" altLang="cs-CZ" sz="1900" dirty="0">
                <a:solidFill>
                  <a:srgbClr val="C00000"/>
                </a:solidFill>
              </a:rPr>
              <a:t> korelační koeficient </a:t>
            </a:r>
            <a:r>
              <a:rPr lang="cs-CZ" altLang="cs-CZ" sz="1900" dirty="0"/>
              <a:t>apod.</a:t>
            </a:r>
          </a:p>
          <a:p>
            <a:pPr algn="just" eaLnBrk="1" hangingPunct="1">
              <a:lnSpc>
                <a:spcPct val="110000"/>
              </a:lnSpc>
              <a:spcBef>
                <a:spcPts val="4200"/>
              </a:spcBef>
              <a:buFont typeface="Calibri" panose="020F0502020204030204" pitchFamily="34" charset="0"/>
              <a:buChar char="–"/>
            </a:pPr>
            <a:r>
              <a:rPr lang="cs-CZ" altLang="cs-CZ" sz="1900" b="1" dirty="0">
                <a:solidFill>
                  <a:srgbClr val="002060"/>
                </a:solidFill>
              </a:rPr>
              <a:t>U kvalitativních </a:t>
            </a:r>
            <a:r>
              <a:rPr lang="cs-CZ" altLang="cs-CZ" sz="1900" dirty="0"/>
              <a:t>(slovních) dat bude uveden a popsán </a:t>
            </a:r>
            <a:r>
              <a:rPr lang="cs-CZ" altLang="cs-CZ" sz="1900" b="1" dirty="0"/>
              <a:t>TYP KONKRÉTNÍ KVALITATIVNÍ ANALÝZY: </a:t>
            </a:r>
            <a:r>
              <a:rPr lang="cs-CZ" altLang="cs-CZ" sz="1900" dirty="0"/>
              <a:t>např. </a:t>
            </a:r>
            <a:r>
              <a:rPr lang="en-US" altLang="cs-CZ" sz="1900" b="1" dirty="0" err="1">
                <a:solidFill>
                  <a:srgbClr val="0070C0"/>
                </a:solidFill>
              </a:rPr>
              <a:t>tematická</a:t>
            </a:r>
            <a:r>
              <a:rPr lang="cs-CZ" altLang="cs-CZ" sz="1900" b="1" dirty="0">
                <a:solidFill>
                  <a:srgbClr val="0070C0"/>
                </a:solidFill>
              </a:rPr>
              <a:t> analýza </a:t>
            </a:r>
            <a:r>
              <a:rPr lang="cs-CZ" altLang="cs-CZ" sz="1900" dirty="0"/>
              <a:t>(</a:t>
            </a:r>
            <a:r>
              <a:rPr lang="en-US" altLang="cs-CZ" sz="1900" dirty="0"/>
              <a:t>T</a:t>
            </a:r>
            <a:r>
              <a:rPr lang="cs-CZ" altLang="cs-CZ" sz="1900" dirty="0"/>
              <a:t>A), využití </a:t>
            </a:r>
            <a:r>
              <a:rPr lang="cs-CZ" altLang="cs-CZ" sz="1900" i="1" dirty="0">
                <a:solidFill>
                  <a:srgbClr val="0070C0"/>
                </a:solidFill>
              </a:rPr>
              <a:t>otevřeného; axiálního kódování</a:t>
            </a:r>
            <a:r>
              <a:rPr lang="cs-CZ" altLang="cs-CZ" sz="1900" b="1" i="1" dirty="0">
                <a:solidFill>
                  <a:srgbClr val="0070C0"/>
                </a:solidFill>
              </a:rPr>
              <a:t>;</a:t>
            </a:r>
            <a:r>
              <a:rPr lang="cs-CZ" altLang="cs-CZ" sz="1900" dirty="0">
                <a:solidFill>
                  <a:srgbClr val="0070C0"/>
                </a:solidFill>
              </a:rPr>
              <a:t>  </a:t>
            </a:r>
            <a:r>
              <a:rPr lang="cs-CZ" altLang="cs-CZ" sz="1900" b="1" dirty="0">
                <a:solidFill>
                  <a:srgbClr val="0070C0"/>
                </a:solidFill>
              </a:rPr>
              <a:t>případová studie</a:t>
            </a:r>
            <a:r>
              <a:rPr lang="en-US" altLang="cs-CZ" sz="1900" b="1" dirty="0">
                <a:solidFill>
                  <a:srgbClr val="0070C0"/>
                </a:solidFill>
              </a:rPr>
              <a:t> </a:t>
            </a:r>
            <a:r>
              <a:rPr lang="en-US" altLang="cs-CZ" sz="1900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cs-CZ" altLang="cs-CZ" sz="1900" dirty="0"/>
              <a:t>s využitím </a:t>
            </a:r>
            <a:r>
              <a:rPr lang="cs-CZ" altLang="cs-CZ" sz="1900" i="1" dirty="0">
                <a:solidFill>
                  <a:srgbClr val="0070C0"/>
                </a:solidFill>
              </a:rPr>
              <a:t>otevřeného</a:t>
            </a:r>
            <a:r>
              <a:rPr lang="en-US" altLang="cs-CZ" sz="1900" i="1" dirty="0">
                <a:solidFill>
                  <a:srgbClr val="0070C0"/>
                </a:solidFill>
              </a:rPr>
              <a:t> </a:t>
            </a:r>
            <a:r>
              <a:rPr lang="en-US" altLang="cs-CZ" sz="1900" i="1" dirty="0" err="1">
                <a:solidFill>
                  <a:srgbClr val="0070C0"/>
                </a:solidFill>
              </a:rPr>
              <a:t>i</a:t>
            </a:r>
            <a:r>
              <a:rPr lang="cs-CZ" altLang="cs-CZ" sz="1900" i="1" dirty="0">
                <a:solidFill>
                  <a:srgbClr val="0070C0"/>
                </a:solidFill>
              </a:rPr>
              <a:t> axiálního kódování</a:t>
            </a:r>
            <a:r>
              <a:rPr lang="en-US" altLang="cs-CZ" sz="1900" i="1" dirty="0">
                <a:solidFill>
                  <a:schemeClr val="accent5">
                    <a:lumMod val="50000"/>
                  </a:schemeClr>
                </a:solidFill>
              </a:rPr>
              <a:t>)</a:t>
            </a:r>
            <a:r>
              <a:rPr lang="cs-CZ" altLang="cs-CZ" sz="1900" dirty="0"/>
              <a:t>; </a:t>
            </a:r>
            <a:r>
              <a:rPr lang="en-US" altLang="cs-CZ" sz="1900" b="1" dirty="0" err="1">
                <a:solidFill>
                  <a:srgbClr val="0070C0"/>
                </a:solidFill>
              </a:rPr>
              <a:t>obsahová</a:t>
            </a:r>
            <a:r>
              <a:rPr lang="cs-CZ" altLang="cs-CZ" sz="1900" b="1" dirty="0">
                <a:solidFill>
                  <a:srgbClr val="0070C0"/>
                </a:solidFill>
              </a:rPr>
              <a:t> analýza</a:t>
            </a:r>
            <a:r>
              <a:rPr lang="cs-CZ" altLang="cs-CZ" sz="1900" dirty="0">
                <a:solidFill>
                  <a:srgbClr val="0070C0"/>
                </a:solidFill>
              </a:rPr>
              <a:t> </a:t>
            </a:r>
            <a:r>
              <a:rPr lang="cs-CZ" altLang="cs-CZ" sz="1900" dirty="0"/>
              <a:t>(</a:t>
            </a:r>
            <a:r>
              <a:rPr lang="en-US" altLang="cs-CZ" sz="1900" dirty="0"/>
              <a:t>C</a:t>
            </a:r>
            <a:r>
              <a:rPr lang="cs-CZ" altLang="cs-CZ" sz="1900" dirty="0"/>
              <a:t>A); </a:t>
            </a:r>
            <a:r>
              <a:rPr lang="cs-CZ" altLang="cs-CZ" sz="1900" b="1" dirty="0">
                <a:solidFill>
                  <a:srgbClr val="0070C0"/>
                </a:solidFill>
              </a:rPr>
              <a:t>interpretativní fenomenologická analýza </a:t>
            </a:r>
            <a:r>
              <a:rPr lang="cs-CZ" altLang="cs-CZ" sz="1900" dirty="0"/>
              <a:t>(IPA);  </a:t>
            </a:r>
            <a:r>
              <a:rPr lang="cs-CZ" altLang="cs-CZ" sz="1900" b="1" dirty="0">
                <a:solidFill>
                  <a:srgbClr val="0070C0"/>
                </a:solidFill>
              </a:rPr>
              <a:t>diskurzivní analýza </a:t>
            </a:r>
            <a:r>
              <a:rPr lang="cs-CZ" altLang="cs-CZ" sz="1900" dirty="0"/>
              <a:t>(DA)</a:t>
            </a:r>
            <a:r>
              <a:rPr lang="en-US" altLang="cs-CZ" sz="1900" dirty="0"/>
              <a:t>, </a:t>
            </a:r>
            <a:r>
              <a:rPr lang="en-US" altLang="cs-CZ" sz="1900" b="1" dirty="0" err="1">
                <a:solidFill>
                  <a:srgbClr val="0070C0"/>
                </a:solidFill>
              </a:rPr>
              <a:t>narativní</a:t>
            </a:r>
            <a:r>
              <a:rPr lang="en-US" altLang="cs-CZ" sz="1900" b="1" dirty="0">
                <a:solidFill>
                  <a:srgbClr val="0070C0"/>
                </a:solidFill>
              </a:rPr>
              <a:t> </a:t>
            </a:r>
            <a:r>
              <a:rPr lang="en-US" altLang="cs-CZ" sz="1900" b="1" dirty="0" err="1">
                <a:solidFill>
                  <a:srgbClr val="0070C0"/>
                </a:solidFill>
              </a:rPr>
              <a:t>analýza</a:t>
            </a:r>
            <a:r>
              <a:rPr lang="cs-CZ" altLang="cs-CZ" sz="1900" b="1" dirty="0">
                <a:solidFill>
                  <a:srgbClr val="0070C0"/>
                </a:solidFill>
              </a:rPr>
              <a:t> </a:t>
            </a:r>
            <a:r>
              <a:rPr lang="cs-CZ" altLang="cs-CZ" sz="1900" dirty="0"/>
              <a:t>apod.</a:t>
            </a:r>
          </a:p>
          <a:p>
            <a:pPr lvl="1" eaLnBrk="1" hangingPunct="1">
              <a:spcBef>
                <a:spcPts val="3000"/>
              </a:spcBef>
              <a:buFont typeface="Courier New" panose="02070309020205020404" pitchFamily="49" charset="0"/>
              <a:buChar char="o"/>
            </a:pPr>
            <a:r>
              <a:rPr lang="cs-CZ" altLang="cs-CZ" sz="1900" i="1" dirty="0"/>
              <a:t>Délka popisu metody </a:t>
            </a:r>
            <a:r>
              <a:rPr lang="cs-CZ" altLang="cs-CZ" sz="1900" i="1" u="sng" dirty="0"/>
              <a:t>cca 1 odstavec až 1 strana textu</a:t>
            </a:r>
            <a:r>
              <a:rPr lang="cs-CZ" altLang="cs-CZ" sz="1900" i="1" dirty="0"/>
              <a:t>, </a:t>
            </a:r>
            <a:r>
              <a:rPr lang="cs-CZ" altLang="cs-CZ" sz="1900" b="1" i="1" dirty="0">
                <a:solidFill>
                  <a:srgbClr val="0070C0"/>
                </a:solidFill>
              </a:rPr>
              <a:t>u kvalitativního výzkumu</a:t>
            </a:r>
            <a:r>
              <a:rPr lang="cs-CZ" altLang="cs-CZ" sz="1900" i="1" dirty="0"/>
              <a:t> v této kapitole odkazujeme i na nějakou metodologickou literaturu, z níž informace o dané metodě čerpáme.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B35333EA-C821-4048-AE69-806AF4558E46}"/>
              </a:ext>
            </a:extLst>
          </p:cNvPr>
          <p:cNvSpPr/>
          <p:nvPr/>
        </p:nvSpPr>
        <p:spPr>
          <a:xfrm>
            <a:off x="1545078" y="1045629"/>
            <a:ext cx="4027276" cy="388937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9B24B57-13E4-4FDD-9086-ABB8B00267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364" y="355006"/>
            <a:ext cx="2006352" cy="164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223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>
          <a:xfrm>
            <a:off x="531254" y="540781"/>
            <a:ext cx="6203032" cy="77787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2400" b="1" dirty="0">
                <a:solidFill>
                  <a:schemeClr val="accent3">
                    <a:lumMod val="50000"/>
                  </a:schemeClr>
                </a:solidFill>
              </a:rPr>
              <a:t>7.  Etické hledisko </a:t>
            </a:r>
            <a:r>
              <a:rPr lang="cs-CZ" sz="2400" dirty="0">
                <a:solidFill>
                  <a:schemeClr val="accent3">
                    <a:lumMod val="50000"/>
                  </a:schemeClr>
                </a:solidFill>
              </a:rPr>
              <a:t>(2 odstavce – 1 strana):</a:t>
            </a:r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>
          <a:xfrm>
            <a:off x="613017" y="3645023"/>
            <a:ext cx="8351471" cy="3212977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110000"/>
              </a:lnSpc>
              <a:spcBef>
                <a:spcPts val="2400"/>
              </a:spcBef>
              <a:buFont typeface="Courier New" panose="02070309020205020404" pitchFamily="49" charset="0"/>
              <a:buChar char="o"/>
            </a:pPr>
            <a:r>
              <a:rPr lang="cs-CZ" altLang="cs-CZ" sz="1900" i="1" dirty="0"/>
              <a:t>Anonymita respondentů, anonymizace dat</a:t>
            </a:r>
          </a:p>
          <a:p>
            <a:pPr lvl="1" eaLnBrk="1" hangingPunct="1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cs-CZ" altLang="cs-CZ" sz="1900" i="1" dirty="0"/>
              <a:t>Informovaný souhlas mladistvých a zletilých respondentů (nebo rodičů dětí)</a:t>
            </a:r>
          </a:p>
          <a:p>
            <a:pPr lvl="1" eaLnBrk="1" hangingPunct="1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cs-CZ" altLang="cs-CZ" sz="1900" i="1" dirty="0"/>
              <a:t>Alespoň ústní informovaný souhlas dětských respondentů</a:t>
            </a:r>
          </a:p>
          <a:p>
            <a:pPr lvl="1" eaLnBrk="1" hangingPunct="1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cs-CZ" altLang="cs-CZ" sz="1900" i="1" u="sng" dirty="0"/>
              <a:t>Účast ve výzkumu by neměla být rizikovější než jiné běžné sociální situace</a:t>
            </a:r>
          </a:p>
          <a:p>
            <a:pPr lvl="1" eaLnBrk="1" hangingPunct="1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cs-CZ" altLang="cs-CZ" sz="1900" i="1" dirty="0"/>
              <a:t>Kdo se může k Vašim výzkumným datům dostat? Neměl by nikdo.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B35333EA-C821-4048-AE69-806AF4558E46}"/>
              </a:ext>
            </a:extLst>
          </p:cNvPr>
          <p:cNvSpPr/>
          <p:nvPr/>
        </p:nvSpPr>
        <p:spPr>
          <a:xfrm>
            <a:off x="899592" y="735249"/>
            <a:ext cx="5472608" cy="388937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C3F5759-D652-4517-AD94-105CE0B050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410" y="170893"/>
            <a:ext cx="1767601" cy="2038239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CC0420C8-43F5-43B5-8113-6ADD3B2B9D04}"/>
              </a:ext>
            </a:extLst>
          </p:cNvPr>
          <p:cNvSpPr txBox="1">
            <a:spLocks/>
          </p:cNvSpPr>
          <p:nvPr/>
        </p:nvSpPr>
        <p:spPr>
          <a:xfrm>
            <a:off x="669751" y="1505120"/>
            <a:ext cx="7890333" cy="20382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altLang="cs-CZ" sz="1900" b="1" dirty="0"/>
              <a:t>Etika ve vztahu</a:t>
            </a:r>
            <a:r>
              <a:rPr lang="cs-CZ" altLang="cs-CZ" sz="1900" dirty="0"/>
              <a:t>: </a:t>
            </a:r>
          </a:p>
          <a:p>
            <a:pPr algn="just">
              <a:spcBef>
                <a:spcPts val="3000"/>
              </a:spcBef>
              <a:buFont typeface="Calibri" panose="020F0502020204030204" pitchFamily="34" charset="0"/>
              <a:buChar char="–"/>
            </a:pPr>
            <a:r>
              <a:rPr lang="cs-CZ" altLang="cs-CZ" sz="1900" dirty="0"/>
              <a:t>k respondentům, </a:t>
            </a:r>
          </a:p>
          <a:p>
            <a:pPr algn="just">
              <a:spcBef>
                <a:spcPts val="1800"/>
              </a:spcBef>
              <a:buFont typeface="Calibri" panose="020F0502020204030204" pitchFamily="34" charset="0"/>
              <a:buChar char="–"/>
            </a:pPr>
            <a:r>
              <a:rPr lang="cs-CZ" altLang="cs-CZ" sz="1900" dirty="0"/>
              <a:t>ke způsobu provedení výzkumu,</a:t>
            </a:r>
          </a:p>
          <a:p>
            <a:pPr algn="just">
              <a:spcBef>
                <a:spcPts val="1800"/>
              </a:spcBef>
              <a:buFont typeface="Calibri" panose="020F0502020204030204" pitchFamily="34" charset="0"/>
              <a:buChar char="–"/>
            </a:pPr>
            <a:r>
              <a:rPr lang="cs-CZ" altLang="cs-CZ" sz="1900" dirty="0"/>
              <a:t>k výzkumnému materiálu (k nakládání s daty i k jejich uchovávání)</a:t>
            </a:r>
          </a:p>
        </p:txBody>
      </p:sp>
    </p:spTree>
    <p:extLst>
      <p:ext uri="{BB962C8B-B14F-4D97-AF65-F5344CB8AC3E}">
        <p14:creationId xmlns:p14="http://schemas.microsoft.com/office/powerpoint/2010/main" val="2199681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obsah 2"/>
          <p:cNvSpPr>
            <a:spLocks noGrp="1"/>
          </p:cNvSpPr>
          <p:nvPr>
            <p:ph idx="1"/>
          </p:nvPr>
        </p:nvSpPr>
        <p:spPr>
          <a:xfrm>
            <a:off x="1115616" y="1529631"/>
            <a:ext cx="7283450" cy="5040313"/>
          </a:xfrm>
        </p:spPr>
        <p:txBody>
          <a:bodyPr>
            <a:normAutofit fontScale="92500" lnSpcReduction="20000"/>
          </a:bodyPr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cs-CZ" altLang="cs-CZ" sz="1900" dirty="0"/>
              <a:t>Cíl výzkumu</a:t>
            </a:r>
          </a:p>
          <a:p>
            <a:pPr marL="514350" indent="-514350">
              <a:spcBef>
                <a:spcPts val="2400"/>
              </a:spcBef>
              <a:buFont typeface="Calibri" pitchFamily="34" charset="0"/>
              <a:buAutoNum type="arabicPeriod"/>
            </a:pPr>
            <a:r>
              <a:rPr lang="cs-CZ" altLang="cs-CZ" sz="1900" dirty="0"/>
              <a:t>Formulace hypotéz, nebo formulace výzkumných otázek</a:t>
            </a:r>
          </a:p>
          <a:p>
            <a:pPr marL="514350" indent="-514350">
              <a:spcBef>
                <a:spcPts val="2400"/>
              </a:spcBef>
              <a:buFont typeface="Calibri" pitchFamily="34" charset="0"/>
              <a:buAutoNum type="arabicPeriod"/>
            </a:pPr>
            <a:r>
              <a:rPr lang="cs-CZ" altLang="cs-CZ" sz="1900" dirty="0"/>
              <a:t>Výzkumný nástroj (metoda sběru dat)</a:t>
            </a:r>
          </a:p>
          <a:p>
            <a:pPr marL="514350" indent="-514350" eaLnBrk="1" hangingPunct="1">
              <a:spcBef>
                <a:spcPts val="2400"/>
              </a:spcBef>
              <a:buFont typeface="Calibri" pitchFamily="34" charset="0"/>
              <a:buAutoNum type="arabicPeriod"/>
            </a:pPr>
            <a:r>
              <a:rPr lang="cs-CZ" altLang="cs-CZ" sz="1900" dirty="0"/>
              <a:t>Charakteristika zkoumaného vzorku</a:t>
            </a:r>
          </a:p>
          <a:p>
            <a:pPr marL="514350" indent="-514350" eaLnBrk="1" hangingPunct="1">
              <a:spcBef>
                <a:spcPts val="2400"/>
              </a:spcBef>
              <a:buFont typeface="Calibri" pitchFamily="34" charset="0"/>
              <a:buAutoNum type="arabicPeriod"/>
            </a:pPr>
            <a:r>
              <a:rPr lang="cs-CZ" altLang="cs-CZ" sz="1900" dirty="0"/>
              <a:t>Proces sběru dat</a:t>
            </a:r>
          </a:p>
          <a:p>
            <a:pPr marL="514350" indent="-514350" eaLnBrk="1" hangingPunct="1">
              <a:spcBef>
                <a:spcPts val="2400"/>
              </a:spcBef>
              <a:buFont typeface="Calibri" pitchFamily="34" charset="0"/>
              <a:buAutoNum type="arabicPeriod"/>
            </a:pPr>
            <a:r>
              <a:rPr lang="cs-CZ" altLang="cs-CZ" sz="1900" dirty="0"/>
              <a:t>Metoda vyhodnocení dat</a:t>
            </a:r>
          </a:p>
          <a:p>
            <a:pPr marL="514350" indent="-514350" eaLnBrk="1" hangingPunct="1">
              <a:spcBef>
                <a:spcPts val="2400"/>
              </a:spcBef>
              <a:buFont typeface="Calibri" pitchFamily="34" charset="0"/>
              <a:buAutoNum type="arabicPeriod"/>
            </a:pPr>
            <a:r>
              <a:rPr lang="cs-CZ" altLang="cs-CZ" sz="1900" dirty="0"/>
              <a:t>Etické hledisko výzkumu</a:t>
            </a:r>
          </a:p>
          <a:p>
            <a:pPr marL="514350" indent="-514350" eaLnBrk="1" hangingPunct="1">
              <a:spcBef>
                <a:spcPts val="2400"/>
              </a:spcBef>
              <a:buFont typeface="Calibri" pitchFamily="34" charset="0"/>
              <a:buAutoNum type="arabicPeriod"/>
            </a:pPr>
            <a:r>
              <a:rPr lang="cs-CZ" altLang="cs-CZ" sz="1900" dirty="0"/>
              <a:t>Výsledky výzkumu a jejich interpretace</a:t>
            </a:r>
          </a:p>
          <a:p>
            <a:pPr marL="514350" indent="-514350" eaLnBrk="1" hangingPunct="1">
              <a:spcBef>
                <a:spcPts val="2400"/>
              </a:spcBef>
              <a:buFont typeface="Calibri" pitchFamily="34" charset="0"/>
              <a:buAutoNum type="arabicPeriod"/>
            </a:pPr>
            <a:r>
              <a:rPr lang="cs-CZ" altLang="cs-CZ" sz="1900" dirty="0"/>
              <a:t>Diskuse</a:t>
            </a:r>
          </a:p>
          <a:p>
            <a:pPr marL="514350" indent="-514350" eaLnBrk="1" hangingPunct="1">
              <a:spcBef>
                <a:spcPts val="2400"/>
              </a:spcBef>
            </a:pPr>
            <a:r>
              <a:rPr lang="cs-CZ" altLang="cs-CZ" sz="1900" i="1" dirty="0">
                <a:solidFill>
                  <a:srgbClr val="595959"/>
                </a:solidFill>
              </a:rPr>
              <a:t>Závěr</a:t>
            </a: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1691680" y="647400"/>
            <a:ext cx="5546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-1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-1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-1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-1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-1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D3493B"/>
                </a:solidFill>
                <a:latin typeface="Arial" charset="0"/>
              </a:rPr>
              <a:t>Struktura praktické části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1234B21A-05E4-40D8-A591-E26313DD3505}"/>
              </a:ext>
            </a:extLst>
          </p:cNvPr>
          <p:cNvSpPr/>
          <p:nvPr/>
        </p:nvSpPr>
        <p:spPr>
          <a:xfrm>
            <a:off x="2556830" y="647400"/>
            <a:ext cx="3816424" cy="48263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2643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8537" y="136872"/>
            <a:ext cx="8362950" cy="69215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2300" b="1" dirty="0">
                <a:solidFill>
                  <a:srgbClr val="C00000"/>
                </a:solidFill>
              </a:rPr>
              <a:t>8. Výsledky kvantitativního výzkumu a jejich interpretace</a:t>
            </a:r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>
          <a:xfrm>
            <a:off x="0" y="908720"/>
            <a:ext cx="9324528" cy="5900512"/>
          </a:xfrm>
        </p:spPr>
        <p:txBody>
          <a:bodyPr>
            <a:normAutofit fontScale="92500" lnSpcReduction="10000"/>
          </a:bodyPr>
          <a:lstStyle/>
          <a:p>
            <a:pPr marL="342900" lvl="1" indent="-342900" eaLnBrk="1" hangingPunct="1">
              <a:buFont typeface="Arial" charset="0"/>
              <a:buNone/>
              <a:defRPr/>
            </a:pPr>
            <a:r>
              <a:rPr lang="cs-CZ" altLang="cs-CZ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altLang="cs-CZ" sz="2200" dirty="0"/>
              <a:t>Dotazníky se škálovými otázkami se přepisují v číselných kódech </a:t>
            </a:r>
            <a:r>
              <a:rPr lang="cs-CZ" altLang="cs-CZ" sz="2200" b="1" dirty="0"/>
              <a:t>do Excelu</a:t>
            </a:r>
            <a:r>
              <a:rPr lang="cs-CZ" altLang="cs-CZ" sz="2200" dirty="0"/>
              <a:t>.</a:t>
            </a:r>
          </a:p>
          <a:p>
            <a:pPr marL="342900" lvl="1" indent="-342900">
              <a:lnSpc>
                <a:spcPct val="110000"/>
              </a:lnSpc>
              <a:spcBef>
                <a:spcPts val="1200"/>
              </a:spcBef>
              <a:buNone/>
              <a:defRPr/>
            </a:pPr>
            <a:r>
              <a:rPr lang="cs-CZ" altLang="cs-CZ" sz="2200" dirty="0"/>
              <a:t> „</a:t>
            </a:r>
            <a:r>
              <a:rPr lang="cs-CZ" altLang="cs-CZ" sz="1900" b="1" dirty="0"/>
              <a:t>Číselné“ výsledky </a:t>
            </a:r>
            <a:r>
              <a:rPr lang="cs-CZ" altLang="cs-CZ" sz="1900" dirty="0"/>
              <a:t>uvádíme do přehledných tabulek n. grafů (</a:t>
            </a:r>
            <a:r>
              <a:rPr lang="cs-CZ" altLang="cs-CZ" sz="1900" dirty="0">
                <a:solidFill>
                  <a:srgbClr val="C00000"/>
                </a:solidFill>
              </a:rPr>
              <a:t>grafy </a:t>
            </a:r>
            <a:r>
              <a:rPr lang="cs-CZ" altLang="cs-CZ" sz="1900" b="1" u="sng" dirty="0">
                <a:solidFill>
                  <a:srgbClr val="C00000"/>
                </a:solidFill>
              </a:rPr>
              <a:t>v % !!!</a:t>
            </a:r>
            <a:r>
              <a:rPr lang="cs-CZ" altLang="cs-CZ" sz="1900" dirty="0"/>
              <a:t>). </a:t>
            </a:r>
          </a:p>
          <a:p>
            <a:pPr marL="342900" lvl="1" indent="-342900" eaLnBrk="1" hangingPunct="1">
              <a:lnSpc>
                <a:spcPct val="110000"/>
              </a:lnSpc>
              <a:spcBef>
                <a:spcPts val="1200"/>
              </a:spcBef>
              <a:buFont typeface="Arial" charset="0"/>
              <a:buNone/>
              <a:defRPr/>
            </a:pPr>
            <a:r>
              <a:rPr lang="cs-CZ" altLang="cs-CZ" sz="1900" b="1" i="1" dirty="0">
                <a:solidFill>
                  <a:schemeClr val="accent3">
                    <a:lumMod val="50000"/>
                  </a:schemeClr>
                </a:solidFill>
              </a:rPr>
              <a:t>Sledujeme, co výsledky vypovídají o respondentech</a:t>
            </a:r>
          </a:p>
          <a:p>
            <a:pPr indent="-4763" eaLnBrk="1" hangingPunct="1">
              <a:spcBef>
                <a:spcPts val="1800"/>
              </a:spcBef>
              <a:buFont typeface="Arial" charset="0"/>
              <a:buNone/>
              <a:defRPr/>
            </a:pPr>
            <a:r>
              <a:rPr lang="cs-CZ" altLang="cs-CZ" sz="19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(1) Ptáme se na níže uvedené otázky a (2) přemýšlíme o tom, co odpovědi  vypovídají o našich respondentech:</a:t>
            </a:r>
          </a:p>
          <a:p>
            <a:pPr marL="762000" lvl="2" indent="-361950" eaLnBrk="1" hangingPunct="1">
              <a:spcBef>
                <a:spcPts val="1800"/>
              </a:spcBef>
              <a:defRPr/>
            </a:pPr>
            <a:r>
              <a:rPr lang="cs-CZ" altLang="cs-CZ" sz="1900" dirty="0"/>
              <a:t>Jaké odpovědi respondentů se vyskytují </a:t>
            </a:r>
            <a:r>
              <a:rPr lang="cs-CZ" altLang="cs-CZ" sz="1900" u="sng" dirty="0"/>
              <a:t>nejčastěji</a:t>
            </a:r>
            <a:r>
              <a:rPr lang="cs-CZ" altLang="cs-CZ" sz="1900" dirty="0"/>
              <a:t>? (u číselných odpovědí jde o průměry)</a:t>
            </a:r>
          </a:p>
          <a:p>
            <a:pPr marL="762000" lvl="2" indent="-361950" eaLnBrk="1" hangingPunct="1">
              <a:spcBef>
                <a:spcPct val="55000"/>
              </a:spcBef>
              <a:defRPr/>
            </a:pPr>
            <a:r>
              <a:rPr lang="cs-CZ" altLang="cs-CZ" sz="1900" dirty="0"/>
              <a:t>Jaké odpovědi oproti očekávání </a:t>
            </a:r>
            <a:r>
              <a:rPr lang="cs-CZ" altLang="cs-CZ" sz="1900" u="sng" dirty="0"/>
              <a:t>chybí nebo se vyskytují jen málo</a:t>
            </a:r>
            <a:r>
              <a:rPr lang="cs-CZ" altLang="cs-CZ" sz="1900" dirty="0"/>
              <a:t>? </a:t>
            </a:r>
          </a:p>
          <a:p>
            <a:pPr marL="762000" lvl="2" indent="-361950" eaLnBrk="1" hangingPunct="1">
              <a:spcBef>
                <a:spcPct val="55000"/>
              </a:spcBef>
              <a:defRPr/>
            </a:pPr>
            <a:r>
              <a:rPr lang="cs-CZ" altLang="cs-CZ" sz="1900" dirty="0"/>
              <a:t>Statisticky významné </a:t>
            </a:r>
            <a:r>
              <a:rPr lang="cs-CZ" altLang="cs-CZ" sz="1900" u="sng" dirty="0"/>
              <a:t>rozdíly</a:t>
            </a:r>
            <a:r>
              <a:rPr lang="cs-CZ" altLang="cs-CZ" sz="1900" dirty="0"/>
              <a:t> mezi zkoumanými skupinami (podsoubory)</a:t>
            </a:r>
          </a:p>
          <a:p>
            <a:pPr marL="762000" lvl="2" indent="-361950" eaLnBrk="1" hangingPunct="1">
              <a:spcBef>
                <a:spcPct val="55000"/>
              </a:spcBef>
              <a:defRPr/>
            </a:pPr>
            <a:r>
              <a:rPr lang="cs-CZ" altLang="cs-CZ" sz="1900" dirty="0"/>
              <a:t>To, co je nějak </a:t>
            </a:r>
            <a:r>
              <a:rPr lang="cs-CZ" altLang="cs-CZ" sz="1900" u="sng" dirty="0"/>
              <a:t>překvapivé</a:t>
            </a:r>
            <a:r>
              <a:rPr lang="cs-CZ" altLang="cs-CZ" sz="1900" dirty="0"/>
              <a:t>.</a:t>
            </a:r>
          </a:p>
          <a:p>
            <a:pPr marL="762000" lvl="2" indent="-361950" eaLnBrk="1" hangingPunct="1">
              <a:spcBef>
                <a:spcPct val="55000"/>
              </a:spcBef>
              <a:defRPr/>
            </a:pPr>
            <a:r>
              <a:rPr lang="cs-CZ" altLang="cs-CZ" sz="1900" b="1" i="1" dirty="0">
                <a:solidFill>
                  <a:schemeClr val="accent3">
                    <a:lumMod val="75000"/>
                  </a:schemeClr>
                </a:solidFill>
              </a:rPr>
              <a:t>Co výsledky o respondentech vypovídají? Proč by tomu tak </a:t>
            </a:r>
            <a:r>
              <a:rPr lang="cs-CZ" altLang="cs-CZ" sz="1900" b="1" i="1" u="sng" dirty="0">
                <a:solidFill>
                  <a:schemeClr val="accent3">
                    <a:lumMod val="75000"/>
                  </a:schemeClr>
                </a:solidFill>
              </a:rPr>
              <a:t>asi</a:t>
            </a:r>
            <a:r>
              <a:rPr lang="cs-CZ" altLang="cs-CZ" sz="1900" b="1" i="1" dirty="0">
                <a:solidFill>
                  <a:schemeClr val="accent3">
                    <a:lumMod val="75000"/>
                  </a:schemeClr>
                </a:solidFill>
              </a:rPr>
              <a:t> mohlo být?</a:t>
            </a:r>
            <a:endParaRPr lang="en-US" altLang="cs-CZ" sz="1900" b="1" i="1" dirty="0">
              <a:solidFill>
                <a:schemeClr val="accent3">
                  <a:lumMod val="75000"/>
                </a:schemeClr>
              </a:solidFill>
            </a:endParaRPr>
          </a:p>
          <a:p>
            <a:pPr marL="457200" lvl="1" indent="-457200" algn="just" eaLnBrk="1" hangingPunct="1">
              <a:lnSpc>
                <a:spcPct val="110000"/>
              </a:lnSpc>
              <a:spcBef>
                <a:spcPts val="2400"/>
              </a:spcBef>
              <a:buFont typeface="Verdana" pitchFamily="34" charset="0"/>
              <a:buNone/>
              <a:defRPr/>
            </a:pPr>
            <a:r>
              <a:rPr lang="cs-CZ" altLang="cs-CZ" sz="1900" dirty="0"/>
              <a:t>Při odpovídání na uvedené otázky </a:t>
            </a:r>
            <a:r>
              <a:rPr lang="cs-CZ" altLang="cs-CZ" sz="1900" b="1" i="1" dirty="0">
                <a:solidFill>
                  <a:srgbClr val="C00000"/>
                </a:solidFill>
              </a:rPr>
              <a:t>vycházíme z procentních výsledků či z průměrů a směrodatných odchylek a z vypočítaných  statistických rozdílů</a:t>
            </a:r>
            <a:r>
              <a:rPr lang="en-US" altLang="cs-CZ" sz="1900" b="1" i="1" dirty="0">
                <a:solidFill>
                  <a:srgbClr val="C00000"/>
                </a:solidFill>
              </a:rPr>
              <a:t>.</a:t>
            </a:r>
            <a:endParaRPr lang="cs-CZ" altLang="cs-CZ" sz="1900" b="1" i="1" dirty="0">
              <a:solidFill>
                <a:srgbClr val="C00000"/>
              </a:solidFill>
            </a:endParaRPr>
          </a:p>
          <a:p>
            <a:pPr marL="457200" lvl="1" indent="-457200" algn="just" eaLnBrk="1" hangingPunct="1">
              <a:lnSpc>
                <a:spcPct val="110000"/>
              </a:lnSpc>
              <a:spcBef>
                <a:spcPts val="2100"/>
              </a:spcBef>
              <a:buFont typeface="Verdana" pitchFamily="34" charset="0"/>
              <a:buNone/>
              <a:defRPr/>
            </a:pPr>
            <a:r>
              <a:rPr lang="cs-CZ" altLang="cs-CZ" sz="1900" b="1" i="1" dirty="0">
                <a:solidFill>
                  <a:srgbClr val="C00000"/>
                </a:solidFill>
              </a:rPr>
              <a:t>	</a:t>
            </a:r>
            <a:r>
              <a:rPr lang="cs-CZ" altLang="cs-CZ" sz="1900" i="1" u="sng" dirty="0">
                <a:solidFill>
                  <a:srgbClr val="C00000"/>
                </a:solidFill>
              </a:rPr>
              <a:t>Příklad</a:t>
            </a:r>
            <a:r>
              <a:rPr lang="cs-CZ" altLang="cs-CZ" sz="1900" i="1" dirty="0">
                <a:solidFill>
                  <a:srgbClr val="C00000"/>
                </a:solidFill>
              </a:rPr>
              <a:t>:</a:t>
            </a:r>
            <a:r>
              <a:rPr lang="cs-CZ" altLang="cs-CZ" sz="1900" b="1" i="1" dirty="0">
                <a:solidFill>
                  <a:srgbClr val="C00000"/>
                </a:solidFill>
              </a:rPr>
              <a:t> </a:t>
            </a:r>
            <a:r>
              <a:rPr lang="cs-CZ" altLang="cs-CZ" sz="1900" i="1" dirty="0">
                <a:solidFill>
                  <a:srgbClr val="C00000"/>
                </a:solidFill>
              </a:rPr>
              <a:t>Chlapci se v dospívání svěřují se svými citovými či partnerskými problémy statisticky významně častěji kamarádkám (či partnerkám) než kamarádům - </a:t>
            </a:r>
            <a:r>
              <a:rPr lang="cs-CZ" altLang="cs-CZ" sz="1900" i="1" u="sng" dirty="0">
                <a:solidFill>
                  <a:srgbClr val="C00000"/>
                </a:solidFill>
              </a:rPr>
              <a:t>PROČ</a:t>
            </a:r>
            <a:r>
              <a:rPr lang="cs-CZ" altLang="cs-CZ" sz="1900" i="1" dirty="0">
                <a:solidFill>
                  <a:srgbClr val="C00000"/>
                </a:solidFill>
              </a:rPr>
              <a:t>?</a:t>
            </a:r>
            <a:endParaRPr lang="cs-CZ" altLang="cs-CZ" sz="1900" dirty="0">
              <a:solidFill>
                <a:srgbClr val="C00000"/>
              </a:solidFill>
            </a:endParaRPr>
          </a:p>
          <a:p>
            <a:pPr marL="400050" lvl="2" indent="0" eaLnBrk="1" hangingPunct="1">
              <a:spcBef>
                <a:spcPct val="55000"/>
              </a:spcBef>
              <a:buNone/>
              <a:defRPr/>
            </a:pPr>
            <a:endParaRPr lang="cs-CZ" altLang="cs-CZ" sz="1900" dirty="0">
              <a:solidFill>
                <a:srgbClr val="C0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74908" y="2348880"/>
            <a:ext cx="8465951" cy="720080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77F99CEA-2FB4-4578-95D3-8E0AC1242841}"/>
              </a:ext>
            </a:extLst>
          </p:cNvPr>
          <p:cNvSpPr/>
          <p:nvPr/>
        </p:nvSpPr>
        <p:spPr>
          <a:xfrm>
            <a:off x="1115616" y="230919"/>
            <a:ext cx="7128792" cy="5040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1645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-1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-1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-1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-1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Arial" charset="0"/>
            </a:endParaRPr>
          </a:p>
        </p:txBody>
      </p:sp>
      <p:graphicFrame>
        <p:nvGraphicFramePr>
          <p:cNvPr id="25603" name="Graf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518777"/>
              </p:ext>
            </p:extLst>
          </p:nvPr>
        </p:nvGraphicFramePr>
        <p:xfrm>
          <a:off x="368832" y="2818421"/>
          <a:ext cx="3555096" cy="2368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f" r:id="rId3" imgW="2926334" imgH="2139881" progId="Excel.Chart.8">
                  <p:embed/>
                </p:oleObj>
              </mc:Choice>
              <mc:Fallback>
                <p:oleObj name="Graf" r:id="rId3" imgW="2926334" imgH="2139881" progId="Excel.Chart.8">
                  <p:embed/>
                  <p:pic>
                    <p:nvPicPr>
                      <p:cNvPr id="25603" name="Graf 2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832" y="2818421"/>
                        <a:ext cx="3555096" cy="23684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0" y="21431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-1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-1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-1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-1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-1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-1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-1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-1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Arial" charset="0"/>
            </a:endParaRPr>
          </a:p>
        </p:txBody>
      </p:sp>
      <p:pic>
        <p:nvPicPr>
          <p:cNvPr id="25605" name="Graf 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38" y="2577293"/>
            <a:ext cx="45720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684213" y="867770"/>
            <a:ext cx="8229600" cy="8651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600" b="1" dirty="0">
                <a:solidFill>
                  <a:srgbClr val="D3493B"/>
                </a:solidFill>
              </a:rPr>
              <a:t>Volba grafů</a:t>
            </a:r>
            <a:br>
              <a:rPr lang="en-US" sz="2600" b="1" dirty="0">
                <a:solidFill>
                  <a:srgbClr val="D3493B"/>
                </a:solidFill>
              </a:rPr>
            </a:br>
            <a:r>
              <a:rPr lang="cs-CZ" sz="2600" b="1" dirty="0">
                <a:solidFill>
                  <a:srgbClr val="D3493B"/>
                </a:solidFill>
              </a:rPr>
              <a:t> </a:t>
            </a:r>
            <a:br>
              <a:rPr lang="cs-CZ" sz="1100" b="1" u="sng" dirty="0">
                <a:solidFill>
                  <a:srgbClr val="D3493B"/>
                </a:solidFill>
              </a:rPr>
            </a:br>
            <a:br>
              <a:rPr lang="cs-CZ" sz="1100" b="1" u="sng" dirty="0">
                <a:solidFill>
                  <a:srgbClr val="D3493B"/>
                </a:solidFill>
              </a:rPr>
            </a:br>
            <a:r>
              <a:rPr lang="en-US" sz="2200" b="1" dirty="0">
                <a:solidFill>
                  <a:srgbClr val="C00000"/>
                </a:solidFill>
              </a:rPr>
              <a:t>K</a:t>
            </a:r>
            <a:r>
              <a:rPr lang="cs-CZ" sz="2200" b="1" dirty="0" err="1">
                <a:solidFill>
                  <a:srgbClr val="C00000"/>
                </a:solidFill>
                <a:effectLst/>
              </a:rPr>
              <a:t>oláčový</a:t>
            </a:r>
            <a:r>
              <a:rPr lang="en-US" sz="2200" b="1" dirty="0">
                <a:solidFill>
                  <a:srgbClr val="C00000"/>
                </a:solidFill>
                <a:effectLst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effectLst/>
              </a:rPr>
              <a:t>graf</a:t>
            </a:r>
            <a:r>
              <a:rPr lang="cs-CZ" sz="2200" b="1" dirty="0">
                <a:solidFill>
                  <a:srgbClr val="C00000"/>
                </a:solidFill>
                <a:effectLst/>
              </a:rPr>
              <a:t> </a:t>
            </a:r>
            <a:r>
              <a:rPr lang="en-US" sz="2200" dirty="0" err="1">
                <a:solidFill>
                  <a:srgbClr val="C00000"/>
                </a:solidFill>
                <a:effectLst/>
              </a:rPr>
              <a:t>používáme</a:t>
            </a:r>
            <a:r>
              <a:rPr lang="en-US" sz="2200" dirty="0">
                <a:solidFill>
                  <a:srgbClr val="C00000"/>
                </a:solidFill>
                <a:effectLst/>
              </a:rPr>
              <a:t> </a:t>
            </a:r>
            <a:r>
              <a:rPr lang="cs-CZ" sz="2200" dirty="0">
                <a:solidFill>
                  <a:srgbClr val="C00000"/>
                </a:solidFill>
                <a:effectLst/>
              </a:rPr>
              <a:t>jen pro otázky s jednou možností odpovědi</a:t>
            </a:r>
            <a:r>
              <a:rPr lang="en-US" sz="2200" dirty="0">
                <a:solidFill>
                  <a:srgbClr val="C00000"/>
                </a:solidFill>
                <a:effectLst/>
              </a:rPr>
              <a:t>. </a:t>
            </a:r>
            <a:br>
              <a:rPr lang="en-US" sz="2200" dirty="0">
                <a:solidFill>
                  <a:srgbClr val="C00000"/>
                </a:solidFill>
                <a:effectLst/>
              </a:rPr>
            </a:br>
            <a:r>
              <a:rPr lang="en-US" sz="2200" b="1" dirty="0">
                <a:solidFill>
                  <a:srgbClr val="C00000"/>
                </a:solidFill>
                <a:effectLst/>
              </a:rPr>
              <a:t>S</a:t>
            </a:r>
            <a:r>
              <a:rPr lang="cs-CZ" sz="2200" b="1" dirty="0" err="1">
                <a:solidFill>
                  <a:srgbClr val="C00000"/>
                </a:solidFill>
                <a:effectLst/>
              </a:rPr>
              <a:t>loupcový</a:t>
            </a:r>
            <a:r>
              <a:rPr lang="cs-CZ" sz="2200" b="1" dirty="0">
                <a:solidFill>
                  <a:srgbClr val="C00000"/>
                </a:solidFill>
                <a:effectLst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effectLst/>
              </a:rPr>
              <a:t>graf</a:t>
            </a:r>
            <a:r>
              <a:rPr lang="en-US" sz="2200" b="1" dirty="0">
                <a:solidFill>
                  <a:srgbClr val="C00000"/>
                </a:solidFill>
                <a:effectLst/>
              </a:rPr>
              <a:t> </a:t>
            </a:r>
            <a:r>
              <a:rPr lang="en-US" sz="2200" dirty="0" err="1">
                <a:solidFill>
                  <a:srgbClr val="C00000"/>
                </a:solidFill>
                <a:effectLst/>
              </a:rPr>
              <a:t>používáme</a:t>
            </a:r>
            <a:r>
              <a:rPr lang="en-US" sz="2200" dirty="0">
                <a:solidFill>
                  <a:srgbClr val="C00000"/>
                </a:solidFill>
                <a:effectLst/>
              </a:rPr>
              <a:t> </a:t>
            </a:r>
            <a:r>
              <a:rPr lang="cs-CZ" sz="2200" dirty="0">
                <a:solidFill>
                  <a:srgbClr val="C00000"/>
                </a:solidFill>
                <a:effectLst/>
              </a:rPr>
              <a:t>při možnosti zaškrtnout víc než jednu odpověď: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22BF3327-96BB-4354-A86B-A8F00C7D4B9E}"/>
              </a:ext>
            </a:extLst>
          </p:cNvPr>
          <p:cNvSpPr/>
          <p:nvPr/>
        </p:nvSpPr>
        <p:spPr>
          <a:xfrm>
            <a:off x="3923928" y="476672"/>
            <a:ext cx="1872208" cy="51074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9926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2217" y="251373"/>
            <a:ext cx="8362950" cy="69215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2400" b="1" dirty="0">
                <a:solidFill>
                  <a:srgbClr val="002060"/>
                </a:solidFill>
              </a:rPr>
              <a:t>Výsledky výzkumu – kvalitativní „slovní“ data:</a:t>
            </a: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171504" y="943523"/>
            <a:ext cx="8713663" cy="5994997"/>
          </a:xfrm>
        </p:spPr>
        <p:txBody>
          <a:bodyPr>
            <a:normAutofit lnSpcReduction="10000"/>
          </a:bodyPr>
          <a:lstStyle/>
          <a:p>
            <a:pPr marL="342900" lvl="1" indent="-342900" algn="just" eaLnBrk="1" hangingPunct="1">
              <a:buFont typeface="Arial" charset="0"/>
              <a:buNone/>
            </a:pPr>
            <a:r>
              <a:rPr lang="cs-CZ" altLang="cs-CZ" dirty="0"/>
              <a:t>    </a:t>
            </a:r>
            <a:r>
              <a:rPr lang="cs-CZ" altLang="cs-CZ" sz="1900" b="1" dirty="0"/>
              <a:t>Slovní výsledky </a:t>
            </a:r>
            <a:r>
              <a:rPr lang="cs-CZ" altLang="cs-CZ" sz="1900" dirty="0"/>
              <a:t>– </a:t>
            </a:r>
            <a:r>
              <a:rPr lang="cs-CZ" altLang="cs-CZ" sz="1900" dirty="0">
                <a:solidFill>
                  <a:srgbClr val="0070C0"/>
                </a:solidFill>
              </a:rPr>
              <a:t>rozhovory, kazuistické studie, volné písemné texty na určité téma, zápisy ze zúčastněného pozorování:</a:t>
            </a:r>
          </a:p>
          <a:p>
            <a:pPr marL="762000" lvl="2" indent="-361950" algn="just" eaLnBrk="1" hangingPunct="1">
              <a:spcBef>
                <a:spcPts val="1800"/>
              </a:spcBef>
              <a:buFontTx/>
              <a:buChar char="•"/>
            </a:pPr>
            <a:r>
              <a:rPr lang="cs-CZ" altLang="cs-CZ" sz="1900" dirty="0"/>
              <a:t>Nahrávky (rozhovorů) </a:t>
            </a:r>
            <a:r>
              <a:rPr lang="cs-CZ" altLang="cs-CZ" sz="1900" u="sng" dirty="0"/>
              <a:t>přepisujeme</a:t>
            </a:r>
            <a:r>
              <a:rPr lang="cs-CZ" altLang="cs-CZ" sz="1900" dirty="0"/>
              <a:t> (ale jejich doslovný přepis se v práci neuvádí, pouze anonymizované ukázky a ilustrativní úryvky – viz za týden) a </a:t>
            </a:r>
            <a:r>
              <a:rPr lang="cs-CZ" altLang="cs-CZ" sz="1900" u="sng" dirty="0"/>
              <a:t>vytiskneme na papír</a:t>
            </a:r>
            <a:r>
              <a:rPr lang="cs-CZ" altLang="cs-CZ" sz="1900" dirty="0"/>
              <a:t>.</a:t>
            </a:r>
          </a:p>
          <a:p>
            <a:pPr marL="762000" lvl="2" indent="-361950" algn="just" eaLnBrk="1" hangingPunct="1">
              <a:spcBef>
                <a:spcPts val="1800"/>
              </a:spcBef>
              <a:buFontTx/>
              <a:buChar char="•"/>
            </a:pPr>
            <a:r>
              <a:rPr lang="cs-CZ" altLang="cs-CZ" sz="1900" dirty="0"/>
              <a:t>Text </a:t>
            </a:r>
            <a:r>
              <a:rPr lang="cs-CZ" altLang="cs-CZ" sz="1900" u="sng" dirty="0"/>
              <a:t>několikrát čteme</a:t>
            </a:r>
            <a:r>
              <a:rPr lang="cs-CZ" altLang="cs-CZ" sz="1900" dirty="0"/>
              <a:t> a pak </a:t>
            </a:r>
            <a:r>
              <a:rPr lang="cs-CZ" altLang="cs-CZ" sz="1900" u="sng" dirty="0"/>
              <a:t>kódujeme (=„pojmenováváme“) sekvence</a:t>
            </a:r>
            <a:r>
              <a:rPr lang="cs-CZ" altLang="cs-CZ" sz="1900" dirty="0"/>
              <a:t>, které se vztahují k výzkumným otázkám. Můžeme jít i „za“ výzkumné otázky a vytvářet kódy k výpovědně důležitým sekvencím i mimo ně, pokud se jejich obsah nějak vztahuje k cíli výzkumu (</a:t>
            </a:r>
            <a:r>
              <a:rPr lang="cs-CZ" altLang="cs-CZ" sz="1900" b="1" i="1" dirty="0">
                <a:solidFill>
                  <a:srgbClr val="0070C0"/>
                </a:solidFill>
              </a:rPr>
              <a:t>= otevřené kódování</a:t>
            </a:r>
            <a:r>
              <a:rPr lang="cs-CZ" altLang="cs-CZ" sz="1900" dirty="0"/>
              <a:t>).</a:t>
            </a:r>
          </a:p>
          <a:p>
            <a:pPr marL="762000" lvl="2" indent="-361950" algn="just" eaLnBrk="1" hangingPunct="1">
              <a:spcBef>
                <a:spcPts val="1800"/>
              </a:spcBef>
              <a:buFontTx/>
              <a:buChar char="•"/>
            </a:pPr>
            <a:r>
              <a:rPr lang="cs-CZ" altLang="cs-CZ" sz="1900" dirty="0"/>
              <a:t>Kódy vyjadřující podobné obsahy poté zobecňujeme do menšího počtu společných </a:t>
            </a:r>
            <a:r>
              <a:rPr lang="cs-CZ" altLang="cs-CZ" sz="1900" u="sng" dirty="0"/>
              <a:t>podtémat</a:t>
            </a:r>
            <a:r>
              <a:rPr lang="cs-CZ" altLang="cs-CZ" sz="1900" dirty="0"/>
              <a:t> (větší počet podtémat můžeme ještě zobecnit do cca </a:t>
            </a:r>
            <a:r>
              <a:rPr lang="cs-CZ" altLang="cs-CZ" sz="1900" b="1" dirty="0"/>
              <a:t>3-6 </a:t>
            </a:r>
            <a:r>
              <a:rPr lang="cs-CZ" altLang="cs-CZ" sz="1900" b="1" u="sng" dirty="0"/>
              <a:t>témat</a:t>
            </a:r>
            <a:r>
              <a:rPr lang="cs-CZ" altLang="cs-CZ" sz="1900" u="sng" dirty="0"/>
              <a:t>)</a:t>
            </a:r>
            <a:r>
              <a:rPr lang="cs-CZ" altLang="cs-CZ" sz="1900" dirty="0"/>
              <a:t>. (</a:t>
            </a:r>
            <a:r>
              <a:rPr lang="cs-CZ" altLang="cs-CZ" sz="1900" b="1" i="1" dirty="0">
                <a:solidFill>
                  <a:srgbClr val="0070C0"/>
                </a:solidFill>
              </a:rPr>
              <a:t>= axiální kódování</a:t>
            </a:r>
            <a:r>
              <a:rPr lang="cs-CZ" altLang="cs-CZ" sz="1900" dirty="0"/>
              <a:t>).</a:t>
            </a:r>
          </a:p>
          <a:p>
            <a:pPr marL="762000" lvl="2" indent="-361950" algn="just" eaLnBrk="1" hangingPunct="1">
              <a:spcBef>
                <a:spcPts val="1800"/>
              </a:spcBef>
              <a:buFontTx/>
              <a:buChar char="•"/>
            </a:pPr>
            <a:r>
              <a:rPr lang="cs-CZ" altLang="cs-CZ" sz="1900" dirty="0"/>
              <a:t>Proces kódování a vytváření pod/témat popisujeme v metodě zpracování dat.  </a:t>
            </a:r>
          </a:p>
          <a:p>
            <a:pPr marL="762000" lvl="2" indent="-361950" algn="just">
              <a:spcBef>
                <a:spcPts val="1800"/>
              </a:spcBef>
              <a:buFontTx/>
              <a:buChar char="•"/>
            </a:pPr>
            <a:r>
              <a:rPr lang="cs-CZ" altLang="cs-CZ" sz="1900" b="1" dirty="0">
                <a:solidFill>
                  <a:srgbClr val="0070C0"/>
                </a:solidFill>
              </a:rPr>
              <a:t>Ve „Výsledcích výzkumu“ uvádíme vytvořená </a:t>
            </a:r>
            <a:r>
              <a:rPr lang="cs-CZ" altLang="cs-CZ" sz="1900" b="1" u="sng" dirty="0">
                <a:solidFill>
                  <a:srgbClr val="0070C0"/>
                </a:solidFill>
              </a:rPr>
              <a:t>témata</a:t>
            </a:r>
            <a:r>
              <a:rPr lang="cs-CZ" altLang="cs-CZ" sz="1900" b="1" dirty="0">
                <a:solidFill>
                  <a:srgbClr val="0070C0"/>
                </a:solidFill>
              </a:rPr>
              <a:t> (s dílčími </a:t>
            </a:r>
            <a:r>
              <a:rPr lang="cs-CZ" altLang="cs-CZ" sz="1900" b="1" u="sng" dirty="0">
                <a:solidFill>
                  <a:srgbClr val="0070C0"/>
                </a:solidFill>
              </a:rPr>
              <a:t>podtématy</a:t>
            </a:r>
            <a:r>
              <a:rPr lang="cs-CZ" altLang="cs-CZ" sz="1900" b="1" dirty="0">
                <a:solidFill>
                  <a:srgbClr val="0070C0"/>
                </a:solidFill>
              </a:rPr>
              <a:t>) a jejich </a:t>
            </a:r>
            <a:r>
              <a:rPr lang="cs-CZ" altLang="cs-CZ" sz="1900" b="1" u="sng" dirty="0">
                <a:solidFill>
                  <a:srgbClr val="0070C0"/>
                </a:solidFill>
              </a:rPr>
              <a:t>popis</a:t>
            </a:r>
            <a:r>
              <a:rPr lang="cs-CZ" altLang="cs-CZ" sz="1900" b="1" dirty="0">
                <a:solidFill>
                  <a:srgbClr val="0070C0"/>
                </a:solidFill>
              </a:rPr>
              <a:t>. </a:t>
            </a:r>
            <a:r>
              <a:rPr lang="cs-CZ" altLang="cs-CZ" sz="1900" dirty="0"/>
              <a:t>Pod/témata jsou </a:t>
            </a:r>
            <a:r>
              <a:rPr lang="cs-CZ" altLang="cs-CZ" sz="1900" b="1" dirty="0">
                <a:solidFill>
                  <a:srgbClr val="0070C0"/>
                </a:solidFill>
              </a:rPr>
              <a:t>ilustrativně </a:t>
            </a:r>
            <a:r>
              <a:rPr lang="cs-CZ" altLang="cs-CZ" sz="1900" b="1" u="sng" dirty="0">
                <a:solidFill>
                  <a:srgbClr val="0070C0"/>
                </a:solidFill>
              </a:rPr>
              <a:t>doplněna o úryvky</a:t>
            </a:r>
            <a:r>
              <a:rPr lang="cs-CZ" altLang="cs-CZ" sz="1900" b="1" dirty="0">
                <a:solidFill>
                  <a:srgbClr val="0070C0"/>
                </a:solidFill>
              </a:rPr>
              <a:t> </a:t>
            </a:r>
            <a:r>
              <a:rPr lang="cs-CZ" altLang="cs-CZ" sz="1900" dirty="0"/>
              <a:t>z nasbíraného materiálu</a:t>
            </a:r>
            <a:r>
              <a:rPr lang="en-US" altLang="cs-CZ" sz="1900" dirty="0"/>
              <a:t> (</a:t>
            </a:r>
            <a:r>
              <a:rPr lang="en-US" altLang="cs-CZ" sz="1900" i="1" dirty="0"/>
              <a:t>v</a:t>
            </a:r>
            <a:r>
              <a:rPr lang="cs-CZ" altLang="cs-CZ" sz="1900" i="1" dirty="0"/>
              <a:t>í</a:t>
            </a:r>
            <a:r>
              <a:rPr lang="en-US" altLang="cs-CZ" sz="1900" i="1" dirty="0" err="1"/>
              <a:t>ce</a:t>
            </a:r>
            <a:r>
              <a:rPr lang="en-US" altLang="cs-CZ" sz="1900" i="1" dirty="0"/>
              <a:t> </a:t>
            </a:r>
            <a:r>
              <a:rPr lang="en-US" altLang="cs-CZ" sz="1900" i="1" dirty="0" err="1"/>
              <a:t>příští</a:t>
            </a:r>
            <a:r>
              <a:rPr lang="en-US" altLang="cs-CZ" sz="1900" i="1" dirty="0"/>
              <a:t> </a:t>
            </a:r>
            <a:r>
              <a:rPr lang="en-US" altLang="cs-CZ" sz="1900" i="1" dirty="0" err="1"/>
              <a:t>přednáška</a:t>
            </a:r>
            <a:r>
              <a:rPr lang="en-US" altLang="cs-CZ" sz="1900" dirty="0"/>
              <a:t>)</a:t>
            </a:r>
            <a:r>
              <a:rPr lang="cs-CZ" altLang="cs-CZ" sz="1900" dirty="0"/>
              <a:t>.</a:t>
            </a:r>
            <a:endParaRPr lang="cs-CZ" altLang="cs-CZ" sz="2000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B56B9DCA-F203-4E89-A559-B7E9718DA646}"/>
              </a:ext>
            </a:extLst>
          </p:cNvPr>
          <p:cNvSpPr/>
          <p:nvPr/>
        </p:nvSpPr>
        <p:spPr>
          <a:xfrm>
            <a:off x="1607348" y="381424"/>
            <a:ext cx="6192688" cy="43204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1222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750" y="692993"/>
            <a:ext cx="8362950" cy="69215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2400" b="1" dirty="0">
                <a:solidFill>
                  <a:srgbClr val="002060"/>
                </a:solidFill>
              </a:rPr>
              <a:t>Výsledky výzkumu – kvalitativní „slovní“ data:</a:t>
            </a:r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>
          <a:xfrm>
            <a:off x="251521" y="2276872"/>
            <a:ext cx="8362950" cy="3384153"/>
          </a:xfrm>
        </p:spPr>
        <p:txBody>
          <a:bodyPr/>
          <a:lstStyle/>
          <a:p>
            <a:pPr marL="762000" lvl="2" indent="-361950" eaLnBrk="1" hangingPunct="1">
              <a:spcBef>
                <a:spcPts val="2400"/>
              </a:spcBef>
              <a:buFontTx/>
              <a:buChar char="•"/>
              <a:defRPr/>
            </a:pPr>
            <a:r>
              <a:rPr lang="cs-CZ" altLang="cs-CZ" sz="1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…. (pokračování) </a:t>
            </a:r>
          </a:p>
          <a:p>
            <a:pPr marL="762000" lvl="2" indent="-361950" algn="just" eaLnBrk="1" hangingPunct="1">
              <a:spcBef>
                <a:spcPts val="3000"/>
              </a:spcBef>
              <a:buFontTx/>
              <a:buChar char="•"/>
              <a:defRPr/>
            </a:pPr>
            <a:r>
              <a:rPr lang="cs-CZ" altLang="cs-CZ" sz="2100" dirty="0"/>
              <a:t>Pozornost věnujeme </a:t>
            </a:r>
            <a:r>
              <a:rPr lang="cs-CZ" altLang="cs-CZ" sz="2100" b="1" dirty="0"/>
              <a:t>i jednotlivým informačně zajímavým výpovědím</a:t>
            </a:r>
            <a:r>
              <a:rPr lang="cs-CZ" altLang="cs-CZ" sz="2100" dirty="0"/>
              <a:t>, i těm, které se nedají nikam zařadit</a:t>
            </a:r>
            <a:r>
              <a:rPr lang="cs-CZ" altLang="cs-CZ" sz="2100" b="1" dirty="0"/>
              <a:t> </a:t>
            </a:r>
            <a:r>
              <a:rPr lang="cs-CZ" altLang="cs-CZ" sz="2100" dirty="0"/>
              <a:t>(</a:t>
            </a:r>
            <a:r>
              <a:rPr lang="cs-CZ" altLang="cs-CZ" sz="2100" b="1" dirty="0"/>
              <a:t>+</a:t>
            </a:r>
            <a:r>
              <a:rPr lang="cs-CZ" altLang="cs-CZ" sz="2100" dirty="0"/>
              <a:t> komentář k nim </a:t>
            </a:r>
            <a:r>
              <a:rPr lang="cs-CZ" altLang="cs-CZ" sz="2100" dirty="0">
                <a:solidFill>
                  <a:srgbClr val="0070C0"/>
                </a:solidFill>
              </a:rPr>
              <a:t>– </a:t>
            </a:r>
            <a:r>
              <a:rPr lang="cs-CZ" altLang="cs-CZ" sz="2100" b="1" i="1" dirty="0">
                <a:solidFill>
                  <a:srgbClr val="0070C0"/>
                </a:solidFill>
              </a:rPr>
              <a:t>v čem jsou zajímavé?</a:t>
            </a:r>
            <a:r>
              <a:rPr lang="cs-CZ" altLang="cs-CZ" sz="2100" dirty="0"/>
              <a:t>).</a:t>
            </a:r>
          </a:p>
          <a:p>
            <a:pPr marL="342900" lvl="1" indent="-342900" eaLnBrk="1" hangingPunct="1">
              <a:buFont typeface="Arial" charset="0"/>
              <a:buNone/>
              <a:defRPr/>
            </a:pPr>
            <a:endParaRPr lang="cs-CZ" altLang="cs-CZ" sz="2000" dirty="0"/>
          </a:p>
          <a:p>
            <a:pPr marL="342900" lvl="1" indent="-342900" eaLnBrk="1" hangingPunct="1">
              <a:defRPr/>
            </a:pPr>
            <a:endParaRPr lang="cs-CZ" altLang="cs-CZ" sz="2000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C8704D4A-F0AF-460A-870E-1EE7EE2BD477}"/>
              </a:ext>
            </a:extLst>
          </p:cNvPr>
          <p:cNvSpPr/>
          <p:nvPr/>
        </p:nvSpPr>
        <p:spPr>
          <a:xfrm>
            <a:off x="1660885" y="823044"/>
            <a:ext cx="6120680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 descr="Obsah obrázku text, světlo&#10;&#10;Popis byl vytvořen automaticky">
            <a:extLst>
              <a:ext uri="{FF2B5EF4-FFF2-40B4-BE49-F238E27FC236}">
                <a16:creationId xmlns:a16="http://schemas.microsoft.com/office/drawing/2014/main" id="{AB0B9275-E2FF-4C97-8A7C-367992595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075" y="4698372"/>
            <a:ext cx="3625396" cy="192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8057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3233" y="219009"/>
            <a:ext cx="8229600" cy="61770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2400" b="1" dirty="0">
                <a:solidFill>
                  <a:schemeClr val="accent3">
                    <a:lumMod val="50000"/>
                  </a:schemeClr>
                </a:solidFill>
              </a:rPr>
              <a:t>9. Diskuse</a:t>
            </a:r>
          </a:p>
        </p:txBody>
      </p:sp>
      <p:sp>
        <p:nvSpPr>
          <p:cNvPr id="28675" name="Zástupný symbol pro obsah 2"/>
          <p:cNvSpPr>
            <a:spLocks noGrp="1"/>
          </p:cNvSpPr>
          <p:nvPr>
            <p:ph idx="1"/>
          </p:nvPr>
        </p:nvSpPr>
        <p:spPr>
          <a:xfrm>
            <a:off x="409571" y="982980"/>
            <a:ext cx="8568952" cy="5640415"/>
          </a:xfrm>
        </p:spPr>
        <p:txBody>
          <a:bodyPr>
            <a:normAutofit/>
          </a:bodyPr>
          <a:lstStyle/>
          <a:p>
            <a:pPr marL="0" indent="0" algn="just" eaLnBrk="1" hangingPunct="1">
              <a:buNone/>
            </a:pPr>
            <a:r>
              <a:rPr lang="cs-CZ" altLang="cs-CZ" sz="1900" b="1" dirty="0">
                <a:solidFill>
                  <a:srgbClr val="C00000"/>
                </a:solidFill>
              </a:rPr>
              <a:t>U kvantitativního výzkumu: </a:t>
            </a:r>
            <a:r>
              <a:rPr lang="cs-CZ" altLang="cs-CZ" sz="1900" u="sng" dirty="0"/>
              <a:t>Porovnání výsledků s hypotézami</a:t>
            </a:r>
            <a:r>
              <a:rPr lang="cs-CZ" altLang="cs-CZ" sz="1900" dirty="0"/>
              <a:t> – postupně jednu po druhé</a:t>
            </a:r>
          </a:p>
          <a:p>
            <a:pPr marL="811213" lvl="2" indent="-274638"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altLang="cs-CZ" sz="1900" b="1" i="1" dirty="0"/>
              <a:t>Verifikace</a:t>
            </a:r>
            <a:r>
              <a:rPr lang="cs-CZ" altLang="cs-CZ" sz="1900" dirty="0"/>
              <a:t>  (hypotézu můžeme přijmout)  </a:t>
            </a:r>
            <a:r>
              <a:rPr lang="cs-CZ" altLang="cs-CZ" sz="1900" b="1" dirty="0"/>
              <a:t>×</a:t>
            </a:r>
            <a:r>
              <a:rPr lang="cs-CZ" altLang="cs-CZ" sz="1900" dirty="0"/>
              <a:t>  </a:t>
            </a:r>
            <a:r>
              <a:rPr lang="cs-CZ" altLang="cs-CZ" sz="1900" b="1" i="1" dirty="0"/>
              <a:t>falsifikace </a:t>
            </a:r>
            <a:r>
              <a:rPr lang="cs-CZ" altLang="cs-CZ" sz="1900" dirty="0"/>
              <a:t>(hypotézu </a:t>
            </a:r>
            <a:r>
              <a:rPr lang="en-US" altLang="cs-CZ" sz="1900" dirty="0" err="1"/>
              <a:t>zamítáme</a:t>
            </a:r>
            <a:r>
              <a:rPr lang="cs-CZ" altLang="cs-CZ" sz="1900" dirty="0"/>
              <a:t>).</a:t>
            </a:r>
          </a:p>
          <a:p>
            <a:pPr marL="0" lvl="1" indent="0" algn="just">
              <a:spcBef>
                <a:spcPts val="2400"/>
              </a:spcBef>
              <a:buNone/>
            </a:pPr>
            <a:r>
              <a:rPr lang="cs-CZ" altLang="cs-CZ" sz="1900" b="1" dirty="0">
                <a:solidFill>
                  <a:srgbClr val="0070C0"/>
                </a:solidFill>
              </a:rPr>
              <a:t>U kvalitativního výzkumu: </a:t>
            </a:r>
            <a:r>
              <a:rPr lang="cs-CZ" altLang="cs-CZ" sz="1900" dirty="0"/>
              <a:t>U výzkumných otázek nejde o verifikaci.  Jde o </a:t>
            </a:r>
            <a:r>
              <a:rPr lang="cs-CZ" altLang="cs-CZ" sz="1900" u="sng" dirty="0"/>
              <a:t>volnou diskusi nad výsledky u každé z výzkumných otázek</a:t>
            </a:r>
            <a:r>
              <a:rPr lang="cs-CZ" altLang="cs-CZ" sz="1900" dirty="0"/>
              <a:t> – co se objevilo a o čem to vypovídá? Vychází se z vytvořených kategorií či témat. </a:t>
            </a:r>
          </a:p>
          <a:p>
            <a:pPr marL="457200" lvl="1" indent="-371475" algn="just" eaLnBrk="1" hangingPunct="1">
              <a:spcBef>
                <a:spcPts val="2200"/>
              </a:spcBef>
              <a:buNone/>
            </a:pPr>
            <a:r>
              <a:rPr lang="en-US" altLang="cs-CZ" sz="1900" b="1" u="sng" dirty="0"/>
              <a:t>U </a:t>
            </a:r>
            <a:r>
              <a:rPr lang="en-US" altLang="cs-CZ" sz="1900" b="1" u="sng" dirty="0" err="1"/>
              <a:t>obou</a:t>
            </a:r>
            <a:r>
              <a:rPr lang="en-US" altLang="cs-CZ" sz="1900" b="1" u="sng" dirty="0"/>
              <a:t> </a:t>
            </a:r>
            <a:r>
              <a:rPr lang="en-US" altLang="cs-CZ" sz="1900" b="1" u="sng" dirty="0" err="1"/>
              <a:t>typů</a:t>
            </a:r>
            <a:r>
              <a:rPr lang="en-US" altLang="cs-CZ" sz="1900" b="1" u="sng" dirty="0"/>
              <a:t> </a:t>
            </a:r>
            <a:r>
              <a:rPr lang="en-US" altLang="cs-CZ" sz="1900" b="1" u="sng" dirty="0" err="1"/>
              <a:t>výzkumu</a:t>
            </a:r>
            <a:r>
              <a:rPr lang="cs-CZ" altLang="cs-CZ" sz="1900" b="1" dirty="0"/>
              <a:t> v diskusi </a:t>
            </a:r>
            <a:r>
              <a:rPr lang="en-US" altLang="cs-CZ" sz="1900" b="1" dirty="0" err="1"/>
              <a:t>vždy</a:t>
            </a:r>
            <a:r>
              <a:rPr lang="en-US" altLang="cs-CZ" sz="1900" b="1" dirty="0"/>
              <a:t> </a:t>
            </a:r>
            <a:r>
              <a:rPr lang="en-US" altLang="cs-CZ" sz="1900" b="1" dirty="0" err="1"/>
              <a:t>uvádíme</a:t>
            </a:r>
            <a:r>
              <a:rPr lang="en-US" altLang="cs-CZ" sz="1900" b="1" dirty="0"/>
              <a:t> </a:t>
            </a:r>
            <a:r>
              <a:rPr lang="en-US" altLang="cs-CZ" sz="1900" b="1" dirty="0" err="1"/>
              <a:t>ještě</a:t>
            </a:r>
            <a:r>
              <a:rPr lang="en-US" altLang="cs-CZ" sz="1900" b="1" dirty="0"/>
              <a:t> </a:t>
            </a:r>
            <a:r>
              <a:rPr lang="en-US" altLang="cs-CZ" sz="1900" b="1" dirty="0" err="1"/>
              <a:t>tyto</a:t>
            </a:r>
            <a:r>
              <a:rPr lang="en-US" altLang="cs-CZ" sz="1900" b="1" dirty="0"/>
              <a:t> </a:t>
            </a:r>
            <a:r>
              <a:rPr lang="en-US" altLang="cs-CZ" sz="1900" b="1" dirty="0" err="1"/>
              <a:t>informace</a:t>
            </a:r>
            <a:r>
              <a:rPr lang="en-US" altLang="cs-CZ" sz="1900" dirty="0"/>
              <a:t>: </a:t>
            </a:r>
          </a:p>
          <a:p>
            <a:pPr marL="457200" lvl="1" indent="-371475" algn="just" eaLnBrk="1" hangingPunct="1">
              <a:spcBef>
                <a:spcPts val="2100"/>
              </a:spcBef>
              <a:buFont typeface="Calibri" panose="020F0502020204030204" pitchFamily="34" charset="0"/>
              <a:buChar char="–"/>
            </a:pPr>
            <a:r>
              <a:rPr lang="cs-CZ" altLang="cs-CZ" sz="1900" u="sng" dirty="0"/>
              <a:t>Porovnání našich výsledků </a:t>
            </a:r>
            <a:r>
              <a:rPr lang="cs-CZ" altLang="cs-CZ" sz="1900" dirty="0"/>
              <a:t>s tím, to jsme se dočetli </a:t>
            </a:r>
            <a:r>
              <a:rPr lang="cs-CZ" altLang="cs-CZ" sz="1900" u="sng" dirty="0"/>
              <a:t>v literatuře</a:t>
            </a:r>
            <a:r>
              <a:rPr lang="cs-CZ" altLang="cs-CZ" sz="1900" dirty="0"/>
              <a:t> a uvedli jsme to     </a:t>
            </a:r>
            <a:r>
              <a:rPr lang="cs-CZ" altLang="cs-CZ" sz="1900" u="sng" dirty="0"/>
              <a:t>v teoretické části</a:t>
            </a:r>
            <a:r>
              <a:rPr lang="cs-CZ" altLang="cs-CZ" sz="1900" dirty="0"/>
              <a:t>.</a:t>
            </a:r>
            <a:endParaRPr lang="cs-CZ" altLang="cs-CZ" sz="1900" u="sng" dirty="0"/>
          </a:p>
          <a:p>
            <a:pPr marL="450850" lvl="1" indent="-365125" algn="just" eaLnBrk="1" hangingPunct="1">
              <a:spcBef>
                <a:spcPts val="1800"/>
              </a:spcBef>
              <a:buFont typeface="Calibri" panose="020F0502020204030204" pitchFamily="34" charset="0"/>
              <a:buChar char="–"/>
            </a:pPr>
            <a:r>
              <a:rPr lang="cs-CZ" altLang="cs-CZ" sz="1900" u="sng" dirty="0"/>
              <a:t>Další zajímavé poznatky</a:t>
            </a:r>
            <a:r>
              <a:rPr lang="cs-CZ" altLang="cs-CZ" sz="1900" dirty="0"/>
              <a:t>, které výzkum přinesl, i když nebyly předmětem hypotéz ani výzkumných otázek.</a:t>
            </a:r>
          </a:p>
          <a:p>
            <a:pPr marL="450850" lvl="1" indent="-365125" algn="just" eaLnBrk="1" hangingPunct="1">
              <a:spcBef>
                <a:spcPts val="1800"/>
              </a:spcBef>
              <a:buFont typeface="Calibri" panose="020F0502020204030204" pitchFamily="34" charset="0"/>
              <a:buChar char="–"/>
            </a:pPr>
            <a:r>
              <a:rPr lang="cs-CZ" altLang="cs-CZ" sz="1900" dirty="0"/>
              <a:t>Upozornění na jednotlivé </a:t>
            </a:r>
            <a:r>
              <a:rPr lang="cs-CZ" altLang="cs-CZ" sz="1900" u="sng" dirty="0"/>
              <a:t>limity výzkumu</a:t>
            </a:r>
            <a:r>
              <a:rPr lang="cs-CZ" altLang="cs-CZ" sz="1900" dirty="0"/>
              <a:t>.</a:t>
            </a:r>
          </a:p>
          <a:p>
            <a:pPr marL="450850" lvl="1" indent="-365125">
              <a:spcBef>
                <a:spcPts val="1800"/>
              </a:spcBef>
              <a:buFont typeface="Calibri" panose="020F0502020204030204" pitchFamily="34" charset="0"/>
              <a:buChar char="–"/>
            </a:pPr>
            <a:r>
              <a:rPr lang="cs-CZ" altLang="cs-CZ" sz="1900" u="sng" dirty="0"/>
              <a:t>Jak mohou být výzkumné nálezy využity v praxi</a:t>
            </a:r>
            <a:r>
              <a:rPr lang="cs-CZ" altLang="cs-CZ" sz="1900" dirty="0"/>
              <a:t> (v pedagogické či sociální práci).</a:t>
            </a:r>
          </a:p>
          <a:p>
            <a:pPr lvl="1" eaLnBrk="1" hangingPunct="1"/>
            <a:endParaRPr lang="cs-CZ" altLang="cs-CZ" sz="2000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863D2BA7-5006-48A2-AA02-92DD4A6BC806}"/>
              </a:ext>
            </a:extLst>
          </p:cNvPr>
          <p:cNvSpPr/>
          <p:nvPr/>
        </p:nvSpPr>
        <p:spPr>
          <a:xfrm>
            <a:off x="3707904" y="243053"/>
            <a:ext cx="1728192" cy="504056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13953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bdélník: se zakulacenými rohy 33">
            <a:extLst>
              <a:ext uri="{FF2B5EF4-FFF2-40B4-BE49-F238E27FC236}">
                <a16:creationId xmlns:a16="http://schemas.microsoft.com/office/drawing/2014/main" id="{A5CC92F2-B354-435C-AC58-04FED9997CF9}"/>
              </a:ext>
            </a:extLst>
          </p:cNvPr>
          <p:cNvSpPr/>
          <p:nvPr/>
        </p:nvSpPr>
        <p:spPr>
          <a:xfrm>
            <a:off x="1997321" y="2162120"/>
            <a:ext cx="1558712" cy="287229"/>
          </a:xfrm>
          <a:prstGeom prst="round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>
              <a:ln>
                <a:solidFill>
                  <a:schemeClr val="tx2"/>
                </a:solidFill>
              </a:ln>
              <a:noFill/>
            </a:endParaRPr>
          </a:p>
        </p:txBody>
      </p:sp>
      <p:sp>
        <p:nvSpPr>
          <p:cNvPr id="18" name="Obdélník: se zakulacenými rohy 17">
            <a:extLst>
              <a:ext uri="{FF2B5EF4-FFF2-40B4-BE49-F238E27FC236}">
                <a16:creationId xmlns:a16="http://schemas.microsoft.com/office/drawing/2014/main" id="{6FA71E97-224A-45B6-BA10-A21759FCA16E}"/>
              </a:ext>
            </a:extLst>
          </p:cNvPr>
          <p:cNvSpPr/>
          <p:nvPr/>
        </p:nvSpPr>
        <p:spPr>
          <a:xfrm>
            <a:off x="1978946" y="1788346"/>
            <a:ext cx="1558712" cy="276999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7" name="Obdélník: se zakulacenými rohy 16">
            <a:extLst>
              <a:ext uri="{FF2B5EF4-FFF2-40B4-BE49-F238E27FC236}">
                <a16:creationId xmlns:a16="http://schemas.microsoft.com/office/drawing/2014/main" id="{35A163CF-4AB4-43B1-8BE7-6E78F589EAB0}"/>
              </a:ext>
            </a:extLst>
          </p:cNvPr>
          <p:cNvSpPr/>
          <p:nvPr/>
        </p:nvSpPr>
        <p:spPr>
          <a:xfrm>
            <a:off x="1987734" y="1405988"/>
            <a:ext cx="1549924" cy="276999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1B2B4B23-8737-46B3-B0C8-3571706D6FBA}"/>
              </a:ext>
            </a:extLst>
          </p:cNvPr>
          <p:cNvSpPr/>
          <p:nvPr/>
        </p:nvSpPr>
        <p:spPr>
          <a:xfrm>
            <a:off x="1987735" y="1014806"/>
            <a:ext cx="1553495" cy="276999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0AA97B66-13F4-4F21-9E29-DBDF6AE5D536}"/>
              </a:ext>
            </a:extLst>
          </p:cNvPr>
          <p:cNvSpPr/>
          <p:nvPr/>
        </p:nvSpPr>
        <p:spPr>
          <a:xfrm>
            <a:off x="294322" y="1420096"/>
            <a:ext cx="964346" cy="631003"/>
          </a:xfrm>
          <a:prstGeom prst="round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>
              <a:ln>
                <a:solidFill>
                  <a:schemeClr val="tx2"/>
                </a:solidFill>
              </a:ln>
              <a:noFill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E94BE68-E369-4F3F-81BE-79F6535CFBC9}"/>
              </a:ext>
            </a:extLst>
          </p:cNvPr>
          <p:cNvSpPr txBox="1"/>
          <p:nvPr/>
        </p:nvSpPr>
        <p:spPr>
          <a:xfrm>
            <a:off x="272297" y="1475915"/>
            <a:ext cx="106501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350" b="1" dirty="0">
                <a:solidFill>
                  <a:schemeClr val="bg1"/>
                </a:solidFill>
              </a:rPr>
              <a:t>Výzkumný cíl</a:t>
            </a:r>
          </a:p>
          <a:p>
            <a:endParaRPr lang="cs-CZ" sz="1350" dirty="0">
              <a:solidFill>
                <a:schemeClr val="bg1"/>
              </a:solidFill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C3D3FB73-8AF0-4337-8A5D-B6B167DB0F45}"/>
              </a:ext>
            </a:extLst>
          </p:cNvPr>
          <p:cNvSpPr txBox="1"/>
          <p:nvPr/>
        </p:nvSpPr>
        <p:spPr>
          <a:xfrm>
            <a:off x="439306" y="3205053"/>
            <a:ext cx="826281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900"/>
              </a:spcBef>
              <a:buClr>
                <a:srgbClr val="0070C0"/>
              </a:buClr>
            </a:pPr>
            <a:r>
              <a:rPr lang="cs-CZ" sz="2000" b="1" dirty="0">
                <a:solidFill>
                  <a:srgbClr val="0070C0"/>
                </a:solidFill>
              </a:rPr>
              <a:t>POSTUP PSANÍ EMPIRICKÉ ČÁSTI:</a:t>
            </a:r>
          </a:p>
          <a:p>
            <a:pPr marL="335756" indent="-335756" algn="just">
              <a:spcBef>
                <a:spcPts val="3600"/>
              </a:spcBef>
              <a:buFont typeface="Symbol" panose="05050102010706020507" pitchFamily="18" charset="2"/>
              <a:buChar char="Þ"/>
            </a:pPr>
            <a:r>
              <a:rPr lang="cs-CZ" altLang="cs-CZ" sz="2000" b="1" u="sng" dirty="0"/>
              <a:t>V tomto pořadí probíhá promýšlení a tvorba empirické části závěrečné práce</a:t>
            </a:r>
            <a:r>
              <a:rPr lang="cs-CZ" altLang="cs-CZ" sz="2000" b="1" dirty="0"/>
              <a:t>.</a:t>
            </a:r>
            <a:endParaRPr lang="cs-CZ" altLang="cs-CZ" sz="2000" dirty="0"/>
          </a:p>
          <a:p>
            <a:pPr marL="335756" indent="-335756" algn="just">
              <a:spcBef>
                <a:spcPts val="2400"/>
              </a:spcBef>
              <a:buFont typeface="Symbol" panose="05050102010706020507" pitchFamily="18" charset="2"/>
              <a:buChar char="Þ"/>
            </a:pPr>
            <a:r>
              <a:rPr lang="cs-CZ" altLang="cs-CZ" sz="2000" b="1" dirty="0"/>
              <a:t>V tomto sledu jsou </a:t>
            </a:r>
            <a:r>
              <a:rPr lang="cs-CZ" altLang="cs-CZ" sz="2000" b="1" u="sng" dirty="0"/>
              <a:t>sepisovány nejpodstatnější kapitoly</a:t>
            </a:r>
            <a:r>
              <a:rPr lang="cs-CZ" altLang="cs-CZ" sz="2000" b="1" dirty="0"/>
              <a:t> v empirické části. </a:t>
            </a:r>
          </a:p>
          <a:p>
            <a:pPr marL="792956" lvl="1" indent="-335756" algn="just">
              <a:spcBef>
                <a:spcPts val="2400"/>
              </a:spcBef>
              <a:buFont typeface="Symbol" panose="05050102010706020507" pitchFamily="18" charset="2"/>
              <a:buChar char="Þ"/>
            </a:pPr>
            <a:r>
              <a:rPr lang="cs-CZ" altLang="cs-CZ" sz="1900" dirty="0"/>
              <a:t>Z předchozích kapitol (počínaje výzkumným cílem) vyplývají postupně následující kapitoly.</a:t>
            </a:r>
          </a:p>
        </p:txBody>
      </p:sp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BD3D93FE-8FA6-409A-BDE3-EF9F4E458BF6}"/>
              </a:ext>
            </a:extLst>
          </p:cNvPr>
          <p:cNvSpPr/>
          <p:nvPr/>
        </p:nvSpPr>
        <p:spPr>
          <a:xfrm>
            <a:off x="1470513" y="1068824"/>
            <a:ext cx="345850" cy="1912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 dirty="0"/>
          </a:p>
        </p:txBody>
      </p:sp>
      <p:sp>
        <p:nvSpPr>
          <p:cNvPr id="20" name="Šipka: doprava 19">
            <a:extLst>
              <a:ext uri="{FF2B5EF4-FFF2-40B4-BE49-F238E27FC236}">
                <a16:creationId xmlns:a16="http://schemas.microsoft.com/office/drawing/2014/main" id="{3EA37E70-A350-4ACE-96E6-909AA60EDD76}"/>
              </a:ext>
            </a:extLst>
          </p:cNvPr>
          <p:cNvSpPr/>
          <p:nvPr/>
        </p:nvSpPr>
        <p:spPr>
          <a:xfrm>
            <a:off x="1470513" y="1452153"/>
            <a:ext cx="345850" cy="1912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 dirty="0"/>
          </a:p>
        </p:txBody>
      </p:sp>
      <p:sp>
        <p:nvSpPr>
          <p:cNvPr id="21" name="Šipka: doprava 20">
            <a:extLst>
              <a:ext uri="{FF2B5EF4-FFF2-40B4-BE49-F238E27FC236}">
                <a16:creationId xmlns:a16="http://schemas.microsoft.com/office/drawing/2014/main" id="{BE379AB2-A419-4C14-B6DB-805B28911BAB}"/>
              </a:ext>
            </a:extLst>
          </p:cNvPr>
          <p:cNvSpPr/>
          <p:nvPr/>
        </p:nvSpPr>
        <p:spPr>
          <a:xfrm>
            <a:off x="1476006" y="1826916"/>
            <a:ext cx="345850" cy="1912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8100D3F6-F029-421E-BE68-10847172D735}"/>
              </a:ext>
            </a:extLst>
          </p:cNvPr>
          <p:cNvSpPr txBox="1"/>
          <p:nvPr/>
        </p:nvSpPr>
        <p:spPr>
          <a:xfrm>
            <a:off x="1997321" y="1023190"/>
            <a:ext cx="162603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50" b="1" dirty="0">
                <a:solidFill>
                  <a:schemeClr val="bg1"/>
                </a:solidFill>
              </a:rPr>
              <a:t>1. Výzkumná otázka</a:t>
            </a:r>
            <a:r>
              <a:rPr lang="cs-CZ" sz="135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84B4CBA-DCB3-462D-BD38-AF64E4975193}"/>
              </a:ext>
            </a:extLst>
          </p:cNvPr>
          <p:cNvSpPr txBox="1"/>
          <p:nvPr/>
        </p:nvSpPr>
        <p:spPr>
          <a:xfrm>
            <a:off x="1931523" y="1412433"/>
            <a:ext cx="169801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50" dirty="0">
                <a:solidFill>
                  <a:schemeClr val="bg1"/>
                </a:solidFill>
              </a:rPr>
              <a:t> </a:t>
            </a:r>
            <a:r>
              <a:rPr lang="cs-CZ" sz="1350" b="1" dirty="0">
                <a:solidFill>
                  <a:schemeClr val="bg1"/>
                </a:solidFill>
              </a:rPr>
              <a:t>2. Výzkumná otázka</a:t>
            </a:r>
            <a:r>
              <a:rPr lang="cs-CZ" sz="135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74EA1608-DD20-446C-88E5-632BC47DB924}"/>
              </a:ext>
            </a:extLst>
          </p:cNvPr>
          <p:cNvSpPr txBox="1"/>
          <p:nvPr/>
        </p:nvSpPr>
        <p:spPr>
          <a:xfrm>
            <a:off x="1939678" y="1781283"/>
            <a:ext cx="159797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50" b="1" dirty="0">
                <a:solidFill>
                  <a:schemeClr val="bg1"/>
                </a:solidFill>
              </a:rPr>
              <a:t> 1. Hypotéza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D9F76E27-B2FD-47D3-AD9D-E96B11AA4A1A}"/>
              </a:ext>
            </a:extLst>
          </p:cNvPr>
          <p:cNvSpPr txBox="1"/>
          <p:nvPr/>
        </p:nvSpPr>
        <p:spPr>
          <a:xfrm>
            <a:off x="4464086" y="1648825"/>
            <a:ext cx="1118064" cy="542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     </a:t>
            </a:r>
            <a:r>
              <a:rPr lang="cs-CZ" sz="1125" b="1" dirty="0">
                <a:solidFill>
                  <a:schemeClr val="bg1"/>
                </a:solidFill>
              </a:rPr>
              <a:t>VOLBA RESPONDENTŮ</a:t>
            </a:r>
            <a:endParaRPr lang="cs-CZ" sz="1125" dirty="0">
              <a:solidFill>
                <a:schemeClr val="bg1"/>
              </a:solidFill>
            </a:endParaRPr>
          </a:p>
        </p:txBody>
      </p:sp>
      <p:sp>
        <p:nvSpPr>
          <p:cNvPr id="23" name="Šipka: doprava 22">
            <a:extLst>
              <a:ext uri="{FF2B5EF4-FFF2-40B4-BE49-F238E27FC236}">
                <a16:creationId xmlns:a16="http://schemas.microsoft.com/office/drawing/2014/main" id="{B5E4AD6F-4E1A-417E-AF68-1D2C5CA7E98B}"/>
              </a:ext>
            </a:extLst>
          </p:cNvPr>
          <p:cNvSpPr/>
          <p:nvPr/>
        </p:nvSpPr>
        <p:spPr>
          <a:xfrm>
            <a:off x="3651587" y="1635683"/>
            <a:ext cx="371444" cy="1912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 dirty="0"/>
          </a:p>
        </p:txBody>
      </p:sp>
      <p:sp>
        <p:nvSpPr>
          <p:cNvPr id="24" name="Obdélník: se zakulacenými rohy 23">
            <a:extLst>
              <a:ext uri="{FF2B5EF4-FFF2-40B4-BE49-F238E27FC236}">
                <a16:creationId xmlns:a16="http://schemas.microsoft.com/office/drawing/2014/main" id="{D695D337-3814-46BB-BAA8-608CA233478F}"/>
              </a:ext>
            </a:extLst>
          </p:cNvPr>
          <p:cNvSpPr/>
          <p:nvPr/>
        </p:nvSpPr>
        <p:spPr>
          <a:xfrm>
            <a:off x="4108199" y="1222259"/>
            <a:ext cx="945672" cy="1066558"/>
          </a:xfrm>
          <a:prstGeom prst="round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>
              <a:ln>
                <a:solidFill>
                  <a:schemeClr val="tx2"/>
                </a:solidFill>
              </a:ln>
              <a:noFill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878E3F3-6D8D-4872-820A-03FDA8313DE5}"/>
              </a:ext>
            </a:extLst>
          </p:cNvPr>
          <p:cNvSpPr txBox="1"/>
          <p:nvPr/>
        </p:nvSpPr>
        <p:spPr>
          <a:xfrm>
            <a:off x="3979238" y="1261937"/>
            <a:ext cx="1253087" cy="95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25" b="1" dirty="0">
                <a:solidFill>
                  <a:schemeClr val="bg1"/>
                </a:solidFill>
              </a:rPr>
              <a:t>NÁSTROJ  </a:t>
            </a:r>
          </a:p>
          <a:p>
            <a:pPr algn="ctr"/>
            <a:r>
              <a:rPr lang="cs-CZ" sz="1125" b="1" dirty="0">
                <a:solidFill>
                  <a:schemeClr val="bg1"/>
                </a:solidFill>
              </a:rPr>
              <a:t>SBĚRU DAT</a:t>
            </a:r>
          </a:p>
          <a:p>
            <a:pPr algn="ctr"/>
            <a:r>
              <a:rPr lang="cs-CZ" sz="1125" b="1" dirty="0">
                <a:solidFill>
                  <a:schemeClr val="bg1"/>
                </a:solidFill>
              </a:rPr>
              <a:t> </a:t>
            </a:r>
            <a:r>
              <a:rPr lang="cs-CZ" sz="1125" b="1" dirty="0">
                <a:solidFill>
                  <a:srgbClr val="FFFF00"/>
                </a:solidFill>
              </a:rPr>
              <a:t>A </a:t>
            </a:r>
          </a:p>
          <a:p>
            <a:pPr algn="ctr"/>
            <a:r>
              <a:rPr lang="cs-CZ" sz="1125" b="1" dirty="0">
                <a:solidFill>
                  <a:schemeClr val="bg1"/>
                </a:solidFill>
              </a:rPr>
              <a:t>METODA </a:t>
            </a:r>
          </a:p>
          <a:p>
            <a:pPr algn="ctr"/>
            <a:r>
              <a:rPr lang="cs-CZ" sz="1125" b="1" dirty="0">
                <a:solidFill>
                  <a:schemeClr val="bg1"/>
                </a:solidFill>
              </a:rPr>
              <a:t>ANALÝZY DAT</a:t>
            </a:r>
          </a:p>
        </p:txBody>
      </p:sp>
      <p:sp>
        <p:nvSpPr>
          <p:cNvPr id="19" name="Šipka: doprava 18">
            <a:extLst>
              <a:ext uri="{FF2B5EF4-FFF2-40B4-BE49-F238E27FC236}">
                <a16:creationId xmlns:a16="http://schemas.microsoft.com/office/drawing/2014/main" id="{DDF2C189-4A94-45F7-BC8C-A50AEA9416F6}"/>
              </a:ext>
            </a:extLst>
          </p:cNvPr>
          <p:cNvSpPr/>
          <p:nvPr/>
        </p:nvSpPr>
        <p:spPr>
          <a:xfrm>
            <a:off x="5175564" y="1668614"/>
            <a:ext cx="371444" cy="1912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 dirty="0"/>
          </a:p>
        </p:txBody>
      </p:sp>
      <p:sp>
        <p:nvSpPr>
          <p:cNvPr id="25" name="Obdélník: se zakulacenými rohy 24">
            <a:extLst>
              <a:ext uri="{FF2B5EF4-FFF2-40B4-BE49-F238E27FC236}">
                <a16:creationId xmlns:a16="http://schemas.microsoft.com/office/drawing/2014/main" id="{F5B04280-F0E2-4F8A-8B68-4593718791A2}"/>
              </a:ext>
            </a:extLst>
          </p:cNvPr>
          <p:cNvSpPr/>
          <p:nvPr/>
        </p:nvSpPr>
        <p:spPr>
          <a:xfrm>
            <a:off x="5648763" y="1410833"/>
            <a:ext cx="1288106" cy="659789"/>
          </a:xfrm>
          <a:prstGeom prst="round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>
              <a:ln>
                <a:solidFill>
                  <a:schemeClr val="tx2"/>
                </a:solidFill>
              </a:ln>
              <a:noFill/>
            </a:endParaRP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D3C9C141-9BEC-4743-AF0B-86AEC75F767F}"/>
              </a:ext>
            </a:extLst>
          </p:cNvPr>
          <p:cNvSpPr txBox="1"/>
          <p:nvPr/>
        </p:nvSpPr>
        <p:spPr>
          <a:xfrm>
            <a:off x="5642020" y="1434874"/>
            <a:ext cx="1239200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25" b="1" dirty="0">
                <a:solidFill>
                  <a:schemeClr val="bg1"/>
                </a:solidFill>
              </a:rPr>
              <a:t>VÝSLEDKY </a:t>
            </a:r>
          </a:p>
          <a:p>
            <a:pPr algn="ctr"/>
            <a:r>
              <a:rPr lang="cs-CZ" sz="1125" b="1" dirty="0">
                <a:solidFill>
                  <a:schemeClr val="bg1"/>
                </a:solidFill>
              </a:rPr>
              <a:t>A JEJICH INTERPRETACE</a:t>
            </a:r>
          </a:p>
        </p:txBody>
      </p:sp>
      <p:sp>
        <p:nvSpPr>
          <p:cNvPr id="27" name="Obdélník: se zakulacenými rohy 26">
            <a:extLst>
              <a:ext uri="{FF2B5EF4-FFF2-40B4-BE49-F238E27FC236}">
                <a16:creationId xmlns:a16="http://schemas.microsoft.com/office/drawing/2014/main" id="{A89374B3-FB45-42D3-8AD8-0C6715B74EE2}"/>
              </a:ext>
            </a:extLst>
          </p:cNvPr>
          <p:cNvSpPr/>
          <p:nvPr/>
        </p:nvSpPr>
        <p:spPr>
          <a:xfrm>
            <a:off x="7625244" y="1363320"/>
            <a:ext cx="1118065" cy="639333"/>
          </a:xfrm>
          <a:prstGeom prst="round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>
              <a:ln>
                <a:solidFill>
                  <a:schemeClr val="tx2"/>
                </a:solidFill>
              </a:ln>
              <a:noFill/>
            </a:endParaRP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C0BDE4DE-6232-41C6-BAD2-7A8CCFB1F608}"/>
              </a:ext>
            </a:extLst>
          </p:cNvPr>
          <p:cNvSpPr txBox="1"/>
          <p:nvPr/>
        </p:nvSpPr>
        <p:spPr>
          <a:xfrm>
            <a:off x="7666429" y="1513598"/>
            <a:ext cx="1035693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50" b="1" dirty="0">
                <a:solidFill>
                  <a:srgbClr val="FFFF00"/>
                </a:solidFill>
              </a:rPr>
              <a:t>DISKUSE</a:t>
            </a:r>
          </a:p>
        </p:txBody>
      </p:sp>
      <p:sp>
        <p:nvSpPr>
          <p:cNvPr id="29" name="Šipka: doprava 28">
            <a:extLst>
              <a:ext uri="{FF2B5EF4-FFF2-40B4-BE49-F238E27FC236}">
                <a16:creationId xmlns:a16="http://schemas.microsoft.com/office/drawing/2014/main" id="{DBF80EB1-24DD-4241-AD09-E982DF62183A}"/>
              </a:ext>
            </a:extLst>
          </p:cNvPr>
          <p:cNvSpPr/>
          <p:nvPr/>
        </p:nvSpPr>
        <p:spPr>
          <a:xfrm>
            <a:off x="7088672" y="1635683"/>
            <a:ext cx="371444" cy="1912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 dirty="0"/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19664E82-1B56-4351-80E8-7BDC5B5288AD}"/>
              </a:ext>
            </a:extLst>
          </p:cNvPr>
          <p:cNvSpPr txBox="1"/>
          <p:nvPr/>
        </p:nvSpPr>
        <p:spPr>
          <a:xfrm>
            <a:off x="1987734" y="2138609"/>
            <a:ext cx="159797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50" b="1" dirty="0">
                <a:solidFill>
                  <a:schemeClr val="bg1"/>
                </a:solidFill>
              </a:rPr>
              <a:t>2. Hypotéza</a:t>
            </a:r>
          </a:p>
        </p:txBody>
      </p:sp>
      <p:sp>
        <p:nvSpPr>
          <p:cNvPr id="31" name="Šipka: doprava 30">
            <a:extLst>
              <a:ext uri="{FF2B5EF4-FFF2-40B4-BE49-F238E27FC236}">
                <a16:creationId xmlns:a16="http://schemas.microsoft.com/office/drawing/2014/main" id="{4C0AAA2E-E307-4780-8902-76BE27446CC9}"/>
              </a:ext>
            </a:extLst>
          </p:cNvPr>
          <p:cNvSpPr/>
          <p:nvPr/>
        </p:nvSpPr>
        <p:spPr>
          <a:xfrm>
            <a:off x="1480183" y="2183578"/>
            <a:ext cx="345850" cy="1912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 dirty="0"/>
          </a:p>
        </p:txBody>
      </p:sp>
    </p:spTree>
    <p:extLst>
      <p:ext uri="{BB962C8B-B14F-4D97-AF65-F5344CB8AC3E}">
        <p14:creationId xmlns:p14="http://schemas.microsoft.com/office/powerpoint/2010/main" val="1074668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1585"/>
            <a:ext cx="8229600" cy="418058"/>
          </a:xfrm>
        </p:spPr>
        <p:txBody>
          <a:bodyPr>
            <a:noAutofit/>
          </a:bodyPr>
          <a:lstStyle/>
          <a:p>
            <a:r>
              <a:rPr lang="cs-CZ" sz="2400" b="1" dirty="0">
                <a:solidFill>
                  <a:schemeClr val="accent3">
                    <a:lumMod val="50000"/>
                  </a:schemeClr>
                </a:solidFill>
              </a:rPr>
              <a:t>Kvalitativní a kvantitativní výzkum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435280" cy="602128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1900" dirty="0"/>
              <a:t>Mají určité odlišnosti, ale podobné základní principy. </a:t>
            </a: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1900" b="1" dirty="0">
                <a:solidFill>
                  <a:srgbClr val="002060"/>
                </a:solidFill>
              </a:rPr>
              <a:t>Kvalitativní výzkum </a:t>
            </a:r>
            <a:r>
              <a:rPr lang="cs-CZ" sz="1900" dirty="0"/>
              <a:t>vychází </a:t>
            </a:r>
            <a:r>
              <a:rPr lang="cs-CZ" sz="1900" b="1" i="1" dirty="0">
                <a:solidFill>
                  <a:srgbClr val="002060"/>
                </a:solidFill>
              </a:rPr>
              <a:t>ze slovních dat</a:t>
            </a:r>
            <a:r>
              <a:rPr lang="cs-CZ" sz="1900" dirty="0"/>
              <a:t>, většinou z rozhovorů nebo pozorování (ale i </a:t>
            </a:r>
            <a:r>
              <a:rPr lang="en-US" sz="1900" dirty="0"/>
              <a:t>z </a:t>
            </a:r>
            <a:r>
              <a:rPr lang="cs-CZ" sz="1900" dirty="0"/>
              <a:t>analýz</a:t>
            </a:r>
            <a:r>
              <a:rPr lang="en-US" sz="1900" dirty="0"/>
              <a:t>y</a:t>
            </a:r>
            <a:r>
              <a:rPr lang="cs-CZ" sz="1900" dirty="0"/>
              <a:t> produktů, jako je kresba apod.). Někdy využívá kombinaci více zdrojů (např. rozhovory + pozorování, nebo rozhovory + anamnestické údaje, případně kombinace rozhovorů o jednom respondentovi z více zdrojů apod.). </a:t>
            </a:r>
          </a:p>
          <a:p>
            <a:pPr marL="0" indent="0" algn="just">
              <a:lnSpc>
                <a:spcPct val="110000"/>
              </a:lnSpc>
              <a:spcBef>
                <a:spcPts val="1200"/>
              </a:spcBef>
              <a:buNone/>
            </a:pPr>
            <a:r>
              <a:rPr lang="cs-CZ" sz="1900" dirty="0"/>
              <a:t>Cílem je </a:t>
            </a:r>
            <a:r>
              <a:rPr lang="cs-CZ" sz="1900" u="sng" dirty="0"/>
              <a:t>podrobné prozkoumání určitého jevu u menšího počtu respondent</a:t>
            </a:r>
            <a:r>
              <a:rPr lang="en-US" sz="1900" u="sng" dirty="0"/>
              <a:t>ů:</a:t>
            </a:r>
            <a:r>
              <a:rPr lang="cs-CZ" sz="1900" u="sng" dirty="0"/>
              <a:t> </a:t>
            </a:r>
          </a:p>
          <a:p>
            <a:pPr indent="-257175" algn="just">
              <a:lnSpc>
                <a:spcPct val="110000"/>
              </a:lnSpc>
              <a:spcBef>
                <a:spcPts val="600"/>
              </a:spcBef>
              <a:buFontTx/>
              <a:buChar char="-"/>
            </a:pPr>
            <a:r>
              <a:rPr lang="en-US" sz="1700" i="1" dirty="0"/>
              <a:t>T</a:t>
            </a:r>
            <a:r>
              <a:rPr lang="cs-CZ" sz="1700" i="1" dirty="0" err="1"/>
              <a:t>řeba</a:t>
            </a:r>
            <a:r>
              <a:rPr lang="cs-CZ" sz="1700" i="1" dirty="0"/>
              <a:t> </a:t>
            </a:r>
            <a:r>
              <a:rPr lang="cs-CZ" sz="1700" b="1" i="1" dirty="0"/>
              <a:t>rozhovory</a:t>
            </a:r>
            <a:r>
              <a:rPr lang="cs-CZ" sz="1700" i="1" dirty="0"/>
              <a:t> u 7 osob, které mají např. určitou nemoc či jiné specifikum</a:t>
            </a:r>
          </a:p>
          <a:p>
            <a:pPr indent="-257175" algn="just">
              <a:lnSpc>
                <a:spcPct val="110000"/>
              </a:lnSpc>
              <a:spcBef>
                <a:spcPts val="600"/>
              </a:spcBef>
              <a:buFontTx/>
              <a:buChar char="-"/>
            </a:pPr>
            <a:r>
              <a:rPr lang="cs-CZ" sz="1700" b="1" i="1" dirty="0"/>
              <a:t>Dlouhodobé pozorování </a:t>
            </a:r>
            <a:r>
              <a:rPr lang="cs-CZ" sz="1700" i="1" dirty="0"/>
              <a:t>několika jedinců s určitými specifiky (např. školní adaptabilita u 1-2 žáků se specifickými vzdělávacími potřebami). </a:t>
            </a:r>
          </a:p>
          <a:p>
            <a:pPr indent="-257175" algn="just">
              <a:lnSpc>
                <a:spcPct val="110000"/>
              </a:lnSpc>
              <a:spcBef>
                <a:spcPts val="600"/>
              </a:spcBef>
              <a:buFontTx/>
              <a:buChar char="-"/>
            </a:pPr>
            <a:r>
              <a:rPr lang="cs-CZ" sz="1700" i="1" dirty="0"/>
              <a:t>Mapování šíře kvality služeb konkrétního domova </a:t>
            </a:r>
            <a:r>
              <a:rPr lang="en-US" sz="1700" i="1" dirty="0"/>
              <a:t>pro </a:t>
            </a:r>
            <a:r>
              <a:rPr lang="cs-CZ" sz="1700" i="1" dirty="0"/>
              <a:t>seniory a spokojenosti jeho obyvatel</a:t>
            </a:r>
            <a:r>
              <a:rPr lang="en-US" sz="1700" i="1" dirty="0"/>
              <a:t> </a:t>
            </a:r>
            <a:r>
              <a:rPr lang="en-US" sz="1700" i="1" dirty="0" err="1"/>
              <a:t>pomocí</a:t>
            </a:r>
            <a:r>
              <a:rPr lang="en-US" sz="1700" i="1" dirty="0"/>
              <a:t> </a:t>
            </a:r>
            <a:r>
              <a:rPr lang="en-US" sz="1700" b="1" i="1" dirty="0"/>
              <a:t>v</a:t>
            </a:r>
            <a:r>
              <a:rPr lang="cs-CZ" sz="1700" b="1" i="1" dirty="0"/>
              <a:t>í</a:t>
            </a:r>
            <a:r>
              <a:rPr lang="en-US" sz="1700" b="1" i="1" dirty="0" err="1"/>
              <a:t>ce</a:t>
            </a:r>
            <a:r>
              <a:rPr lang="en-US" sz="1700" b="1" i="1" dirty="0"/>
              <a:t> </a:t>
            </a:r>
            <a:r>
              <a:rPr lang="en-US" sz="1700" b="1" i="1" dirty="0" err="1"/>
              <a:t>metod</a:t>
            </a:r>
            <a:r>
              <a:rPr lang="cs-CZ" sz="1700" i="1" dirty="0"/>
              <a:t>.</a:t>
            </a:r>
          </a:p>
          <a:p>
            <a:pPr marL="0" indent="0" algn="just">
              <a:lnSpc>
                <a:spcPct val="110000"/>
              </a:lnSpc>
              <a:spcBef>
                <a:spcPts val="900"/>
              </a:spcBef>
              <a:buNone/>
            </a:pPr>
            <a:r>
              <a:rPr lang="cs-CZ" sz="1900" dirty="0"/>
              <a:t>Patří sem analýzy rozhovorů, případové studie, etnografické práce, práce s investigativním přístupem a další. </a:t>
            </a:r>
          </a:p>
          <a:p>
            <a:pPr marL="0" indent="0" algn="just">
              <a:lnSpc>
                <a:spcPct val="110000"/>
              </a:lnSpc>
              <a:spcBef>
                <a:spcPts val="1200"/>
              </a:spcBef>
              <a:buNone/>
            </a:pPr>
            <a:r>
              <a:rPr lang="cs-CZ" sz="1900" b="1" dirty="0">
                <a:solidFill>
                  <a:srgbClr val="002060"/>
                </a:solidFill>
              </a:rPr>
              <a:t>Kvalitativní výzkumy </a:t>
            </a:r>
            <a:r>
              <a:rPr lang="cs-CZ" sz="1900" dirty="0"/>
              <a:t>nepracují s hypotézami (protože nejde něco „ověřit“), ale </a:t>
            </a:r>
            <a:r>
              <a:rPr lang="en-US" sz="1900" dirty="0"/>
              <a:t>          </a:t>
            </a:r>
            <a:r>
              <a:rPr lang="cs-CZ" sz="1900" b="1" i="1" u="sng" dirty="0">
                <a:solidFill>
                  <a:srgbClr val="002060"/>
                </a:solidFill>
              </a:rPr>
              <a:t>s výzkumnými otázkami</a:t>
            </a:r>
            <a:r>
              <a:rPr lang="cs-CZ" sz="1900" b="1" i="1" dirty="0">
                <a:solidFill>
                  <a:srgbClr val="C00000"/>
                </a:solidFill>
              </a:rPr>
              <a:t> </a:t>
            </a:r>
            <a:r>
              <a:rPr lang="cs-CZ" sz="1900" dirty="0"/>
              <a:t>(sledujeme a popisujeme celkový obraz nějakého jevu          v jeho kontextu</a:t>
            </a:r>
            <a:r>
              <a:rPr lang="en-US" sz="1900" dirty="0"/>
              <a:t>, </a:t>
            </a:r>
            <a:r>
              <a:rPr lang="en-US" sz="1900" dirty="0" err="1"/>
              <a:t>prohlubujeme</a:t>
            </a:r>
            <a:r>
              <a:rPr lang="en-US" sz="1900" dirty="0"/>
              <a:t> </a:t>
            </a:r>
            <a:r>
              <a:rPr lang="cs-CZ" sz="1900" dirty="0"/>
              <a:t>a rozšiřujeme </a:t>
            </a:r>
            <a:r>
              <a:rPr lang="en-US" sz="1900" dirty="0" err="1"/>
              <a:t>poznatky</a:t>
            </a:r>
            <a:r>
              <a:rPr lang="en-US" sz="1900" dirty="0"/>
              <a:t> </a:t>
            </a:r>
            <a:r>
              <a:rPr lang="en-US" sz="1900" dirty="0" err="1"/>
              <a:t>již</a:t>
            </a:r>
            <a:r>
              <a:rPr lang="en-US" sz="1900" dirty="0"/>
              <a:t> </a:t>
            </a:r>
            <a:r>
              <a:rPr lang="en-US" sz="1900" dirty="0" err="1"/>
              <a:t>známé</a:t>
            </a:r>
            <a:r>
              <a:rPr lang="cs-CZ" sz="1900" dirty="0"/>
              <a:t>).</a:t>
            </a:r>
          </a:p>
          <a:p>
            <a:pPr marL="0" indent="0" algn="just">
              <a:buNone/>
            </a:pPr>
            <a:endParaRPr lang="cs-CZ" sz="2000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9CF87912-1EB6-499E-AF9E-718A373B710B}"/>
              </a:ext>
            </a:extLst>
          </p:cNvPr>
          <p:cNvSpPr/>
          <p:nvPr/>
        </p:nvSpPr>
        <p:spPr>
          <a:xfrm>
            <a:off x="2231740" y="331585"/>
            <a:ext cx="4680520" cy="418058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7875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chemeClr val="accent3">
                    <a:lumMod val="50000"/>
                  </a:schemeClr>
                </a:solidFill>
              </a:rPr>
              <a:t>Kvalitativní a kvantitativní výzkum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cs-CZ" sz="2000" b="1" dirty="0">
                <a:solidFill>
                  <a:srgbClr val="C00000"/>
                </a:solidFill>
              </a:rPr>
              <a:t>Kvantitativní výzkum </a:t>
            </a:r>
            <a:r>
              <a:rPr lang="cs-CZ" sz="2000" dirty="0"/>
              <a:t>vychází zpravidla z dat získaných pomocí dotazníků. </a:t>
            </a:r>
          </a:p>
          <a:p>
            <a:pPr marL="0" indent="0" algn="just">
              <a:spcBef>
                <a:spcPts val="1800"/>
              </a:spcBef>
              <a:buNone/>
            </a:pPr>
            <a:r>
              <a:rPr lang="cs-CZ" sz="2000" dirty="0"/>
              <a:t>(1) Počítá se </a:t>
            </a:r>
            <a:r>
              <a:rPr lang="cs-CZ" sz="2000" b="1" dirty="0"/>
              <a:t>výskyt jednotlivých variant odpovědí</a:t>
            </a:r>
            <a:r>
              <a:rPr lang="cs-CZ" sz="2000" dirty="0"/>
              <a:t>, které </a:t>
            </a:r>
            <a:r>
              <a:rPr lang="cs-CZ" sz="2000" b="1" i="1" dirty="0">
                <a:solidFill>
                  <a:srgbClr val="C00000"/>
                </a:solidFill>
              </a:rPr>
              <a:t>se procentuálně vyčíslují</a:t>
            </a:r>
            <a:r>
              <a:rPr lang="cs-CZ" sz="2000" dirty="0"/>
              <a:t>. Porovnáváme takto např. odpovědi různých zkoumaných podskupin.</a:t>
            </a:r>
          </a:p>
          <a:p>
            <a:pPr marL="0" indent="0" algn="just">
              <a:spcBef>
                <a:spcPts val="2400"/>
              </a:spcBef>
              <a:buNone/>
            </a:pPr>
            <a:r>
              <a:rPr lang="cs-CZ" sz="2000" dirty="0"/>
              <a:t>(2) Dotazníky se však mohou skládat </a:t>
            </a:r>
            <a:r>
              <a:rPr lang="cs-CZ" sz="2000" b="1" dirty="0"/>
              <a:t>z otázek se škálovými odpověďmi</a:t>
            </a:r>
            <a:r>
              <a:rPr lang="cs-CZ" sz="2000" dirty="0"/>
              <a:t>, které se dají převést na pořadově seřazenou stupnici a podle toho jim přiřadit čísla (např. </a:t>
            </a:r>
            <a:r>
              <a:rPr lang="cs-CZ" sz="2000" dirty="0" err="1"/>
              <a:t>Likertova</a:t>
            </a:r>
            <a:r>
              <a:rPr lang="cs-CZ" sz="2000" dirty="0"/>
              <a:t> škála). </a:t>
            </a:r>
          </a:p>
          <a:p>
            <a:pPr algn="just">
              <a:spcBef>
                <a:spcPts val="2400"/>
              </a:spcBef>
              <a:buFontTx/>
              <a:buChar char="-"/>
            </a:pPr>
            <a:r>
              <a:rPr lang="cs-CZ" sz="1900" i="1" dirty="0"/>
              <a:t>Příklad takové otázky: </a:t>
            </a:r>
            <a:r>
              <a:rPr lang="cs-CZ" sz="1900" b="1" i="1" dirty="0">
                <a:solidFill>
                  <a:schemeClr val="accent6">
                    <a:lumMod val="50000"/>
                  </a:schemeClr>
                </a:solidFill>
              </a:rPr>
              <a:t>„Rád/a se seznamuji s novými lidmi“ </a:t>
            </a:r>
            <a:r>
              <a:rPr lang="cs-CZ" sz="1900" i="1" dirty="0"/>
              <a:t>- jak moc respondenty toto tvrzení vystihuje?   </a:t>
            </a:r>
            <a:r>
              <a:rPr lang="cs-CZ" sz="1900" i="1" dirty="0">
                <a:solidFill>
                  <a:schemeClr val="accent6">
                    <a:lumMod val="50000"/>
                  </a:schemeClr>
                </a:solidFill>
              </a:rPr>
              <a:t>1=vůbec ne;   2=trochu;   3=středně;   4=hodně</a:t>
            </a:r>
            <a:r>
              <a:rPr lang="cs-CZ" sz="19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algn="just">
              <a:spcBef>
                <a:spcPts val="2400"/>
              </a:spcBef>
              <a:buFontTx/>
              <a:buChar char="-"/>
            </a:pPr>
            <a:r>
              <a:rPr lang="cs-CZ" sz="1900" dirty="0"/>
              <a:t>U těchto typů otázek je možné </a:t>
            </a:r>
            <a:r>
              <a:rPr lang="cs-CZ" sz="1900" b="1" i="1" dirty="0">
                <a:solidFill>
                  <a:srgbClr val="C00000"/>
                </a:solidFill>
              </a:rPr>
              <a:t>také porovnávat v jedné skupině víc různých jevů, zda spolu souvisí</a:t>
            </a:r>
            <a:r>
              <a:rPr lang="cs-CZ" sz="1900" dirty="0">
                <a:solidFill>
                  <a:srgbClr val="C00000"/>
                </a:solidFill>
              </a:rPr>
              <a:t> </a:t>
            </a:r>
            <a:r>
              <a:rPr lang="cs-CZ" sz="1900" dirty="0"/>
              <a:t>– např. vztah mezi </a:t>
            </a:r>
            <a:r>
              <a:rPr lang="en-US" sz="1900" dirty="0" err="1"/>
              <a:t>radostí</a:t>
            </a:r>
            <a:r>
              <a:rPr lang="en-US" sz="1900" dirty="0"/>
              <a:t> </a:t>
            </a:r>
            <a:r>
              <a:rPr lang="cs-CZ" sz="1900" dirty="0"/>
              <a:t>z kontaktu s novými lidmi a věkem respondentů (</a:t>
            </a:r>
            <a:r>
              <a:rPr lang="en-US" sz="1900" dirty="0" err="1"/>
              <a:t>kolik</a:t>
            </a:r>
            <a:r>
              <a:rPr lang="en-US" sz="1900" dirty="0"/>
              <a:t> </a:t>
            </a:r>
            <a:r>
              <a:rPr lang="en-US" sz="1900" dirty="0" err="1"/>
              <a:t>jim</a:t>
            </a:r>
            <a:r>
              <a:rPr lang="en-US" sz="1900" dirty="0"/>
              <a:t> je </a:t>
            </a:r>
            <a:r>
              <a:rPr lang="cs-CZ" sz="1900" dirty="0"/>
              <a:t>let). Můžeme zjišťovat, zda toto potěšení s věkem stoupá nebo klesá. U škálových odpovědí se místo procent uvádějí </a:t>
            </a:r>
            <a:r>
              <a:rPr lang="cs-CZ" sz="1900" b="1" i="1" dirty="0">
                <a:solidFill>
                  <a:srgbClr val="C00000"/>
                </a:solidFill>
              </a:rPr>
              <a:t>průměry a směrodatné odchylky</a:t>
            </a:r>
            <a:r>
              <a:rPr lang="cs-CZ" sz="1900" dirty="0"/>
              <a:t>.   </a:t>
            </a:r>
          </a:p>
          <a:p>
            <a:pPr algn="just">
              <a:spcBef>
                <a:spcPts val="2400"/>
              </a:spcBef>
              <a:buFontTx/>
              <a:buChar char="-"/>
            </a:pPr>
            <a:r>
              <a:rPr lang="cs-CZ" sz="1900" b="1" dirty="0">
                <a:solidFill>
                  <a:srgbClr val="C00000"/>
                </a:solidFill>
              </a:rPr>
              <a:t>U kvantitativního výzkumu</a:t>
            </a:r>
            <a:r>
              <a:rPr lang="cs-CZ" sz="1900" dirty="0"/>
              <a:t> zpravidla</a:t>
            </a:r>
            <a:r>
              <a:rPr lang="cs-CZ" sz="1900" b="1" dirty="0">
                <a:solidFill>
                  <a:srgbClr val="C00000"/>
                </a:solidFill>
              </a:rPr>
              <a:t> </a:t>
            </a:r>
            <a:r>
              <a:rPr lang="cs-CZ" sz="1900" b="1" i="1" u="sng" dirty="0">
                <a:solidFill>
                  <a:srgbClr val="C00000"/>
                </a:solidFill>
              </a:rPr>
              <a:t>formulujeme hypotézy</a:t>
            </a:r>
            <a:r>
              <a:rPr lang="cs-CZ" sz="1900" dirty="0"/>
              <a:t>, které ověřujeme </a:t>
            </a:r>
            <a:r>
              <a:rPr lang="cs-CZ" sz="1900" dirty="0">
                <a:solidFill>
                  <a:srgbClr val="C00000"/>
                </a:solidFill>
              </a:rPr>
              <a:t>pomocí </a:t>
            </a:r>
            <a:r>
              <a:rPr lang="cs-CZ" sz="1900" b="1" dirty="0">
                <a:solidFill>
                  <a:srgbClr val="C00000"/>
                </a:solidFill>
              </a:rPr>
              <a:t>statistických</a:t>
            </a:r>
            <a:r>
              <a:rPr lang="cs-CZ" sz="1900" dirty="0">
                <a:solidFill>
                  <a:srgbClr val="C00000"/>
                </a:solidFill>
              </a:rPr>
              <a:t> výpočtů</a:t>
            </a:r>
            <a:r>
              <a:rPr lang="cs-CZ" sz="1900" dirty="0"/>
              <a:t>. (</a:t>
            </a:r>
            <a:r>
              <a:rPr lang="cs-CZ" sz="1900" u="sng" dirty="0"/>
              <a:t>Nestačí odhad „od oka“ na základě procent</a:t>
            </a:r>
            <a:r>
              <a:rPr lang="cs-CZ" sz="1900" dirty="0"/>
              <a:t>.) </a:t>
            </a:r>
          </a:p>
          <a:p>
            <a:pPr marL="0" indent="0" algn="just">
              <a:buNone/>
            </a:pPr>
            <a:endParaRPr lang="cs-CZ" sz="2000" dirty="0"/>
          </a:p>
          <a:p>
            <a:pPr marL="0" indent="0" algn="just">
              <a:buNone/>
            </a:pPr>
            <a:endParaRPr lang="cs-CZ" sz="2000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35FCC9F0-DA1C-4C2B-BB84-8E0EBF5E2E52}"/>
              </a:ext>
            </a:extLst>
          </p:cNvPr>
          <p:cNvSpPr/>
          <p:nvPr/>
        </p:nvSpPr>
        <p:spPr>
          <a:xfrm>
            <a:off x="2267744" y="404664"/>
            <a:ext cx="4608512" cy="432048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8425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3905"/>
            <a:ext cx="8229600" cy="57534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2400" b="1" dirty="0">
                <a:solidFill>
                  <a:schemeClr val="accent3">
                    <a:lumMod val="50000"/>
                  </a:schemeClr>
                </a:solidFill>
              </a:rPr>
              <a:t>1. Cíl výzkumu – </a:t>
            </a:r>
            <a:r>
              <a:rPr lang="cs-CZ" sz="2400" dirty="0">
                <a:solidFill>
                  <a:schemeClr val="accent3">
                    <a:lumMod val="50000"/>
                  </a:schemeClr>
                </a:solidFill>
              </a:rPr>
              <a:t>stačí 1 odstavec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323528" y="687242"/>
            <a:ext cx="8640960" cy="6170758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1800"/>
              </a:spcBef>
              <a:buNone/>
            </a:pPr>
            <a:r>
              <a:rPr lang="cs-CZ" altLang="cs-CZ" sz="1900" dirty="0"/>
              <a:t>Známe ho od začátku. Vytvářeli jsme podle něj výzkumné otázky/hypotézy a výzkumnou metodu. </a:t>
            </a:r>
          </a:p>
          <a:p>
            <a:pPr marL="0" indent="0" algn="just" eaLnBrk="1" hangingPunct="1">
              <a:spcBef>
                <a:spcPts val="1200"/>
              </a:spcBef>
              <a:buNone/>
            </a:pPr>
            <a:r>
              <a:rPr lang="cs-CZ" altLang="cs-CZ" sz="1900" b="1" dirty="0">
                <a:solidFill>
                  <a:srgbClr val="C00000"/>
                </a:solidFill>
              </a:rPr>
              <a:t>U kvantitativního výzkumu</a:t>
            </a:r>
            <a:r>
              <a:rPr lang="cs-CZ" altLang="cs-CZ" sz="1900" dirty="0">
                <a:solidFill>
                  <a:srgbClr val="002060"/>
                </a:solidFill>
              </a:rPr>
              <a:t>: </a:t>
            </a:r>
            <a:r>
              <a:rPr lang="cs-CZ" altLang="cs-CZ" sz="1900" dirty="0"/>
              <a:t>Cílem je </a:t>
            </a:r>
            <a:r>
              <a:rPr lang="cs-CZ" altLang="cs-CZ" sz="1900" u="sng" dirty="0"/>
              <a:t>prozkoumání souvislostí</a:t>
            </a:r>
            <a:r>
              <a:rPr lang="cs-CZ" altLang="cs-CZ" sz="1900" dirty="0"/>
              <a:t> (uvnitř skupiny) </a:t>
            </a:r>
            <a:r>
              <a:rPr lang="cs-CZ" altLang="cs-CZ" sz="1900" u="sng" dirty="0"/>
              <a:t>nebo rozdílů</a:t>
            </a:r>
            <a:r>
              <a:rPr lang="cs-CZ" altLang="cs-CZ" sz="1900" dirty="0"/>
              <a:t> (mezi skupinami) v nějaké oblasti.</a:t>
            </a:r>
          </a:p>
          <a:p>
            <a:pPr marL="0" indent="0" algn="just" eaLnBrk="1" hangingPunct="1">
              <a:spcBef>
                <a:spcPts val="1800"/>
              </a:spcBef>
              <a:buNone/>
            </a:pPr>
            <a:r>
              <a:rPr lang="cs-CZ" altLang="cs-CZ" sz="1900" dirty="0"/>
              <a:t>- Je to obecná otázka (formulovaná jako věta oznamovací):</a:t>
            </a:r>
          </a:p>
          <a:p>
            <a:pPr marL="522288" lvl="1" indent="-65088" algn="just">
              <a:spcBef>
                <a:spcPts val="1800"/>
              </a:spcBef>
              <a:buNone/>
            </a:pPr>
            <a:r>
              <a:rPr lang="cs-CZ" altLang="cs-CZ" sz="1900" i="1" dirty="0">
                <a:solidFill>
                  <a:srgbClr val="C00000"/>
                </a:solidFill>
              </a:rPr>
              <a:t>Cílem této práce je zjistit, jak souvisí … zájem o seznamování se s novými lidmi se vzděláním, věkem a vybranými sociodemografickými charakteristikami</a:t>
            </a:r>
            <a:r>
              <a:rPr lang="cs-CZ" altLang="cs-CZ" sz="1900" i="1" dirty="0">
                <a:solidFill>
                  <a:srgbClr val="C00000"/>
                </a:solidFill>
                <a:latin typeface="Arial" charset="0"/>
              </a:rPr>
              <a:t>.</a:t>
            </a:r>
            <a:r>
              <a:rPr lang="cs-CZ" altLang="cs-CZ" sz="1900" dirty="0">
                <a:solidFill>
                  <a:srgbClr val="C00000"/>
                </a:solidFill>
              </a:rPr>
              <a:t> </a:t>
            </a:r>
          </a:p>
          <a:p>
            <a:pPr algn="just" eaLnBrk="1" hangingPunct="1">
              <a:spcBef>
                <a:spcPts val="1800"/>
              </a:spcBef>
              <a:buFontTx/>
              <a:buChar char="-"/>
            </a:pPr>
            <a:r>
              <a:rPr lang="cs-CZ" altLang="cs-CZ" sz="1900" dirty="0"/>
              <a:t>V předchozí teoretické části jsme popsali kontext této problematiky a důvod, proč je smysluplné toto zkoumat.</a:t>
            </a:r>
          </a:p>
          <a:p>
            <a:pPr marL="0" indent="0" algn="just" eaLnBrk="1" hangingPunct="1">
              <a:spcBef>
                <a:spcPts val="1800"/>
              </a:spcBef>
              <a:buNone/>
            </a:pPr>
            <a:r>
              <a:rPr lang="cs-CZ" altLang="cs-CZ" sz="1900" dirty="0"/>
              <a:t> </a:t>
            </a:r>
            <a:r>
              <a:rPr lang="cs-CZ" altLang="cs-CZ" sz="1900" b="1" dirty="0">
                <a:solidFill>
                  <a:srgbClr val="002060"/>
                </a:solidFill>
              </a:rPr>
              <a:t>U kvalitativního výzkumu</a:t>
            </a:r>
            <a:r>
              <a:rPr lang="cs-CZ" altLang="cs-CZ" sz="1900" dirty="0">
                <a:solidFill>
                  <a:srgbClr val="002060"/>
                </a:solidFill>
              </a:rPr>
              <a:t> </a:t>
            </a:r>
            <a:r>
              <a:rPr lang="cs-CZ" altLang="cs-CZ" sz="1900" dirty="0"/>
              <a:t>nejde o zkoumání vztahů. Cílem je </a:t>
            </a:r>
            <a:r>
              <a:rPr lang="cs-CZ" altLang="cs-CZ" sz="1900" u="sng" dirty="0"/>
              <a:t>podrobný popis nějakého jevu a jeho kontextu</a:t>
            </a:r>
            <a:r>
              <a:rPr lang="cs-CZ" altLang="cs-CZ" sz="1900" dirty="0"/>
              <a:t> (často o analýzu zkušeností jedinců s určitou životní situací apod.)</a:t>
            </a:r>
            <a:r>
              <a:rPr lang="en-US" altLang="cs-CZ" sz="1900" dirty="0"/>
              <a:t>.</a:t>
            </a:r>
            <a:r>
              <a:rPr lang="cs-CZ" altLang="cs-CZ" sz="1900" dirty="0"/>
              <a:t> </a:t>
            </a:r>
          </a:p>
          <a:p>
            <a:pPr marL="0" indent="0" algn="just" eaLnBrk="1" hangingPunct="1">
              <a:spcBef>
                <a:spcPts val="1200"/>
              </a:spcBef>
              <a:buNone/>
            </a:pPr>
            <a:r>
              <a:rPr lang="cs-CZ" altLang="cs-CZ" sz="1900" dirty="0"/>
              <a:t>- Cíl výzkumu zde bude začínat např. formulací typu:</a:t>
            </a:r>
          </a:p>
          <a:p>
            <a:pPr marL="536575" indent="-536575" algn="just" eaLnBrk="1" hangingPunct="1">
              <a:lnSpc>
                <a:spcPct val="110000"/>
              </a:lnSpc>
              <a:spcBef>
                <a:spcPts val="1800"/>
              </a:spcBef>
              <a:buNone/>
            </a:pPr>
            <a:r>
              <a:rPr lang="cs-CZ" altLang="cs-CZ" sz="1900" dirty="0">
                <a:solidFill>
                  <a:srgbClr val="002060"/>
                </a:solidFill>
              </a:rPr>
              <a:t>         </a:t>
            </a:r>
            <a:r>
              <a:rPr lang="cs-CZ" altLang="cs-CZ" sz="1900" i="1" dirty="0">
                <a:solidFill>
                  <a:srgbClr val="002060"/>
                </a:solidFill>
              </a:rPr>
              <a:t>Cílem výzkumné části je zaměřit se na… zjišťování osobních zkušeností dospělých mužů a žen s AS s navazováním přátelských a partnerských vztahů.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54806F73-EFEB-4394-9BF9-EE186A4080FE}"/>
              </a:ext>
            </a:extLst>
          </p:cNvPr>
          <p:cNvSpPr/>
          <p:nvPr/>
        </p:nvSpPr>
        <p:spPr>
          <a:xfrm>
            <a:off x="2411760" y="183905"/>
            <a:ext cx="4320480" cy="503337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0591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395536" y="540041"/>
            <a:ext cx="8748464" cy="92233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2400" b="1" dirty="0">
                <a:solidFill>
                  <a:srgbClr val="D3493B"/>
                </a:solidFill>
              </a:rPr>
              <a:t>2. </a:t>
            </a:r>
            <a:r>
              <a:rPr lang="cs-CZ" sz="2400" b="1" dirty="0">
                <a:solidFill>
                  <a:srgbClr val="C00000"/>
                </a:solidFill>
              </a:rPr>
              <a:t>U kvantitativního výzkumu </a:t>
            </a:r>
            <a:r>
              <a:rPr lang="cs-CZ" sz="2400" dirty="0"/>
              <a:t>následuje</a:t>
            </a:r>
            <a:r>
              <a:rPr lang="cs-CZ" sz="2400" dirty="0">
                <a:solidFill>
                  <a:srgbClr val="00B050"/>
                </a:solidFill>
              </a:rPr>
              <a:t> </a:t>
            </a:r>
            <a:r>
              <a:rPr lang="cs-CZ" sz="2400" b="1" dirty="0">
                <a:solidFill>
                  <a:srgbClr val="D3493B"/>
                </a:solidFill>
              </a:rPr>
              <a:t>formulace hypotéz</a:t>
            </a:r>
            <a:endParaRPr lang="cs-CZ" sz="2400" dirty="0">
              <a:solidFill>
                <a:srgbClr val="D3493B"/>
              </a:solidFill>
              <a:effectLst/>
            </a:endParaRPr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>
          <a:xfrm>
            <a:off x="539553" y="1671519"/>
            <a:ext cx="8064895" cy="4853826"/>
          </a:xfrm>
        </p:spPr>
        <p:txBody>
          <a:bodyPr>
            <a:normAutofit/>
          </a:bodyPr>
          <a:lstStyle/>
          <a:p>
            <a:pPr marL="82550" indent="0" algn="just" eaLnBrk="1" hangingPunct="1">
              <a:lnSpc>
                <a:spcPct val="105000"/>
              </a:lnSpc>
              <a:buFont typeface="Arial" charset="0"/>
              <a:buNone/>
              <a:defRPr/>
            </a:pPr>
            <a:r>
              <a:rPr lang="cs-CZ" altLang="cs-CZ" sz="1900" b="1" dirty="0"/>
              <a:t>Hypotézy</a:t>
            </a:r>
            <a:r>
              <a:rPr lang="cs-CZ" altLang="cs-CZ" sz="1900" dirty="0"/>
              <a:t> – </a:t>
            </a:r>
            <a:r>
              <a:rPr lang="en-US" altLang="cs-CZ" sz="1900" dirty="0" err="1">
                <a:cs typeface="Arial" charset="0"/>
              </a:rPr>
              <a:t>ověřujeme</a:t>
            </a:r>
            <a:r>
              <a:rPr lang="en-US" altLang="cs-CZ" sz="1900" dirty="0">
                <a:cs typeface="Arial" charset="0"/>
              </a:rPr>
              <a:t> </a:t>
            </a:r>
            <a:r>
              <a:rPr lang="en-US" altLang="cs-CZ" sz="1900" dirty="0" err="1">
                <a:cs typeface="Arial" charset="0"/>
              </a:rPr>
              <a:t>na</a:t>
            </a:r>
            <a:r>
              <a:rPr lang="en-US" altLang="cs-CZ" sz="1900" dirty="0">
                <a:cs typeface="Arial" charset="0"/>
              </a:rPr>
              <a:t> </a:t>
            </a:r>
            <a:r>
              <a:rPr lang="en-US" altLang="cs-CZ" sz="1900" dirty="0" err="1">
                <a:cs typeface="Arial" charset="0"/>
              </a:rPr>
              <a:t>základě</a:t>
            </a:r>
            <a:r>
              <a:rPr lang="en-US" altLang="cs-CZ" sz="1900" dirty="0">
                <a:cs typeface="Arial" charset="0"/>
              </a:rPr>
              <a:t> </a:t>
            </a:r>
            <a:r>
              <a:rPr lang="cs-CZ" altLang="cs-CZ" sz="1900" b="1" dirty="0">
                <a:solidFill>
                  <a:srgbClr val="C00000"/>
                </a:solidFill>
                <a:cs typeface="Arial" charset="0"/>
              </a:rPr>
              <a:t>počtu stejných odpovědí</a:t>
            </a:r>
            <a:r>
              <a:rPr lang="cs-CZ" altLang="cs-CZ" sz="1900" dirty="0">
                <a:cs typeface="Arial" charset="0"/>
              </a:rPr>
              <a:t>, </a:t>
            </a:r>
            <a:r>
              <a:rPr lang="cs-CZ" altLang="cs-CZ" sz="1900" b="1" i="1" dirty="0">
                <a:cs typeface="Arial" charset="0"/>
              </a:rPr>
              <a:t>nebo</a:t>
            </a:r>
            <a:r>
              <a:rPr lang="cs-CZ" altLang="cs-CZ" sz="1900" dirty="0">
                <a:cs typeface="Arial" charset="0"/>
              </a:rPr>
              <a:t> (u škálových odpovědí) </a:t>
            </a:r>
            <a:r>
              <a:rPr lang="cs-CZ" altLang="cs-CZ" sz="1900" b="1" dirty="0">
                <a:solidFill>
                  <a:srgbClr val="C00000"/>
                </a:solidFill>
                <a:cs typeface="Arial" charset="0"/>
              </a:rPr>
              <a:t>z průměrů a směrodatných odchylek</a:t>
            </a:r>
            <a:r>
              <a:rPr lang="cs-CZ" altLang="cs-CZ" sz="1900" dirty="0">
                <a:cs typeface="Arial" charset="0"/>
              </a:rPr>
              <a:t>. Následně </a:t>
            </a:r>
            <a:r>
              <a:rPr lang="cs-CZ" altLang="cs-CZ" sz="1900" b="1" u="sng" dirty="0">
                <a:solidFill>
                  <a:srgbClr val="C00000"/>
                </a:solidFill>
                <a:cs typeface="Arial" charset="0"/>
              </a:rPr>
              <a:t>statisticky</a:t>
            </a:r>
            <a:r>
              <a:rPr lang="cs-CZ" altLang="cs-CZ" sz="1900" b="1" dirty="0">
                <a:solidFill>
                  <a:srgbClr val="C00000"/>
                </a:solidFill>
                <a:cs typeface="Arial" charset="0"/>
              </a:rPr>
              <a:t> ověřujeme</a:t>
            </a:r>
            <a:r>
              <a:rPr lang="cs-CZ" altLang="cs-CZ" sz="1900" dirty="0">
                <a:solidFill>
                  <a:srgbClr val="C00000"/>
                </a:solidFill>
                <a:cs typeface="Arial" charset="0"/>
              </a:rPr>
              <a:t> významnost </a:t>
            </a:r>
            <a:r>
              <a:rPr lang="cs-CZ" altLang="cs-CZ" sz="1900" dirty="0">
                <a:cs typeface="Arial" charset="0"/>
              </a:rPr>
              <a:t>těchto nálezů (zpravidla buď rozdílů mezi podsoubory, nebo korelačních vztahů mezi „číselnými“ otázkami).</a:t>
            </a:r>
          </a:p>
          <a:p>
            <a:pPr eaLnBrk="1" hangingPunct="1">
              <a:lnSpc>
                <a:spcPct val="105000"/>
              </a:lnSpc>
              <a:spcBef>
                <a:spcPts val="3000"/>
              </a:spcBef>
              <a:buFont typeface="Arial" charset="0"/>
              <a:buNone/>
              <a:defRPr/>
            </a:pPr>
            <a:r>
              <a:rPr lang="cs-CZ" altLang="cs-CZ" sz="1900" dirty="0"/>
              <a:t>	</a:t>
            </a:r>
            <a:r>
              <a:rPr lang="cs-CZ" altLang="cs-CZ" sz="1900" b="1" i="1" u="sng" dirty="0">
                <a:solidFill>
                  <a:srgbClr val="C00000"/>
                </a:solidFill>
              </a:rPr>
              <a:t>Hypotézy</a:t>
            </a:r>
            <a:r>
              <a:rPr lang="cs-CZ" altLang="cs-CZ" sz="1900" i="1" u="sng" dirty="0">
                <a:solidFill>
                  <a:srgbClr val="C00000"/>
                </a:solidFill>
              </a:rPr>
              <a:t> jsou malé dílčí předběžné teorie</a:t>
            </a:r>
            <a:r>
              <a:rPr lang="cs-CZ" altLang="cs-CZ" sz="1900" i="1" dirty="0">
                <a:solidFill>
                  <a:srgbClr val="C00000"/>
                </a:solidFill>
              </a:rPr>
              <a:t>, které jsme si sami vytvořili  </a:t>
            </a:r>
            <a:r>
              <a:rPr lang="cs-CZ" altLang="cs-CZ" sz="1900" i="1" dirty="0"/>
              <a:t>buď na základě:</a:t>
            </a:r>
          </a:p>
          <a:p>
            <a:pPr marL="515938" algn="just" eaLnBrk="1" hangingPunct="1">
              <a:lnSpc>
                <a:spcPct val="105000"/>
              </a:lnSpc>
              <a:spcBef>
                <a:spcPts val="2400"/>
              </a:spcBef>
              <a:buFontTx/>
              <a:buChar char="-"/>
              <a:defRPr/>
            </a:pPr>
            <a:r>
              <a:rPr lang="cs-CZ" altLang="cs-CZ" sz="1900" b="1" i="1" dirty="0"/>
              <a:t>Pročtené literatury </a:t>
            </a:r>
            <a:r>
              <a:rPr lang="cs-CZ" altLang="cs-CZ" sz="1900" i="1" dirty="0"/>
              <a:t>(např. na základě výzkumného poznatku o určitém jevu v německých sociálních službách se rozhodneme ověřit, zda totéž platí i              v českých podmínkách),</a:t>
            </a:r>
          </a:p>
          <a:p>
            <a:pPr marL="515938" algn="just" eaLnBrk="1" hangingPunct="1">
              <a:lnSpc>
                <a:spcPct val="105000"/>
              </a:lnSpc>
              <a:spcBef>
                <a:spcPts val="2400"/>
              </a:spcBef>
              <a:buFontTx/>
              <a:buChar char="-"/>
              <a:defRPr/>
            </a:pPr>
            <a:r>
              <a:rPr lang="cs-CZ" altLang="cs-CZ" sz="1900" i="1" dirty="0"/>
              <a:t>nebo na základě </a:t>
            </a:r>
            <a:r>
              <a:rPr lang="cs-CZ" altLang="cs-CZ" sz="1900" b="1" i="1" dirty="0"/>
              <a:t>naší vlastní zkušenosti, pozorování.</a:t>
            </a:r>
            <a:r>
              <a:rPr lang="cs-CZ" altLang="cs-CZ" sz="1900" i="1" dirty="0">
                <a:solidFill>
                  <a:srgbClr val="C00000"/>
                </a:solidFill>
              </a:rPr>
              <a:t> </a:t>
            </a:r>
            <a:r>
              <a:rPr lang="cs-CZ" altLang="cs-CZ" sz="1900" i="1" dirty="0"/>
              <a:t>Všimli jsme si nějakého jevu a chceme zjistit, zda je možné jej opravdu prokázat (nebo podrobněji prozkoumat). Viz dále:  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62310625-AE55-4E59-B4B9-D33374967DBE}"/>
              </a:ext>
            </a:extLst>
          </p:cNvPr>
          <p:cNvSpPr/>
          <p:nvPr/>
        </p:nvSpPr>
        <p:spPr>
          <a:xfrm>
            <a:off x="971600" y="749182"/>
            <a:ext cx="7632848" cy="5040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5129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Obrázek 3" descr="Hypotéza0001.BMP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196752"/>
            <a:ext cx="4536281" cy="352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Přímá spojnice se šipkou 2"/>
          <p:cNvCxnSpPr>
            <a:cxnSpLocks/>
          </p:cNvCxnSpPr>
          <p:nvPr/>
        </p:nvCxnSpPr>
        <p:spPr>
          <a:xfrm>
            <a:off x="2771800" y="2960576"/>
            <a:ext cx="0" cy="113139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se šipkou 4"/>
          <p:cNvCxnSpPr>
            <a:cxnSpLocks/>
          </p:cNvCxnSpPr>
          <p:nvPr/>
        </p:nvCxnSpPr>
        <p:spPr>
          <a:xfrm flipH="1">
            <a:off x="3025830" y="2780928"/>
            <a:ext cx="1940213" cy="129614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>
            <a:cxnSpLocks/>
          </p:cNvCxnSpPr>
          <p:nvPr/>
        </p:nvCxnSpPr>
        <p:spPr>
          <a:xfrm flipV="1">
            <a:off x="5148064" y="2780928"/>
            <a:ext cx="0" cy="1325864"/>
          </a:xfrm>
          <a:prstGeom prst="straightConnector1">
            <a:avLst/>
          </a:prstGeom>
          <a:ln w="28575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>
            <a:cxnSpLocks/>
          </p:cNvCxnSpPr>
          <p:nvPr/>
        </p:nvCxnSpPr>
        <p:spPr>
          <a:xfrm>
            <a:off x="3703712" y="4293096"/>
            <a:ext cx="724272" cy="0"/>
          </a:xfrm>
          <a:prstGeom prst="straightConnector1">
            <a:avLst/>
          </a:prstGeom>
          <a:ln w="28575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584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5856" y="570195"/>
            <a:ext cx="8229600" cy="418058"/>
          </a:xfr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C00000"/>
                </a:solidFill>
              </a:rPr>
              <a:t>Ověřování hypotézy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cs-CZ" sz="2000" b="1" baseline="0" dirty="0"/>
              <a:t>Když dojde k potvrzení hypotézy</a:t>
            </a:r>
            <a:r>
              <a:rPr lang="cs-CZ" sz="2000" baseline="0" dirty="0"/>
              <a:t>, můžeme přijmout naši původní teorii.</a:t>
            </a:r>
          </a:p>
          <a:p>
            <a:pPr marL="0" indent="0" algn="just">
              <a:spcBef>
                <a:spcPts val="3000"/>
              </a:spcBef>
              <a:buFontTx/>
              <a:buNone/>
            </a:pPr>
            <a:r>
              <a:rPr lang="cs-CZ" sz="2000" b="1" baseline="0" dirty="0"/>
              <a:t>Pokud </a:t>
            </a:r>
            <a:r>
              <a:rPr lang="cs-CZ" sz="2000" b="1" dirty="0"/>
              <a:t>statistika</a:t>
            </a:r>
            <a:r>
              <a:rPr lang="cs-CZ" sz="2000" b="1" baseline="0" dirty="0"/>
              <a:t> hypotézu nepotvrdí</a:t>
            </a:r>
            <a:r>
              <a:rPr lang="cs-CZ" sz="2000" baseline="0" dirty="0"/>
              <a:t>, musíme ji zamítnout. Pak je potřeba zkontrolovat, zda jsme někde neudělali chybu: </a:t>
            </a:r>
            <a:endParaRPr lang="cs-CZ" sz="2000" i="1" baseline="0" dirty="0"/>
          </a:p>
          <a:p>
            <a:pPr marL="804863" indent="-450850">
              <a:spcBef>
                <a:spcPts val="1800"/>
              </a:spcBef>
              <a:buFontTx/>
              <a:buAutoNum type="alphaLcParenBoth"/>
            </a:pPr>
            <a:r>
              <a:rPr lang="cs-CZ" sz="1900" i="1" baseline="0" dirty="0"/>
              <a:t>dedukovali jsme ze znalostí a zkušeností logicky správně hypotézu? </a:t>
            </a:r>
          </a:p>
          <a:p>
            <a:pPr marL="804863" indent="-450850">
              <a:spcBef>
                <a:spcPts val="1800"/>
              </a:spcBef>
              <a:buFontTx/>
              <a:buAutoNum type="alphaLcParenBoth"/>
            </a:pPr>
            <a:r>
              <a:rPr lang="cs-CZ" sz="1900" i="1" baseline="0" dirty="0"/>
              <a:t>vytvořili jsme pro její ověření vhodný výzkumný nástroj? </a:t>
            </a:r>
          </a:p>
          <a:p>
            <a:pPr marL="804863" indent="-450850">
              <a:spcBef>
                <a:spcPts val="1800"/>
              </a:spcBef>
              <a:buFontTx/>
              <a:buAutoNum type="alphaLcParenBoth"/>
            </a:pPr>
            <a:r>
              <a:rPr lang="cs-CZ" sz="1900" i="1" baseline="0" dirty="0"/>
              <a:t>zvolili jsme vhodný výzkumný soubor? </a:t>
            </a:r>
          </a:p>
          <a:p>
            <a:pPr marL="804863" indent="-450850">
              <a:spcBef>
                <a:spcPts val="1800"/>
              </a:spcBef>
              <a:buFontTx/>
              <a:buAutoNum type="alphaLcParenBoth"/>
            </a:pPr>
            <a:r>
              <a:rPr lang="cs-CZ" sz="1900" i="1" baseline="0" dirty="0"/>
              <a:t>použili jsme pro vyhodnocení správně statistickou metodu? </a:t>
            </a:r>
          </a:p>
          <a:p>
            <a:pPr marL="804863" indent="-450850">
              <a:spcBef>
                <a:spcPts val="1800"/>
              </a:spcBef>
              <a:buFontTx/>
              <a:buAutoNum type="alphaLcParenBoth"/>
            </a:pPr>
            <a:r>
              <a:rPr lang="cs-CZ" sz="1900" i="1" baseline="0" dirty="0"/>
              <a:t>Interpretovali jsme správně data?    </a:t>
            </a:r>
          </a:p>
          <a:p>
            <a:pPr marL="0" indent="0" algn="just">
              <a:spcBef>
                <a:spcPts val="3000"/>
              </a:spcBef>
              <a:buNone/>
            </a:pPr>
            <a:r>
              <a:rPr lang="cs-CZ" sz="2000" dirty="0"/>
              <a:t>Pokud jsme tyto kroky zkontrolovali a nenašli žádné pochybení, je na místě zamítnout hypotézu.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EBA8297-E157-49DF-B219-D5F117DE9667}"/>
              </a:ext>
            </a:extLst>
          </p:cNvPr>
          <p:cNvSpPr/>
          <p:nvPr/>
        </p:nvSpPr>
        <p:spPr>
          <a:xfrm>
            <a:off x="3131840" y="570195"/>
            <a:ext cx="2880320" cy="4180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3653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1331640" y="938230"/>
            <a:ext cx="4392488" cy="86518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2300" b="1" dirty="0">
                <a:solidFill>
                  <a:srgbClr val="D3493B"/>
                </a:solidFill>
              </a:rPr>
              <a:t>Hypotéza </a:t>
            </a:r>
            <a:r>
              <a:rPr lang="cs-CZ" sz="2300" dirty="0">
                <a:solidFill>
                  <a:srgbClr val="D3493B"/>
                </a:solidFill>
              </a:rPr>
              <a:t>(shrnutí a zpřesnění):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>
          <a:xfrm>
            <a:off x="611560" y="1989931"/>
            <a:ext cx="8064896" cy="4494526"/>
          </a:xfrm>
        </p:spPr>
        <p:txBody>
          <a:bodyPr/>
          <a:lstStyle/>
          <a:p>
            <a:pPr algn="just" eaLnBrk="1" hangingPunct="1">
              <a:lnSpc>
                <a:spcPct val="110000"/>
              </a:lnSpc>
              <a:spcBef>
                <a:spcPts val="2400"/>
              </a:spcBef>
              <a:buFont typeface="Calibri" panose="020F0502020204030204" pitchFamily="34" charset="0"/>
              <a:buChar char="–"/>
              <a:defRPr/>
            </a:pPr>
            <a:r>
              <a:rPr lang="cs-CZ" sz="1900" dirty="0"/>
              <a:t>Jednoduchý  předpoklad určitého vztahu mezi DVĚMA JEVY – česky: PŘEDPOKLAD VZTAHU NĚČEHO S NĚČÍM JINÝM </a:t>
            </a:r>
            <a:r>
              <a:rPr lang="cs-CZ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(a měli bychom být v případě potřeby schopni zdůvodnit, proč tento předpoklad máme).</a:t>
            </a:r>
          </a:p>
          <a:p>
            <a:pPr algn="just">
              <a:lnSpc>
                <a:spcPct val="110000"/>
              </a:lnSpc>
              <a:spcBef>
                <a:spcPts val="2400"/>
              </a:spcBef>
              <a:buFont typeface="Calibri" panose="020F0502020204030204" pitchFamily="34" charset="0"/>
              <a:buChar char="–"/>
              <a:defRPr/>
            </a:pPr>
            <a:r>
              <a:rPr lang="cs-CZ" sz="1900" dirty="0"/>
              <a:t>Můžeme např. </a:t>
            </a:r>
            <a:r>
              <a:rPr lang="cs-CZ" sz="1900" b="1" dirty="0"/>
              <a:t>předpokládat, že mladí lidé se seznamují s novými lidmi raději než lidé starší.</a:t>
            </a:r>
          </a:p>
          <a:p>
            <a:pPr algn="just" eaLnBrk="1" hangingPunct="1">
              <a:lnSpc>
                <a:spcPct val="110000"/>
              </a:lnSpc>
              <a:spcBef>
                <a:spcPts val="2400"/>
              </a:spcBef>
              <a:buFont typeface="Calibri" panose="020F0502020204030204" pitchFamily="34" charset="0"/>
              <a:buChar char="–"/>
              <a:defRPr/>
            </a:pPr>
            <a:r>
              <a:rPr lang="cs-CZ" sz="1900" dirty="0"/>
              <a:t>Podmínkou je OPERACIONALIZOVATELNOST hypotézy, aby se z každého zkoumaného jevu </a:t>
            </a:r>
            <a:r>
              <a:rPr lang="cs-CZ" sz="1900" u="sng" dirty="0">
                <a:solidFill>
                  <a:srgbClr val="C00000"/>
                </a:solidFill>
              </a:rPr>
              <a:t>dala vytvořit proměnná</a:t>
            </a:r>
            <a:r>
              <a:rPr lang="cs-CZ" sz="1900" dirty="0">
                <a:solidFill>
                  <a:srgbClr val="C00000"/>
                </a:solidFill>
              </a:rPr>
              <a:t> </a:t>
            </a:r>
            <a:r>
              <a:rPr lang="cs-CZ" sz="1900" dirty="0"/>
              <a:t>(něco, co se dá nějak změřit) – viz další snímek … =&gt; </a:t>
            </a:r>
          </a:p>
          <a:p>
            <a:pPr eaLnBrk="1" hangingPunct="1">
              <a:spcBef>
                <a:spcPts val="3000"/>
              </a:spcBef>
              <a:buFont typeface="Wingdings 2" pitchFamily="18" charset="2"/>
              <a:buNone/>
              <a:defRPr/>
            </a:pPr>
            <a:r>
              <a:rPr lang="cs-CZ" sz="1900" dirty="0"/>
              <a:t>	</a:t>
            </a:r>
            <a:endParaRPr lang="cs-CZ" sz="2000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0CB578B2-AA92-4F0B-88DC-8EFC3DC309B3}"/>
              </a:ext>
            </a:extLst>
          </p:cNvPr>
          <p:cNvSpPr/>
          <p:nvPr/>
        </p:nvSpPr>
        <p:spPr>
          <a:xfrm>
            <a:off x="1439652" y="1124744"/>
            <a:ext cx="4176464" cy="47211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BB5F97E-5A93-4BF3-8344-67F3E22636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04963"/>
            <a:ext cx="1152128" cy="115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06145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2551</TotalTime>
  <Words>4621</Words>
  <Application>Microsoft Office PowerPoint</Application>
  <PresentationFormat>Předvádění na obrazovce (4:3)</PresentationFormat>
  <Paragraphs>292</Paragraphs>
  <Slides>25</Slides>
  <Notes>19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5" baseType="lpstr">
      <vt:lpstr>Arial</vt:lpstr>
      <vt:lpstr>Calibri</vt:lpstr>
      <vt:lpstr>Courier New</vt:lpstr>
      <vt:lpstr>Gill Sans MT</vt:lpstr>
      <vt:lpstr>Symbol</vt:lpstr>
      <vt:lpstr>Times New Roman</vt:lpstr>
      <vt:lpstr>Verdana</vt:lpstr>
      <vt:lpstr>Wingdings 2</vt:lpstr>
      <vt:lpstr>Motiv systému Office</vt:lpstr>
      <vt:lpstr>Graf</vt:lpstr>
      <vt:lpstr>Struktura praktické části diplomové (bakalářské) práce</vt:lpstr>
      <vt:lpstr>Prezentace aplikace PowerPoint</vt:lpstr>
      <vt:lpstr>Kvalitativní a kvantitativní výzkum</vt:lpstr>
      <vt:lpstr>Kvalitativní a kvantitativní výzkum</vt:lpstr>
      <vt:lpstr>1. Cíl výzkumu – stačí 1 odstavec</vt:lpstr>
      <vt:lpstr>2. U kvantitativního výzkumu následuje formulace hypotéz</vt:lpstr>
      <vt:lpstr>Prezentace aplikace PowerPoint</vt:lpstr>
      <vt:lpstr>Ověřování hypotézy</vt:lpstr>
      <vt:lpstr>Hypotéza (shrnutí a zpřesnění):</vt:lpstr>
      <vt:lpstr>Hypotéza – další příklad a OPERACIONALIZOVATELNOST:</vt:lpstr>
      <vt:lpstr>Hypotéza – antipříklady:</vt:lpstr>
      <vt:lpstr>2. V případě kvalitativních výzkumů používáme (místo hypotéz)  výzkumné otázky</vt:lpstr>
      <vt:lpstr>3. Metoda (nástroj) sběru dat – stačí stručně</vt:lpstr>
      <vt:lpstr>4. Charakteristika zkoumaného souboru</vt:lpstr>
      <vt:lpstr>4. Charakteristika zkoumaného souboru</vt:lpstr>
      <vt:lpstr> Popisné údaje o respondentech uvádíme  nejlépe v přehledné tabulce:   Tabulka 1 (ukázka pro kvantitativní výzkum) Počet respondentů v jednotlivých podsouborech </vt:lpstr>
      <vt:lpstr>5. Způsob sběru dat</vt:lpstr>
      <vt:lpstr>6.  Metoda vyhodnocení dat:</vt:lpstr>
      <vt:lpstr>7.  Etické hledisko (2 odstavce – 1 strana):</vt:lpstr>
      <vt:lpstr>8. Výsledky kvantitativního výzkumu a jejich interpretace</vt:lpstr>
      <vt:lpstr>Volba grafů    Koláčový graf používáme jen pro otázky s jednou možností odpovědi.  Sloupcový graf používáme při možnosti zaškrtnout víc než jednu odpověď:</vt:lpstr>
      <vt:lpstr>Výsledky výzkumu – kvalitativní „slovní“ data:</vt:lpstr>
      <vt:lpstr>Výsledky výzkumu – kvalitativní „slovní“ data:</vt:lpstr>
      <vt:lpstr>9. Diskuse</vt:lpstr>
      <vt:lpstr>Prezentace aplikace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Struktura praktické části diplomové (bakalářské) práce</dc:title>
  <dc:creator>user</dc:creator>
  <cp:lastModifiedBy>Pavlína Janošová</cp:lastModifiedBy>
  <cp:revision>147</cp:revision>
  <dcterms:created xsi:type="dcterms:W3CDTF">2020-03-23T14:47:33Z</dcterms:created>
  <dcterms:modified xsi:type="dcterms:W3CDTF">2024-04-15T09:45:07Z</dcterms:modified>
</cp:coreProperties>
</file>