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63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316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59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1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31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9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36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9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79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67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97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355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BD7C2-F6B1-4FC8-B1E4-993500C6BBDB}" type="datetimeFigureOut">
              <a:rPr lang="cs-CZ" smtClean="0"/>
              <a:t>06.01.2020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CCCAB-1682-4B92-A7AC-6C35F5E1A3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7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zdroje.c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Úvod do historiografie pro </a:t>
            </a:r>
            <a:r>
              <a:rPr lang="cs-CZ" b="1" dirty="0" err="1" smtClean="0"/>
              <a:t>nehistoriky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59831" y="4003091"/>
            <a:ext cx="9144000" cy="1655762"/>
          </a:xfrm>
        </p:spPr>
        <p:txBody>
          <a:bodyPr/>
          <a:lstStyle/>
          <a:p>
            <a:r>
              <a:rPr lang="cs-CZ" dirty="0" smtClean="0"/>
              <a:t>Čeněk Pýcha</a:t>
            </a:r>
          </a:p>
          <a:p>
            <a:r>
              <a:rPr lang="cs-CZ" dirty="0" smtClean="0"/>
              <a:t>cenek.pycha@ff.cuni.cz</a:t>
            </a:r>
            <a:endParaRPr lang="cs-CZ" dirty="0"/>
          </a:p>
        </p:txBody>
      </p:sp>
      <p:pic>
        <p:nvPicPr>
          <p:cNvPr id="10242" name="Picture 2" descr="Výsledek obrázku pro filozofická fakulta u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91" y="5658853"/>
            <a:ext cx="3698266" cy="1143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23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/Pramen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„Obecně </a:t>
            </a:r>
            <a:r>
              <a:rPr lang="cs-CZ" dirty="0"/>
              <a:t>vzato, pramen je informace (text, dokument, artefakt, událost), jež vypovídá o době a širších souvislostech svého vzniku nebo dění, ovšem tím, kdo pramenu propůjčuje jeho sta- </a:t>
            </a:r>
            <a:r>
              <a:rPr lang="cs-CZ" dirty="0" err="1"/>
              <a:t>tus</a:t>
            </a:r>
            <a:r>
              <a:rPr lang="cs-CZ" dirty="0"/>
              <a:t>, je pouze historik. Nejprve proto, že definuje pracovní pole a klade otázky, a dále proto, že postupuje dle zásad historické kritiky a interpretace. Soustavně promýšlený přístup k pramenům zároveň historii posouvá mezi vědecké disciplíny, přičemž historikové důsledně rozlišují mezi prameny a literaturou (publikačními </a:t>
            </a:r>
            <a:r>
              <a:rPr lang="cs-CZ" dirty="0" smtClean="0"/>
              <a:t>výstupy).“ (Úvod do studia dějepisu, kolektiv </a:t>
            </a:r>
            <a:r>
              <a:rPr lang="cs-CZ" dirty="0" err="1" smtClean="0"/>
              <a:t>aktoru</a:t>
            </a:r>
            <a:r>
              <a:rPr lang="cs-CZ" dirty="0" smtClean="0"/>
              <a:t>, Masarykova univerzita, Brno, 2014, s. 47–48.)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19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/Pramen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„S prameny se přestává pracovat prvotně jako se „svědky“ minulého dění, stávají se naopak primárně „indikátory“.  Takto pojaté prameny, pramenné stopy coby symptomy, indicie, či indikátory, nám již neříkají, co máme o minulosti vypovídat, nýbrž pouze našim interpretačním hypotézám a „teoriím možné historie“ mohou vyslovovat „veto“ a tak je limitovat.“ (Horský, Šima: </a:t>
            </a:r>
            <a:r>
              <a:rPr lang="cs-CZ" i="1" dirty="0" smtClean="0"/>
              <a:t>Pramen, </a:t>
            </a:r>
            <a:r>
              <a:rPr lang="cs-CZ" dirty="0" smtClean="0"/>
              <a:t>in: Lucie </a:t>
            </a:r>
            <a:r>
              <a:rPr lang="cs-CZ" dirty="0"/>
              <a:t>S</a:t>
            </a:r>
            <a:r>
              <a:rPr lang="cs-CZ" dirty="0" smtClean="0"/>
              <a:t>torchová (</a:t>
            </a:r>
            <a:r>
              <a:rPr lang="cs-CZ" dirty="0" err="1" smtClean="0"/>
              <a:t>ed</a:t>
            </a:r>
            <a:r>
              <a:rPr lang="cs-CZ" dirty="0" smtClean="0"/>
              <a:t>.), Koncepty a dějiny. Proměny pojmů v současné historické vědě, str. 18.)</a:t>
            </a:r>
          </a:p>
        </p:txBody>
      </p:sp>
    </p:spTree>
    <p:extLst>
      <p:ext uri="{BB962C8B-B14F-4D97-AF65-F5344CB8AC3E}">
        <p14:creationId xmlns:p14="http://schemas.microsoft.com/office/powerpoint/2010/main" val="256404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/</a:t>
            </a:r>
            <a:r>
              <a:rPr lang="cs-CZ" b="1" dirty="0" smtClean="0"/>
              <a:t>Pramen a sekundární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Pramen</a:t>
            </a:r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/primární </a:t>
            </a:r>
            <a:r>
              <a:rPr lang="cs-CZ" dirty="0"/>
              <a:t>pozůstatek minulosti</a:t>
            </a:r>
          </a:p>
          <a:p>
            <a:pPr marL="457200" lvl="1" indent="0">
              <a:buNone/>
            </a:pPr>
            <a:r>
              <a:rPr lang="cs-CZ" dirty="0" smtClean="0"/>
              <a:t>/spojení s badatelskou otázkou</a:t>
            </a:r>
          </a:p>
          <a:p>
            <a:pPr marL="457200" lvl="1" indent="0">
              <a:buNone/>
            </a:pPr>
            <a:r>
              <a:rPr lang="cs-CZ" dirty="0"/>
              <a:t>/</a:t>
            </a:r>
            <a:r>
              <a:rPr lang="cs-CZ" dirty="0" smtClean="0"/>
              <a:t>stává </a:t>
            </a:r>
            <a:r>
              <a:rPr lang="cs-CZ" dirty="0"/>
              <a:t>se pramenem v procesu tázání</a:t>
            </a:r>
          </a:p>
          <a:p>
            <a:pPr marL="0" indent="0">
              <a:buNone/>
            </a:pPr>
            <a:r>
              <a:rPr lang="cs-CZ" dirty="0" smtClean="0"/>
              <a:t>Sekundární </a:t>
            </a:r>
            <a:r>
              <a:rPr lang="cs-CZ" dirty="0"/>
              <a:t>literatura</a:t>
            </a:r>
          </a:p>
          <a:p>
            <a:pPr marL="457200" lvl="1" indent="0">
              <a:buNone/>
            </a:pPr>
            <a:r>
              <a:rPr lang="cs-CZ" dirty="0" smtClean="0"/>
              <a:t>/stav vědeckého poznání tématu</a:t>
            </a:r>
          </a:p>
          <a:p>
            <a:pPr marL="457200" lvl="1" indent="0">
              <a:buNone/>
            </a:pPr>
            <a:r>
              <a:rPr lang="cs-CZ" dirty="0"/>
              <a:t>/</a:t>
            </a:r>
            <a:r>
              <a:rPr lang="cs-CZ" dirty="0" smtClean="0"/>
              <a:t>výsledek </a:t>
            </a:r>
            <a:r>
              <a:rPr lang="cs-CZ" dirty="0"/>
              <a:t>reflexivního procesu s cílem poznat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37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/Elektronické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https://ezdroje.cuni.cz/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51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/Historická věda jako proce</a:t>
            </a:r>
            <a:r>
              <a:rPr lang="cs-CZ" b="1" dirty="0"/>
              <a:t>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/Zájem a první </a:t>
            </a:r>
            <a:r>
              <a:rPr lang="cs-CZ" dirty="0" smtClean="0">
                <a:sym typeface="Wingdings" pitchFamily="2" charset="2"/>
              </a:rPr>
              <a:t>otázka</a:t>
            </a: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/Studium </a:t>
            </a:r>
            <a:r>
              <a:rPr lang="cs-CZ" dirty="0">
                <a:sym typeface="Wingdings" pitchFamily="2" charset="2"/>
              </a:rPr>
              <a:t>možného kontextu (</a:t>
            </a:r>
            <a:r>
              <a:rPr lang="cs-CZ" dirty="0" smtClean="0">
                <a:sym typeface="Wingdings" pitchFamily="2" charset="2"/>
              </a:rPr>
              <a:t>literatura)</a:t>
            </a: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/Redefinice </a:t>
            </a:r>
            <a:r>
              <a:rPr lang="cs-CZ" dirty="0">
                <a:sym typeface="Wingdings" pitchFamily="2" charset="2"/>
              </a:rPr>
              <a:t>původní </a:t>
            </a:r>
            <a:r>
              <a:rPr lang="cs-CZ" dirty="0" smtClean="0">
                <a:sym typeface="Wingdings" pitchFamily="2" charset="2"/>
              </a:rPr>
              <a:t>otázky a volba metody</a:t>
            </a: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/Doplnění pramenů a analýza</a:t>
            </a: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/Psaní syntéze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/Recenzní řízení</a:t>
            </a:r>
          </a:p>
          <a:p>
            <a:pPr marL="0" indent="0">
              <a:buNone/>
            </a:pPr>
            <a:endParaRPr lang="cs-CZ" dirty="0"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/Akademická diskuze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531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/Požadavky pro zápočet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/Splnění úkolů v </a:t>
            </a:r>
            <a:r>
              <a:rPr lang="cs-CZ" dirty="0" err="1" smtClean="0"/>
              <a:t>HistoryLabu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/Komentář v diskuzním fóru k badatelské otázce</a:t>
            </a:r>
          </a:p>
          <a:p>
            <a:pPr marL="0" indent="0">
              <a:buNone/>
            </a:pPr>
            <a:r>
              <a:rPr lang="cs-CZ" dirty="0" smtClean="0"/>
              <a:t>/Příspěvek </a:t>
            </a:r>
            <a:r>
              <a:rPr lang="cs-CZ" dirty="0"/>
              <a:t>v diskuzním fóru s primárním pramenem relevantním ke zvolené badatelské otázce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7917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3514</TotalTime>
  <Words>238</Words>
  <Application>Microsoft Office PowerPoint</Application>
  <PresentationFormat>Širokoúhlá obrazovka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Úvod do historiografie pro nehistoriky</vt:lpstr>
      <vt:lpstr>/Pramen</vt:lpstr>
      <vt:lpstr>/Pramen</vt:lpstr>
      <vt:lpstr>/Pramen a sekundární literatura</vt:lpstr>
      <vt:lpstr>/Elektronické zdroje</vt:lpstr>
      <vt:lpstr>/Historická věda jako proces</vt:lpstr>
      <vt:lpstr>/Požadavky pro zápočet</vt:lpstr>
    </vt:vector>
  </TitlesOfParts>
  <Company>USTR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Pýcha Čeněk, Mgr.</dc:creator>
  <cp:lastModifiedBy>Pýcha Čeněk, Mgr.</cp:lastModifiedBy>
  <cp:revision>25</cp:revision>
  <dcterms:created xsi:type="dcterms:W3CDTF">2017-11-27T14:03:35Z</dcterms:created>
  <dcterms:modified xsi:type="dcterms:W3CDTF">2020-01-06T14:31:04Z</dcterms:modified>
</cp:coreProperties>
</file>