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4" r:id="rId7"/>
    <p:sldId id="265" r:id="rId8"/>
    <p:sldId id="261" r:id="rId9"/>
    <p:sldId id="262" r:id="rId10"/>
    <p:sldId id="263" r:id="rId11"/>
    <p:sldId id="266" r:id="rId12"/>
    <p:sldId id="267" r:id="rId13"/>
    <p:sldId id="268" r:id="rId1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8E8E6256-548A-4AD8-94E4-81AD8911BCF4}" type="datetimeFigureOut">
              <a:rPr lang="cs-CZ" smtClean="0"/>
              <a:pPr/>
              <a:t>1.4.2014</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843C2201-7E29-4555-9EBA-458E75F27AA2}"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8E8E6256-548A-4AD8-94E4-81AD8911BCF4}" type="datetimeFigureOut">
              <a:rPr lang="cs-CZ" smtClean="0"/>
              <a:pPr/>
              <a:t>1.4.2014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43C2201-7E29-4555-9EBA-458E75F27AA2}"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8E8E6256-548A-4AD8-94E4-81AD8911BCF4}" type="datetimeFigureOut">
              <a:rPr lang="cs-CZ" smtClean="0"/>
              <a:pPr/>
              <a:t>1.4.2014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43C2201-7E29-4555-9EBA-458E75F27AA2}"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8E8E6256-548A-4AD8-94E4-81AD8911BCF4}" type="datetimeFigureOut">
              <a:rPr lang="cs-CZ" smtClean="0"/>
              <a:pPr/>
              <a:t>1.4.2014</a:t>
            </a:fld>
            <a:endParaRPr lang="cs-CZ"/>
          </a:p>
        </p:txBody>
      </p:sp>
      <p:sp>
        <p:nvSpPr>
          <p:cNvPr id="9" name="Zástupný symbol pro číslo snímku 8"/>
          <p:cNvSpPr>
            <a:spLocks noGrp="1"/>
          </p:cNvSpPr>
          <p:nvPr>
            <p:ph type="sldNum" sz="quarter" idx="15"/>
          </p:nvPr>
        </p:nvSpPr>
        <p:spPr/>
        <p:txBody>
          <a:bodyPr rtlCol="0"/>
          <a:lstStyle/>
          <a:p>
            <a:fld id="{843C2201-7E29-4555-9EBA-458E75F27AA2}"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8E8E6256-548A-4AD8-94E4-81AD8911BCF4}" type="datetimeFigureOut">
              <a:rPr lang="cs-CZ" smtClean="0"/>
              <a:pPr/>
              <a:t>1.4.2014</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843C2201-7E29-4555-9EBA-458E75F27AA2}"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8E8E6256-548A-4AD8-94E4-81AD8911BCF4}" type="datetimeFigureOut">
              <a:rPr lang="cs-CZ" smtClean="0"/>
              <a:pPr/>
              <a:t>1.4.2014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43C2201-7E29-4555-9EBA-458E75F27AA2}"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8E8E6256-548A-4AD8-94E4-81AD8911BCF4}" type="datetimeFigureOut">
              <a:rPr lang="cs-CZ" smtClean="0"/>
              <a:pPr/>
              <a:t>1.4.2014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43C2201-7E29-4555-9EBA-458E75F27AA2}"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8E8E6256-548A-4AD8-94E4-81AD8911BCF4}" type="datetimeFigureOut">
              <a:rPr lang="cs-CZ" smtClean="0"/>
              <a:pPr/>
              <a:t>1.4.2014</a:t>
            </a:fld>
            <a:endParaRPr lang="cs-CZ"/>
          </a:p>
        </p:txBody>
      </p:sp>
      <p:sp>
        <p:nvSpPr>
          <p:cNvPr id="7" name="Zástupný symbol pro číslo snímku 6"/>
          <p:cNvSpPr>
            <a:spLocks noGrp="1"/>
          </p:cNvSpPr>
          <p:nvPr>
            <p:ph type="sldNum" sz="quarter" idx="11"/>
          </p:nvPr>
        </p:nvSpPr>
        <p:spPr/>
        <p:txBody>
          <a:bodyPr rtlCol="0"/>
          <a:lstStyle/>
          <a:p>
            <a:fld id="{843C2201-7E29-4555-9EBA-458E75F27AA2}"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E8E6256-548A-4AD8-94E4-81AD8911BCF4}" type="datetimeFigureOut">
              <a:rPr lang="cs-CZ" smtClean="0"/>
              <a:pPr/>
              <a:t>1.4.2014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43C2201-7E29-4555-9EBA-458E75F27AA2}"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8E8E6256-548A-4AD8-94E4-81AD8911BCF4}" type="datetimeFigureOut">
              <a:rPr lang="cs-CZ" smtClean="0"/>
              <a:pPr/>
              <a:t>1.4.2014</a:t>
            </a:fld>
            <a:endParaRPr lang="cs-CZ"/>
          </a:p>
        </p:txBody>
      </p:sp>
      <p:sp>
        <p:nvSpPr>
          <p:cNvPr id="22" name="Zástupný symbol pro číslo snímku 21"/>
          <p:cNvSpPr>
            <a:spLocks noGrp="1"/>
          </p:cNvSpPr>
          <p:nvPr>
            <p:ph type="sldNum" sz="quarter" idx="15"/>
          </p:nvPr>
        </p:nvSpPr>
        <p:spPr/>
        <p:txBody>
          <a:bodyPr rtlCol="0"/>
          <a:lstStyle/>
          <a:p>
            <a:fld id="{843C2201-7E29-4555-9EBA-458E75F27AA2}"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8E8E6256-548A-4AD8-94E4-81AD8911BCF4}" type="datetimeFigureOut">
              <a:rPr lang="cs-CZ" smtClean="0"/>
              <a:pPr/>
              <a:t>1.4.2014</a:t>
            </a:fld>
            <a:endParaRPr lang="cs-CZ"/>
          </a:p>
        </p:txBody>
      </p:sp>
      <p:sp>
        <p:nvSpPr>
          <p:cNvPr id="18" name="Zástupný symbol pro číslo snímku 17"/>
          <p:cNvSpPr>
            <a:spLocks noGrp="1"/>
          </p:cNvSpPr>
          <p:nvPr>
            <p:ph type="sldNum" sz="quarter" idx="11"/>
          </p:nvPr>
        </p:nvSpPr>
        <p:spPr/>
        <p:txBody>
          <a:bodyPr rtlCol="0"/>
          <a:lstStyle/>
          <a:p>
            <a:fld id="{843C2201-7E29-4555-9EBA-458E75F27AA2}"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E8E6256-548A-4AD8-94E4-81AD8911BCF4}" type="datetimeFigureOut">
              <a:rPr lang="cs-CZ" smtClean="0"/>
              <a:pPr/>
              <a:t>1.4.2014</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43C2201-7E29-4555-9EBA-458E75F27AA2}"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Nabývání jazyka u dětí </a:t>
            </a:r>
            <a:endParaRPr lang="cs-CZ" dirty="0"/>
          </a:p>
        </p:txBody>
      </p:sp>
      <p:sp>
        <p:nvSpPr>
          <p:cNvPr id="5" name="Zástupný symbol pro obsah 4"/>
          <p:cNvSpPr>
            <a:spLocks noGrp="1"/>
          </p:cNvSpPr>
          <p:nvPr>
            <p:ph sz="quarter" idx="1"/>
          </p:nvPr>
        </p:nvSpPr>
        <p:spPr/>
        <p:txBody>
          <a:bodyPr/>
          <a:lstStyle/>
          <a:p>
            <a:pPr>
              <a:lnSpc>
                <a:spcPct val="150000"/>
              </a:lnSpc>
            </a:pPr>
            <a:r>
              <a:rPr lang="cs-CZ" b="1" dirty="0" smtClean="0"/>
              <a:t>Ontogeneze</a:t>
            </a:r>
            <a:r>
              <a:rPr lang="cs-CZ" dirty="0" smtClean="0"/>
              <a:t> – vývoj jazyka u jednotlivce.</a:t>
            </a:r>
          </a:p>
          <a:p>
            <a:pPr>
              <a:lnSpc>
                <a:spcPct val="150000"/>
              </a:lnSpc>
            </a:pPr>
            <a:r>
              <a:rPr lang="cs-CZ" b="1" dirty="0" smtClean="0"/>
              <a:t>Fylogeneze </a:t>
            </a:r>
            <a:r>
              <a:rPr lang="cs-CZ" dirty="0" smtClean="0"/>
              <a:t>– proces vzniku, vývoje a zániku jazyka v celém chronologickém průřezu. </a:t>
            </a:r>
          </a:p>
          <a:p>
            <a:pPr>
              <a:lnSpc>
                <a:spcPct val="150000"/>
              </a:lnSpc>
            </a:pPr>
            <a:r>
              <a:rPr lang="cs-CZ" b="1" dirty="0" smtClean="0"/>
              <a:t>Nabývání mateřského jazyka: </a:t>
            </a:r>
            <a:r>
              <a:rPr lang="cs-CZ" dirty="0" smtClean="0"/>
              <a:t>přirozený vývoj</a:t>
            </a:r>
          </a:p>
          <a:p>
            <a:pPr>
              <a:lnSpc>
                <a:spcPct val="150000"/>
              </a:lnSpc>
            </a:pPr>
            <a:r>
              <a:rPr lang="cs-CZ" b="1" dirty="0" smtClean="0"/>
              <a:t>Učení se cizímu jazyku: </a:t>
            </a:r>
            <a:r>
              <a:rPr lang="cs-CZ" dirty="0" smtClean="0"/>
              <a:t>učení se slovíčkům a gramatice, menší efektivita</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Je jazyk vrozený či naučený? Biologický x kulturní determinismus</a:t>
            </a:r>
            <a:endParaRPr lang="cs-CZ" dirty="0"/>
          </a:p>
        </p:txBody>
      </p:sp>
      <p:sp>
        <p:nvSpPr>
          <p:cNvPr id="3" name="Zástupný symbol pro obsah 2"/>
          <p:cNvSpPr>
            <a:spLocks noGrp="1"/>
          </p:cNvSpPr>
          <p:nvPr>
            <p:ph sz="quarter" idx="1"/>
          </p:nvPr>
        </p:nvSpPr>
        <p:spPr/>
        <p:txBody>
          <a:bodyPr/>
          <a:lstStyle/>
          <a:p>
            <a:pPr>
              <a:lnSpc>
                <a:spcPct val="150000"/>
              </a:lnSpc>
            </a:pPr>
            <a:r>
              <a:rPr lang="cs-CZ" b="1" dirty="0" err="1" smtClean="0"/>
              <a:t>Noam</a:t>
            </a:r>
            <a:r>
              <a:rPr lang="cs-CZ" b="1" dirty="0" smtClean="0"/>
              <a:t> </a:t>
            </a:r>
            <a:r>
              <a:rPr lang="cs-CZ" b="1" dirty="0" err="1" smtClean="0"/>
              <a:t>Chomsky</a:t>
            </a:r>
            <a:r>
              <a:rPr lang="cs-CZ" b="1" dirty="0" smtClean="0"/>
              <a:t> – </a:t>
            </a:r>
            <a:r>
              <a:rPr lang="cs-CZ" dirty="0" smtClean="0"/>
              <a:t>člověk si může osvojit jakýkoliv přirozený jazyk. </a:t>
            </a:r>
          </a:p>
          <a:p>
            <a:pPr>
              <a:lnSpc>
                <a:spcPct val="150000"/>
              </a:lnSpc>
            </a:pPr>
            <a:r>
              <a:rPr lang="cs-CZ" dirty="0" smtClean="0"/>
              <a:t>Genetický vklad – kompetence x performance. </a:t>
            </a:r>
          </a:p>
          <a:p>
            <a:pPr>
              <a:lnSpc>
                <a:spcPct val="150000"/>
              </a:lnSpc>
              <a:buNone/>
            </a:pPr>
            <a:r>
              <a:rPr lang="cs-CZ" dirty="0" smtClean="0"/>
              <a:t>   Jak vytvářet pravidla. </a:t>
            </a:r>
          </a:p>
          <a:p>
            <a:pPr>
              <a:lnSpc>
                <a:spcPct val="150000"/>
              </a:lnSpc>
            </a:pPr>
            <a:r>
              <a:rPr lang="cs-CZ" dirty="0" smtClean="0"/>
              <a:t>EEG – když dítě slyší řeč, jiná reakce než na jiné zvuky. </a:t>
            </a:r>
          </a:p>
          <a:p>
            <a:pPr>
              <a:lnSpc>
                <a:spcPct val="150000"/>
              </a:lnSpc>
            </a:pPr>
            <a:r>
              <a:rPr lang="cs-CZ" b="1" dirty="0" smtClean="0"/>
              <a:t>Jazyková kreativita – </a:t>
            </a:r>
            <a:r>
              <a:rPr lang="cs-CZ" dirty="0" smtClean="0"/>
              <a:t>dítě dokáže vytvářet výpovědi, které do té doby neslyšelo. </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Univerzální gramatika</a:t>
            </a:r>
            <a:endParaRPr lang="cs-CZ" dirty="0"/>
          </a:p>
        </p:txBody>
      </p:sp>
      <p:sp>
        <p:nvSpPr>
          <p:cNvPr id="3" name="Zástupný symbol pro obsah 2"/>
          <p:cNvSpPr>
            <a:spLocks noGrp="1"/>
          </p:cNvSpPr>
          <p:nvPr>
            <p:ph sz="quarter" idx="1"/>
          </p:nvPr>
        </p:nvSpPr>
        <p:spPr/>
        <p:txBody>
          <a:bodyPr/>
          <a:lstStyle/>
          <a:p>
            <a:pPr>
              <a:lnSpc>
                <a:spcPct val="150000"/>
              </a:lnSpc>
            </a:pPr>
            <a:r>
              <a:rPr lang="cs-CZ" b="1" dirty="0" smtClean="0"/>
              <a:t>Univerzální gramatika</a:t>
            </a:r>
            <a:r>
              <a:rPr lang="cs-CZ" dirty="0" smtClean="0"/>
              <a:t> – geneticky naprogramovaná schopnost naučit se jazyk, informace o něm, složená z vrozených principů a nutnosti stanovit jejich parametry. </a:t>
            </a:r>
          </a:p>
          <a:p>
            <a:pPr>
              <a:lnSpc>
                <a:spcPct val="150000"/>
              </a:lnSpc>
            </a:pPr>
            <a:endParaRPr lang="cs-CZ" dirty="0" smtClean="0"/>
          </a:p>
          <a:p>
            <a:pPr>
              <a:lnSpc>
                <a:spcPct val="150000"/>
              </a:lnSpc>
            </a:pPr>
            <a:r>
              <a:rPr lang="cs-CZ" dirty="0" smtClean="0"/>
              <a:t>Dnes už se spíše tážeme, zda je schopnost osvojit si jazyk specifická či je součástí jiných kognitivních schopností. </a:t>
            </a:r>
          </a:p>
          <a:p>
            <a:pPr>
              <a:lnSpc>
                <a:spcPct val="150000"/>
              </a:lnSpc>
              <a:buNone/>
            </a:pPr>
            <a:endParaRPr lang="cs-CZ" dirty="0" smtClean="0"/>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Jazyk a myšlení </a:t>
            </a:r>
            <a:endParaRPr lang="cs-CZ" dirty="0"/>
          </a:p>
        </p:txBody>
      </p:sp>
      <p:sp>
        <p:nvSpPr>
          <p:cNvPr id="3" name="Zástupný symbol pro obsah 2"/>
          <p:cNvSpPr>
            <a:spLocks noGrp="1"/>
          </p:cNvSpPr>
          <p:nvPr>
            <p:ph sz="quarter" idx="1"/>
          </p:nvPr>
        </p:nvSpPr>
        <p:spPr/>
        <p:txBody>
          <a:bodyPr/>
          <a:lstStyle/>
          <a:p>
            <a:pPr>
              <a:lnSpc>
                <a:spcPct val="150000"/>
              </a:lnSpc>
            </a:pPr>
            <a:r>
              <a:rPr lang="cs-CZ" dirty="0" smtClean="0"/>
              <a:t>Nemusí být vždy propojeno, např. genetické onemocnění (</a:t>
            </a:r>
            <a:r>
              <a:rPr lang="cs-CZ" dirty="0" err="1" smtClean="0"/>
              <a:t>specific</a:t>
            </a:r>
            <a:r>
              <a:rPr lang="cs-CZ" dirty="0" smtClean="0"/>
              <a:t> </a:t>
            </a:r>
            <a:r>
              <a:rPr lang="cs-CZ" dirty="0" err="1" smtClean="0"/>
              <a:t>language</a:t>
            </a:r>
            <a:r>
              <a:rPr lang="cs-CZ" dirty="0" smtClean="0"/>
              <a:t> </a:t>
            </a:r>
            <a:r>
              <a:rPr lang="cs-CZ" dirty="0" err="1" smtClean="0"/>
              <a:t>impairment</a:t>
            </a:r>
            <a:r>
              <a:rPr lang="cs-CZ" dirty="0" smtClean="0"/>
              <a:t>) může postihnout jen jazyk.</a:t>
            </a:r>
          </a:p>
          <a:p>
            <a:pPr>
              <a:lnSpc>
                <a:spcPct val="150000"/>
              </a:lnSpc>
            </a:pPr>
            <a:endParaRPr lang="cs-CZ" dirty="0" smtClean="0"/>
          </a:p>
          <a:p>
            <a:pPr>
              <a:lnSpc>
                <a:spcPct val="150000"/>
              </a:lnSpc>
            </a:pPr>
            <a:r>
              <a:rPr lang="cs-CZ" dirty="0" smtClean="0"/>
              <a:t>Jedinci s </a:t>
            </a:r>
            <a:r>
              <a:rPr lang="cs-CZ" dirty="0" err="1" smtClean="0"/>
              <a:t>Williamsovým</a:t>
            </a:r>
            <a:r>
              <a:rPr lang="cs-CZ" dirty="0" smtClean="0"/>
              <a:t> syndromem jsou hluboce </a:t>
            </a:r>
            <a:r>
              <a:rPr lang="cs-CZ" smtClean="0"/>
              <a:t>mentálně retardovaní </a:t>
            </a:r>
            <a:r>
              <a:rPr lang="cs-CZ" dirty="0" smtClean="0"/>
              <a:t>(IQ 60 a nižší), ale jsou přesto schopni plynulé a artikulované řeči.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Další literatura</a:t>
            </a:r>
            <a:endParaRPr lang="cs-CZ" dirty="0"/>
          </a:p>
        </p:txBody>
      </p:sp>
      <p:sp>
        <p:nvSpPr>
          <p:cNvPr id="3" name="Zástupný symbol pro obsah 2"/>
          <p:cNvSpPr>
            <a:spLocks noGrp="1"/>
          </p:cNvSpPr>
          <p:nvPr>
            <p:ph sz="quarter" idx="1"/>
          </p:nvPr>
        </p:nvSpPr>
        <p:spPr/>
        <p:txBody>
          <a:bodyPr/>
          <a:lstStyle/>
          <a:p>
            <a:r>
              <a:rPr lang="cs-CZ" dirty="0" smtClean="0"/>
              <a:t>Jan Průcha: Dětská řeč a komunikace. Praha: </a:t>
            </a:r>
            <a:r>
              <a:rPr lang="cs-CZ" dirty="0" err="1" smtClean="0"/>
              <a:t>Grada</a:t>
            </a:r>
            <a:r>
              <a:rPr lang="cs-CZ" dirty="0" smtClean="0"/>
              <a:t> 2011.</a:t>
            </a:r>
          </a:p>
          <a:p>
            <a:endParaRPr lang="cs-CZ" dirty="0" smtClean="0"/>
          </a:p>
          <a:p>
            <a:r>
              <a:rPr lang="cs-CZ" dirty="0" smtClean="0"/>
              <a:t>Daniela </a:t>
            </a:r>
            <a:r>
              <a:rPr lang="cs-CZ" dirty="0" err="1" smtClean="0"/>
              <a:t>Slančová</a:t>
            </a:r>
            <a:r>
              <a:rPr lang="cs-CZ" dirty="0" smtClean="0"/>
              <a:t> (</a:t>
            </a:r>
            <a:r>
              <a:rPr lang="cs-CZ" dirty="0" err="1" smtClean="0"/>
              <a:t>ed</a:t>
            </a:r>
            <a:r>
              <a:rPr lang="cs-CZ" dirty="0" smtClean="0"/>
              <a:t>.): </a:t>
            </a:r>
            <a:r>
              <a:rPr lang="cs-CZ" dirty="0" err="1" smtClean="0"/>
              <a:t>Štúdie</a:t>
            </a:r>
            <a:r>
              <a:rPr lang="cs-CZ" dirty="0" smtClean="0"/>
              <a:t> o </a:t>
            </a:r>
            <a:r>
              <a:rPr lang="cs-CZ" dirty="0" err="1" smtClean="0"/>
              <a:t>detskej</a:t>
            </a:r>
            <a:r>
              <a:rPr lang="cs-CZ" dirty="0" smtClean="0"/>
              <a:t> </a:t>
            </a:r>
            <a:r>
              <a:rPr lang="cs-CZ" dirty="0" err="1" smtClean="0"/>
              <a:t>reči</a:t>
            </a:r>
            <a:r>
              <a:rPr lang="cs-CZ" dirty="0" smtClean="0"/>
              <a:t>. Prešov: Filozofická fakulta </a:t>
            </a:r>
            <a:r>
              <a:rPr lang="cs-CZ" dirty="0" err="1" smtClean="0"/>
              <a:t>Prešovskej</a:t>
            </a:r>
            <a:r>
              <a:rPr lang="cs-CZ" smtClean="0"/>
              <a:t> univerzity 2008.</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Bilingvismus </a:t>
            </a:r>
            <a:endParaRPr lang="cs-CZ" dirty="0"/>
          </a:p>
        </p:txBody>
      </p:sp>
      <p:sp>
        <p:nvSpPr>
          <p:cNvPr id="3" name="Zástupný symbol pro obsah 2"/>
          <p:cNvSpPr>
            <a:spLocks noGrp="1"/>
          </p:cNvSpPr>
          <p:nvPr>
            <p:ph sz="quarter" idx="1"/>
          </p:nvPr>
        </p:nvSpPr>
        <p:spPr/>
        <p:txBody>
          <a:bodyPr/>
          <a:lstStyle/>
          <a:p>
            <a:pPr>
              <a:lnSpc>
                <a:spcPct val="150000"/>
              </a:lnSpc>
            </a:pPr>
            <a:r>
              <a:rPr lang="cs-CZ" dirty="0" smtClean="0"/>
              <a:t>Učení se druhému jazyku ve školce k bilingvismu nevede, chybí totální imerse. </a:t>
            </a:r>
          </a:p>
          <a:p>
            <a:pPr>
              <a:lnSpc>
                <a:spcPct val="150000"/>
              </a:lnSpc>
            </a:pPr>
            <a:r>
              <a:rPr lang="cs-CZ" dirty="0" smtClean="0"/>
              <a:t>Bilingvismus časný a pozdní: hranice 4 roky. </a:t>
            </a:r>
          </a:p>
          <a:p>
            <a:pPr>
              <a:lnSpc>
                <a:spcPct val="150000"/>
              </a:lnSpc>
            </a:pPr>
            <a:r>
              <a:rPr lang="cs-CZ" dirty="0" smtClean="0"/>
              <a:t>Bilingvismus souběžný či následný (</a:t>
            </a:r>
            <a:r>
              <a:rPr lang="cs-CZ" dirty="0" err="1" smtClean="0"/>
              <a:t>diglotismus</a:t>
            </a:r>
            <a:r>
              <a:rPr lang="cs-CZ" dirty="0" smtClean="0"/>
              <a:t>).</a:t>
            </a:r>
          </a:p>
          <a:p>
            <a:pPr>
              <a:lnSpc>
                <a:spcPct val="150000"/>
              </a:lnSpc>
            </a:pPr>
            <a:r>
              <a:rPr lang="cs-CZ" dirty="0" smtClean="0"/>
              <a:t>Bilingvismus aditivní: dítě se lépe učí další jazyky. </a:t>
            </a:r>
          </a:p>
          <a:p>
            <a:pPr>
              <a:lnSpc>
                <a:spcPct val="150000"/>
              </a:lnSpc>
            </a:pPr>
            <a:r>
              <a:rPr lang="cs-CZ" dirty="0" smtClean="0"/>
              <a:t>Bilingvismus subtraktivní: dítě nehovoří plynně ani jedním jazykem, mutismus, dyslexie, koktání, opožďování v učení, problémy s chováním. </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Fáze nabývání (osvojování ) jazyka</a:t>
            </a:r>
            <a:endParaRPr lang="cs-CZ" dirty="0"/>
          </a:p>
        </p:txBody>
      </p:sp>
      <p:sp>
        <p:nvSpPr>
          <p:cNvPr id="3" name="Zástupný symbol pro obsah 2"/>
          <p:cNvSpPr>
            <a:spLocks noGrp="1"/>
          </p:cNvSpPr>
          <p:nvPr>
            <p:ph sz="quarter" idx="1"/>
          </p:nvPr>
        </p:nvSpPr>
        <p:spPr/>
        <p:txBody>
          <a:bodyPr/>
          <a:lstStyle/>
          <a:p>
            <a:pPr>
              <a:lnSpc>
                <a:spcPct val="150000"/>
              </a:lnSpc>
            </a:pPr>
            <a:r>
              <a:rPr lang="cs-CZ" dirty="0" err="1" smtClean="0"/>
              <a:t>předjazyková</a:t>
            </a:r>
            <a:r>
              <a:rPr lang="cs-CZ" dirty="0" smtClean="0"/>
              <a:t>: broukání (i u hluchých), žvatlání. </a:t>
            </a:r>
          </a:p>
          <a:p>
            <a:pPr>
              <a:lnSpc>
                <a:spcPct val="150000"/>
              </a:lnSpc>
            </a:pPr>
            <a:r>
              <a:rPr lang="cs-CZ" dirty="0" err="1" smtClean="0"/>
              <a:t>holofrastická</a:t>
            </a:r>
            <a:r>
              <a:rPr lang="cs-CZ" dirty="0" smtClean="0"/>
              <a:t> (8-18m): období slov, které jsou věty</a:t>
            </a:r>
          </a:p>
          <a:p>
            <a:pPr>
              <a:lnSpc>
                <a:spcPct val="150000"/>
              </a:lnSpc>
            </a:pPr>
            <a:r>
              <a:rPr lang="cs-CZ" dirty="0" smtClean="0"/>
              <a:t>telegrafická fáze (18-24m): elementární věty</a:t>
            </a:r>
          </a:p>
          <a:p>
            <a:pPr>
              <a:lnSpc>
                <a:spcPct val="150000"/>
              </a:lnSpc>
            </a:pPr>
            <a:r>
              <a:rPr lang="cs-CZ" dirty="0" smtClean="0"/>
              <a:t>jazyková fáze (2/3 rok – 13/15 rok), postpubertální fáze, období kritické.</a:t>
            </a:r>
          </a:p>
          <a:p>
            <a:pPr>
              <a:lnSpc>
                <a:spcPct val="150000"/>
              </a:lnSpc>
            </a:pPr>
            <a:endParaRPr lang="cs-CZ" dirty="0" smtClean="0"/>
          </a:p>
          <a:p>
            <a:pPr>
              <a:lnSpc>
                <a:spcPct val="150000"/>
              </a:lnSpc>
            </a:pPr>
            <a:r>
              <a:rPr lang="cs-CZ" dirty="0" smtClean="0"/>
              <a:t>Není-li dítě vystaveno jazyku, nenaučí se ho (příklady vlčích dětí a izolovaných dětí). </a:t>
            </a:r>
          </a:p>
          <a:p>
            <a:pPr>
              <a:lnSpc>
                <a:spcPct val="150000"/>
              </a:lnSpc>
            </a:pPr>
            <a:endParaRPr lang="cs-CZ" dirty="0" smtClean="0"/>
          </a:p>
          <a:p>
            <a:pPr>
              <a:lnSpc>
                <a:spcPct val="150000"/>
              </a:lnSpc>
            </a:pPr>
            <a:endParaRPr lang="cs-CZ"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maminkovština</a:t>
            </a:r>
            <a:endParaRPr lang="cs-CZ" dirty="0"/>
          </a:p>
        </p:txBody>
      </p:sp>
      <p:sp>
        <p:nvSpPr>
          <p:cNvPr id="3" name="Zástupný symbol pro obsah 2"/>
          <p:cNvSpPr>
            <a:spLocks noGrp="1"/>
          </p:cNvSpPr>
          <p:nvPr>
            <p:ph sz="quarter" idx="1"/>
          </p:nvPr>
        </p:nvSpPr>
        <p:spPr/>
        <p:txBody>
          <a:bodyPr/>
          <a:lstStyle/>
          <a:p>
            <a:pPr>
              <a:lnSpc>
                <a:spcPct val="150000"/>
              </a:lnSpc>
            </a:pPr>
            <a:r>
              <a:rPr lang="cs-CZ" dirty="0" smtClean="0"/>
              <a:t>Intonace, pomalejší tempo, zvýrazněna důležitá slova, výraznější výška. Používají i otcové. </a:t>
            </a:r>
          </a:p>
          <a:p>
            <a:pPr>
              <a:lnSpc>
                <a:spcPct val="150000"/>
              </a:lnSpc>
            </a:pPr>
            <a:r>
              <a:rPr lang="cs-CZ" dirty="0" smtClean="0"/>
              <a:t>V dialogu s otcem se ale musí dítě více snažit, aby mu bylo porozuměno.</a:t>
            </a:r>
          </a:p>
          <a:p>
            <a:pPr>
              <a:lnSpc>
                <a:spcPct val="150000"/>
              </a:lnSpc>
            </a:pPr>
            <a:r>
              <a:rPr lang="cs-CZ" dirty="0" err="1" smtClean="0"/>
              <a:t>child</a:t>
            </a:r>
            <a:r>
              <a:rPr lang="cs-CZ" dirty="0" smtClean="0"/>
              <a:t> </a:t>
            </a:r>
            <a:r>
              <a:rPr lang="cs-CZ" dirty="0" err="1" smtClean="0"/>
              <a:t>directed</a:t>
            </a:r>
            <a:r>
              <a:rPr lang="cs-CZ" dirty="0" smtClean="0"/>
              <a:t> </a:t>
            </a:r>
            <a:r>
              <a:rPr lang="cs-CZ" dirty="0" err="1" smtClean="0"/>
              <a:t>speech</a:t>
            </a:r>
            <a:r>
              <a:rPr lang="cs-CZ" dirty="0" smtClean="0"/>
              <a:t>, </a:t>
            </a:r>
            <a:r>
              <a:rPr lang="cs-CZ" dirty="0" err="1" smtClean="0"/>
              <a:t>motherese</a:t>
            </a:r>
            <a:endParaRPr lang="cs-CZ" dirty="0" smtClean="0"/>
          </a:p>
          <a:p>
            <a:pPr>
              <a:lnSpc>
                <a:spcPct val="150000"/>
              </a:lnSpc>
            </a:pPr>
            <a:r>
              <a:rPr lang="cs-CZ" dirty="0" smtClean="0"/>
              <a:t>dětská slova týkající se denního života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Principy osvojování </a:t>
            </a:r>
            <a:endParaRPr lang="cs-CZ" dirty="0"/>
          </a:p>
        </p:txBody>
      </p:sp>
      <p:sp>
        <p:nvSpPr>
          <p:cNvPr id="3" name="Zástupný symbol pro obsah 2"/>
          <p:cNvSpPr>
            <a:spLocks noGrp="1"/>
          </p:cNvSpPr>
          <p:nvPr>
            <p:ph sz="quarter" idx="1"/>
          </p:nvPr>
        </p:nvSpPr>
        <p:spPr/>
        <p:txBody>
          <a:bodyPr/>
          <a:lstStyle/>
          <a:p>
            <a:pPr>
              <a:lnSpc>
                <a:spcPct val="150000"/>
              </a:lnSpc>
            </a:pPr>
            <a:r>
              <a:rPr lang="cs-CZ" dirty="0" smtClean="0"/>
              <a:t>Principy osvojování jazyka dle </a:t>
            </a:r>
            <a:r>
              <a:rPr lang="cs-CZ" dirty="0" err="1" smtClean="0"/>
              <a:t>Jakobsona</a:t>
            </a:r>
            <a:r>
              <a:rPr lang="cs-CZ" dirty="0" smtClean="0"/>
              <a:t>:</a:t>
            </a:r>
          </a:p>
          <a:p>
            <a:pPr>
              <a:lnSpc>
                <a:spcPct val="150000"/>
              </a:lnSpc>
            </a:pPr>
            <a:endParaRPr lang="cs-CZ" dirty="0" smtClean="0"/>
          </a:p>
          <a:p>
            <a:pPr>
              <a:lnSpc>
                <a:spcPct val="150000"/>
              </a:lnSpc>
            </a:pPr>
            <a:r>
              <a:rPr lang="cs-CZ" dirty="0" smtClean="0"/>
              <a:t>maximální kontrast (a, u, i)</a:t>
            </a:r>
          </a:p>
          <a:p>
            <a:pPr>
              <a:lnSpc>
                <a:spcPct val="150000"/>
              </a:lnSpc>
            </a:pPr>
            <a:r>
              <a:rPr lang="cs-CZ" dirty="0" smtClean="0"/>
              <a:t>od jednoduchého ke složitému</a:t>
            </a:r>
          </a:p>
          <a:p>
            <a:pPr>
              <a:lnSpc>
                <a:spcPct val="150000"/>
              </a:lnSpc>
            </a:pPr>
            <a:r>
              <a:rPr lang="cs-CZ" dirty="0" smtClean="0"/>
              <a:t>od bezpříznakových forem k příznakovým (souřadné spojení dříve než podřadné, čas přítomný dříve než minulý a budoucí)</a:t>
            </a:r>
          </a:p>
          <a:p>
            <a:pPr>
              <a:lnSpc>
                <a:spcPct val="150000"/>
              </a:lnSpc>
              <a:buNone/>
            </a:pPr>
            <a:r>
              <a:rPr lang="cs-CZ" dirty="0" smtClean="0"/>
              <a:t> </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Základy rozlišování fonémů </a:t>
            </a:r>
            <a:endParaRPr lang="cs-CZ" dirty="0"/>
          </a:p>
        </p:txBody>
      </p:sp>
      <p:sp>
        <p:nvSpPr>
          <p:cNvPr id="3" name="Zástupný symbol pro obsah 2"/>
          <p:cNvSpPr>
            <a:spLocks noGrp="1"/>
          </p:cNvSpPr>
          <p:nvPr>
            <p:ph sz="quarter" idx="1"/>
          </p:nvPr>
        </p:nvSpPr>
        <p:spPr/>
        <p:txBody>
          <a:bodyPr/>
          <a:lstStyle/>
          <a:p>
            <a:pPr>
              <a:lnSpc>
                <a:spcPct val="150000"/>
              </a:lnSpc>
            </a:pPr>
            <a:r>
              <a:rPr lang="cs-CZ" dirty="0" smtClean="0"/>
              <a:t>Při testování kolem jednoho a dvou měsíců věku děti kterékoliv národnosti reagují na jakýkoliv kontrast, který se v jakémkoliv lidském jazyce vyskytuje. V šesti měsících věku lze pozorovat určité odlišnosti ve fonetické citlivosti a ve dvanácti měsících věku je citlivost dítěte vůči cizím kontrastním hláskám významně snížena.</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gramatika</a:t>
            </a:r>
            <a:endParaRPr lang="cs-CZ" dirty="0"/>
          </a:p>
        </p:txBody>
      </p:sp>
      <p:sp>
        <p:nvSpPr>
          <p:cNvPr id="3" name="Zástupný symbol pro obsah 2"/>
          <p:cNvSpPr>
            <a:spLocks noGrp="1"/>
          </p:cNvSpPr>
          <p:nvPr>
            <p:ph sz="quarter" idx="1"/>
          </p:nvPr>
        </p:nvSpPr>
        <p:spPr/>
        <p:txBody>
          <a:bodyPr/>
          <a:lstStyle/>
          <a:p>
            <a:r>
              <a:rPr lang="cs-CZ" dirty="0" smtClean="0"/>
              <a:t>Morfologie – dítě nenapodobuje jen to, co slyší, ale rozumí pravidlům, v určitém období hyperkorektní tvary (pudla místo šla, v angličtině pravidelné minulé časy a plurály).</a:t>
            </a:r>
          </a:p>
          <a:p>
            <a:endParaRPr lang="cs-CZ" dirty="0" smtClean="0"/>
          </a:p>
          <a:p>
            <a:r>
              <a:rPr lang="cs-CZ" dirty="0" smtClean="0"/>
              <a:t>Syntax – už ve dvouslovném období, kdy jsou vynechána gramatická slova, jsou vidět základní sémantické vztahy (činitel, sloveso, zasažený objekt, atribut).</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Osvojování jazyka ve změněných podmínkách</a:t>
            </a:r>
            <a:endParaRPr lang="cs-CZ" dirty="0"/>
          </a:p>
        </p:txBody>
      </p:sp>
      <p:sp>
        <p:nvSpPr>
          <p:cNvPr id="3" name="Zástupný symbol pro obsah 2"/>
          <p:cNvSpPr>
            <a:spLocks noGrp="1"/>
          </p:cNvSpPr>
          <p:nvPr>
            <p:ph sz="quarter" idx="1"/>
          </p:nvPr>
        </p:nvSpPr>
        <p:spPr/>
        <p:txBody>
          <a:bodyPr>
            <a:normAutofit/>
          </a:bodyPr>
          <a:lstStyle/>
          <a:p>
            <a:r>
              <a:rPr lang="cs-CZ" b="1" dirty="0" smtClean="0"/>
              <a:t>Neslyšící: </a:t>
            </a:r>
            <a:r>
              <a:rPr lang="cs-CZ" dirty="0" smtClean="0"/>
              <a:t>znakový jazyk umožňuje předávat stejný obsah a strukturu jako mluvený jazyk. </a:t>
            </a:r>
          </a:p>
          <a:p>
            <a:r>
              <a:rPr lang="cs-CZ" b="1" dirty="0" smtClean="0"/>
              <a:t>Škola </a:t>
            </a:r>
            <a:r>
              <a:rPr lang="cs-CZ" b="1" smtClean="0"/>
              <a:t>v </a:t>
            </a:r>
            <a:r>
              <a:rPr lang="cs-CZ" b="1" smtClean="0"/>
              <a:t>Nikaragui</a:t>
            </a:r>
            <a:endParaRPr lang="cs-CZ" dirty="0" smtClean="0"/>
          </a:p>
          <a:p>
            <a:r>
              <a:rPr lang="cs-CZ" dirty="0" smtClean="0"/>
              <a:t>Krok za krokem se domácí znakové systémy vyvinuly v jeden společný, který začali všichni užívat. Vznikající systém jazykových gest této školy nyní pozorovaly dvě generace mladších dětí. Tito noví členové nejen že se systém naučí, ale ještě ho propracují, takže během dvaceti let tyto děti doslova vynalezly složitý jazykový systém s propracovanou sémantikou.</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Osvojování jazyka ve změněných podmínkách</a:t>
            </a:r>
            <a:endParaRPr lang="cs-CZ" dirty="0"/>
          </a:p>
        </p:txBody>
      </p:sp>
      <p:sp>
        <p:nvSpPr>
          <p:cNvPr id="3" name="Zástupný symbol pro obsah 2"/>
          <p:cNvSpPr>
            <a:spLocks noGrp="1"/>
          </p:cNvSpPr>
          <p:nvPr>
            <p:ph sz="quarter" idx="1"/>
          </p:nvPr>
        </p:nvSpPr>
        <p:spPr/>
        <p:txBody>
          <a:bodyPr/>
          <a:lstStyle/>
          <a:p>
            <a:r>
              <a:rPr lang="cs-CZ" b="1" dirty="0" smtClean="0"/>
              <a:t>Nevidomé děti </a:t>
            </a:r>
            <a:r>
              <a:rPr lang="cs-CZ" dirty="0" smtClean="0"/>
              <a:t>mají velké problémy s porozuměním rozhovoru, který se kolem nich odehrává, což způsobuje velkou frustraci slepým batolatům a někdy vede k závažným problémům v chování. </a:t>
            </a:r>
          </a:p>
          <a:p>
            <a:r>
              <a:rPr lang="cs-CZ" dirty="0" smtClean="0"/>
              <a:t>Jiné porozumění významům – podívej se – hmat. </a:t>
            </a:r>
          </a:p>
          <a:p>
            <a:endParaRPr lang="cs-CZ" dirty="0" smtClean="0"/>
          </a:p>
          <a:p>
            <a:r>
              <a:rPr lang="cs-CZ" b="1" dirty="0" smtClean="0"/>
              <a:t>Případ Helen Kellerové</a:t>
            </a:r>
            <a:endParaRPr lang="cs-CZ" dirty="0" smtClean="0"/>
          </a:p>
          <a:p>
            <a:r>
              <a:rPr lang="cs-CZ" dirty="0" smtClean="0"/>
              <a:t>- ztráta zraku i sluchu kompenzována hmatem (Braillovo písmo)</a:t>
            </a:r>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75</TotalTime>
  <Words>480</Words>
  <Application>Microsoft Office PowerPoint</Application>
  <PresentationFormat>Předvádění na obrazovce (4:3)</PresentationFormat>
  <Paragraphs>64</Paragraphs>
  <Slides>13</Slides>
  <Notes>0</Notes>
  <HiddenSlides>0</HiddenSlides>
  <MMClips>0</MMClips>
  <ScaleCrop>false</ScaleCrop>
  <HeadingPairs>
    <vt:vector size="4" baseType="variant">
      <vt:variant>
        <vt:lpstr>Motiv</vt:lpstr>
      </vt:variant>
      <vt:variant>
        <vt:i4>1</vt:i4>
      </vt:variant>
      <vt:variant>
        <vt:lpstr>Nadpisy snímků</vt:lpstr>
      </vt:variant>
      <vt:variant>
        <vt:i4>13</vt:i4>
      </vt:variant>
    </vt:vector>
  </HeadingPairs>
  <TitlesOfParts>
    <vt:vector size="14" baseType="lpstr">
      <vt:lpstr>Arkýř</vt:lpstr>
      <vt:lpstr>Nabývání jazyka u dětí </vt:lpstr>
      <vt:lpstr>Bilingvismus </vt:lpstr>
      <vt:lpstr>Fáze nabývání (osvojování ) jazyka</vt:lpstr>
      <vt:lpstr>maminkovština</vt:lpstr>
      <vt:lpstr>Principy osvojování </vt:lpstr>
      <vt:lpstr>Základy rozlišování fonémů </vt:lpstr>
      <vt:lpstr>gramatika</vt:lpstr>
      <vt:lpstr>Osvojování jazyka ve změněných podmínkách</vt:lpstr>
      <vt:lpstr>Osvojování jazyka ve změněných podmínkách</vt:lpstr>
      <vt:lpstr>Je jazyk vrozený či naučený? Biologický x kulturní determinismus</vt:lpstr>
      <vt:lpstr>Univerzální gramatika</vt:lpstr>
      <vt:lpstr>Jazyk a myšlení </vt:lpstr>
      <vt:lpstr>Další literatura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Nabývání jazyka u dětí</dc:title>
  <dc:creator>Pavla</dc:creator>
  <cp:lastModifiedBy>Pavla</cp:lastModifiedBy>
  <cp:revision>11</cp:revision>
  <dcterms:created xsi:type="dcterms:W3CDTF">2013-03-02T19:19:15Z</dcterms:created>
  <dcterms:modified xsi:type="dcterms:W3CDTF">2014-04-01T18:14:18Z</dcterms:modified>
</cp:coreProperties>
</file>