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687" r:id="rId2"/>
  </p:sldMasterIdLst>
  <p:sldIdLst>
    <p:sldId id="256" r:id="rId3"/>
    <p:sldId id="258" r:id="rId4"/>
    <p:sldId id="259" r:id="rId5"/>
    <p:sldId id="261" r:id="rId6"/>
    <p:sldId id="262" r:id="rId7"/>
    <p:sldId id="263" r:id="rId8"/>
    <p:sldId id="264" r:id="rId9"/>
    <p:sldId id="260" r:id="rId10"/>
    <p:sldId id="266" r:id="rId11"/>
    <p:sldId id="26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20" autoAdjust="0"/>
    <p:restoredTop sz="94660"/>
  </p:normalViewPr>
  <p:slideViewPr>
    <p:cSldViewPr snapToGrid="0">
      <p:cViewPr varScale="1">
        <p:scale>
          <a:sx n="54" d="100"/>
          <a:sy n="54" d="100"/>
        </p:scale>
        <p:origin x="114" y="6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cy Brown" userId="406b21fc7f8f6c45" providerId="LiveId" clId="{EBDEEC92-3523-4E39-81B0-503206B32AA4}"/>
    <pc:docChg chg="custSel addSld modSld">
      <pc:chgData name="Lucy Brown" userId="406b21fc7f8f6c45" providerId="LiveId" clId="{EBDEEC92-3523-4E39-81B0-503206B32AA4}" dt="2021-03-29T09:46:45.839" v="111" actId="20577"/>
      <pc:docMkLst>
        <pc:docMk/>
      </pc:docMkLst>
      <pc:sldChg chg="modSp add mod">
        <pc:chgData name="Lucy Brown" userId="406b21fc7f8f6c45" providerId="LiveId" clId="{EBDEEC92-3523-4E39-81B0-503206B32AA4}" dt="2021-03-29T09:45:41.325" v="58" actId="20577"/>
        <pc:sldMkLst>
          <pc:docMk/>
          <pc:sldMk cId="3749474026" sldId="265"/>
        </pc:sldMkLst>
        <pc:spChg chg="mod">
          <ac:chgData name="Lucy Brown" userId="406b21fc7f8f6c45" providerId="LiveId" clId="{EBDEEC92-3523-4E39-81B0-503206B32AA4}" dt="2021-03-29T09:45:41.325" v="58" actId="20577"/>
          <ac:spMkLst>
            <pc:docMk/>
            <pc:sldMk cId="3749474026" sldId="265"/>
            <ac:spMk id="2" creationId="{7349974B-8BFD-427E-8ED9-78EEFB52B29E}"/>
          </ac:spMkLst>
        </pc:spChg>
        <pc:spChg chg="mod">
          <ac:chgData name="Lucy Brown" userId="406b21fc7f8f6c45" providerId="LiveId" clId="{EBDEEC92-3523-4E39-81B0-503206B32AA4}" dt="2021-03-29T09:44:02.952" v="11"/>
          <ac:spMkLst>
            <pc:docMk/>
            <pc:sldMk cId="3749474026" sldId="265"/>
            <ac:spMk id="3" creationId="{0A0DA48A-37B2-4B90-9BBC-49F80DB5E6E3}"/>
          </ac:spMkLst>
        </pc:spChg>
      </pc:sldChg>
      <pc:sldChg chg="modSp new mod">
        <pc:chgData name="Lucy Brown" userId="406b21fc7f8f6c45" providerId="LiveId" clId="{EBDEEC92-3523-4E39-81B0-503206B32AA4}" dt="2021-03-29T09:46:45.839" v="111" actId="20577"/>
        <pc:sldMkLst>
          <pc:docMk/>
          <pc:sldMk cId="1949556318" sldId="266"/>
        </pc:sldMkLst>
        <pc:spChg chg="mod">
          <ac:chgData name="Lucy Brown" userId="406b21fc7f8f6c45" providerId="LiveId" clId="{EBDEEC92-3523-4E39-81B0-503206B32AA4}" dt="2021-03-29T09:46:10.133" v="106" actId="20577"/>
          <ac:spMkLst>
            <pc:docMk/>
            <pc:sldMk cId="1949556318" sldId="266"/>
            <ac:spMk id="2" creationId="{E1FB34A9-34A6-4865-9804-E6C911728048}"/>
          </ac:spMkLst>
        </pc:spChg>
        <pc:spChg chg="mod">
          <ac:chgData name="Lucy Brown" userId="406b21fc7f8f6c45" providerId="LiveId" clId="{EBDEEC92-3523-4E39-81B0-503206B32AA4}" dt="2021-03-29T09:46:45.839" v="111" actId="20577"/>
          <ac:spMkLst>
            <pc:docMk/>
            <pc:sldMk cId="1949556318" sldId="266"/>
            <ac:spMk id="3" creationId="{C51B94FF-097F-4BCC-A5DE-E7CFEA222301}"/>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F9204-3F29-4C3A-BA41-3063400202C4}"/>
              </a:ext>
            </a:extLst>
          </p:cNvPr>
          <p:cNvSpPr>
            <a:spLocks noGrp="1"/>
          </p:cNvSpPr>
          <p:nvPr>
            <p:ph type="ctrTitle"/>
          </p:nvPr>
        </p:nvSpPr>
        <p:spPr>
          <a:xfrm>
            <a:off x="1524000" y="1122363"/>
            <a:ext cx="9144000" cy="2387600"/>
          </a:xfrm>
        </p:spPr>
        <p:txBody>
          <a:bodyPr anchor="b"/>
          <a:lstStyle>
            <a:lvl1pPr algn="ctr">
              <a:defRPr sz="4400"/>
            </a:lvl1pPr>
          </a:lstStyle>
          <a:p>
            <a:r>
              <a:rPr lang="en-US" dirty="0"/>
              <a:t>Click to edit Master title style</a:t>
            </a:r>
          </a:p>
        </p:txBody>
      </p:sp>
      <p:sp>
        <p:nvSpPr>
          <p:cNvPr id="3" name="Subtitle 2">
            <a:extLst>
              <a:ext uri="{FF2B5EF4-FFF2-40B4-BE49-F238E27FC236}">
                <a16:creationId xmlns:a16="http://schemas.microsoft.com/office/drawing/2014/main" id="{203393CD-7262-4AC7-80E6-52FE6F3F39BA}"/>
              </a:ext>
            </a:extLst>
          </p:cNvPr>
          <p:cNvSpPr>
            <a:spLocks noGrp="1"/>
          </p:cNvSpPr>
          <p:nvPr>
            <p:ph type="subTitle" idx="1"/>
          </p:nvPr>
        </p:nvSpPr>
        <p:spPr>
          <a:xfrm>
            <a:off x="1524000" y="3602038"/>
            <a:ext cx="9144000" cy="1655762"/>
          </a:xfrm>
        </p:spPr>
        <p:txBody>
          <a:bodyPr/>
          <a:lstStyle>
            <a:lvl1pPr marL="0" indent="0" algn="ctr">
              <a:buNone/>
              <a:defRPr sz="20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D7D430AE-0210-4E82-AD7B-41B112DE7F7D}"/>
              </a:ext>
            </a:extLst>
          </p:cNvPr>
          <p:cNvSpPr>
            <a:spLocks noGrp="1"/>
          </p:cNvSpPr>
          <p:nvPr>
            <p:ph type="dt" sz="half" idx="10"/>
          </p:nvPr>
        </p:nvSpPr>
        <p:spPr/>
        <p:txBody>
          <a:bodyPr/>
          <a:lstStyle>
            <a:lvl1pPr>
              <a:defRPr>
                <a:latin typeface="+mn-lt"/>
              </a:defRPr>
            </a:lvl1pPr>
          </a:lstStyle>
          <a:p>
            <a:fld id="{11A6662E-FAF4-44BC-88B5-85A7CBFB6D30}" type="datetime1">
              <a:rPr lang="en-US" smtClean="0"/>
              <a:pPr/>
              <a:t>2/20/2023</a:t>
            </a:fld>
            <a:endParaRPr lang="en-US"/>
          </a:p>
        </p:txBody>
      </p:sp>
      <p:sp>
        <p:nvSpPr>
          <p:cNvPr id="5" name="Footer Placeholder 4">
            <a:extLst>
              <a:ext uri="{FF2B5EF4-FFF2-40B4-BE49-F238E27FC236}">
                <a16:creationId xmlns:a16="http://schemas.microsoft.com/office/drawing/2014/main" id="{0F221974-7DEC-459D-9642-CB5B59C82771}"/>
              </a:ext>
            </a:extLst>
          </p:cNvPr>
          <p:cNvSpPr>
            <a:spLocks noGrp="1"/>
          </p:cNvSpPr>
          <p:nvPr>
            <p:ph type="ftr" sz="quarter" idx="11"/>
          </p:nvPr>
        </p:nvSpPr>
        <p:spPr/>
        <p:txBody>
          <a:bodyPr/>
          <a:lstStyle>
            <a:lvl1pPr>
              <a:defRPr>
                <a:latin typeface="+mn-lt"/>
              </a:defRPr>
            </a:lvl1pPr>
          </a:lstStyle>
          <a:p>
            <a:endParaRPr lang="en-US"/>
          </a:p>
        </p:txBody>
      </p:sp>
      <p:sp>
        <p:nvSpPr>
          <p:cNvPr id="6" name="Slide Number Placeholder 5">
            <a:extLst>
              <a:ext uri="{FF2B5EF4-FFF2-40B4-BE49-F238E27FC236}">
                <a16:creationId xmlns:a16="http://schemas.microsoft.com/office/drawing/2014/main" id="{60731837-C94E-4B5B-BCF0-110C69EDB41C}"/>
              </a:ext>
            </a:extLst>
          </p:cNvPr>
          <p:cNvSpPr>
            <a:spLocks noGrp="1"/>
          </p:cNvSpPr>
          <p:nvPr>
            <p:ph type="sldNum" sz="quarter" idx="12"/>
          </p:nvPr>
        </p:nvSpPr>
        <p:spPr/>
        <p:txBody>
          <a:bodyPr/>
          <a:lstStyle>
            <a:lvl1pPr>
              <a:defRPr>
                <a:latin typeface="+mn-lt"/>
              </a:defRPr>
            </a:lvl1pPr>
          </a:lstStyle>
          <a:p>
            <a:fld id="{73B850FF-6169-4056-8077-06FFA93A5366}" type="slidenum">
              <a:rPr lang="en-US" smtClean="0"/>
              <a:pPr/>
              <a:t>‹#›</a:t>
            </a:fld>
            <a:endParaRPr lang="en-US"/>
          </a:p>
        </p:txBody>
      </p:sp>
    </p:spTree>
    <p:extLst>
      <p:ext uri="{BB962C8B-B14F-4D97-AF65-F5344CB8AC3E}">
        <p14:creationId xmlns:p14="http://schemas.microsoft.com/office/powerpoint/2010/main" val="24127907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ABDD2-E186-4F25-8FDE-D1E875E9C30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318CC5B-A7E0-48B1-8329-6533AC76E7B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905B1B-77FE-4BFC-BF87-87DA989F0082}"/>
              </a:ext>
            </a:extLst>
          </p:cNvPr>
          <p:cNvSpPr>
            <a:spLocks noGrp="1"/>
          </p:cNvSpPr>
          <p:nvPr>
            <p:ph type="dt" sz="half" idx="10"/>
          </p:nvPr>
        </p:nvSpPr>
        <p:spPr/>
        <p:txBody>
          <a:bodyPr/>
          <a:lstStyle/>
          <a:p>
            <a:fld id="{4C559632-1575-4E14-B53B-3DC3D5ED3947}" type="datetime1">
              <a:rPr lang="en-US" smtClean="0"/>
              <a:t>2/20/2023</a:t>
            </a:fld>
            <a:endParaRPr lang="en-US"/>
          </a:p>
        </p:txBody>
      </p:sp>
      <p:sp>
        <p:nvSpPr>
          <p:cNvPr id="5" name="Footer Placeholder 4">
            <a:extLst>
              <a:ext uri="{FF2B5EF4-FFF2-40B4-BE49-F238E27FC236}">
                <a16:creationId xmlns:a16="http://schemas.microsoft.com/office/drawing/2014/main" id="{3118531E-1B90-4631-BD37-4BB1DBFABF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8A55E8-88DC-4280-8E04-FF50FF8EDB5A}"/>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802253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960633D-90E4-4F5A-9EBF-DDEC2B0B471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DDD3065-FA3D-42C8-BFDA-967C87F4F28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DC126F-38E2-4425-861F-98ED432284BA}"/>
              </a:ext>
            </a:extLst>
          </p:cNvPr>
          <p:cNvSpPr>
            <a:spLocks noGrp="1"/>
          </p:cNvSpPr>
          <p:nvPr>
            <p:ph type="dt" sz="half" idx="10"/>
          </p:nvPr>
        </p:nvSpPr>
        <p:spPr/>
        <p:txBody>
          <a:bodyPr/>
          <a:lstStyle/>
          <a:p>
            <a:fld id="{CC4A6868-2568-4CC9-B302-F37117B01A6E}" type="datetime1">
              <a:rPr lang="en-US" smtClean="0"/>
              <a:t>2/20/2023</a:t>
            </a:fld>
            <a:endParaRPr lang="en-US"/>
          </a:p>
        </p:txBody>
      </p:sp>
      <p:sp>
        <p:nvSpPr>
          <p:cNvPr id="5" name="Footer Placeholder 4">
            <a:extLst>
              <a:ext uri="{FF2B5EF4-FFF2-40B4-BE49-F238E27FC236}">
                <a16:creationId xmlns:a16="http://schemas.microsoft.com/office/drawing/2014/main" id="{CA9645D8-F22A-4354-A8B3-96E8A2D232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9E2295-A616-4D57-8800-7B7E213A8CC8}"/>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832263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Shape 6" descr="Tag=AccentColor&#10;Flavor=Light&#10;Target=Fill">
            <a:extLst>
              <a:ext uri="{FF2B5EF4-FFF2-40B4-BE49-F238E27FC236}">
                <a16:creationId xmlns:a16="http://schemas.microsoft.com/office/drawing/2014/main" id="{13B7BB51-92B8-4089-8DAB-1202A4D1C6A3}"/>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26030E26-A86A-417A-AA64-699AA8DD3DA5}"/>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19CF97E-0E6E-41E9-B75B-0371E744D1E8}"/>
              </a:ext>
            </a:extLst>
          </p:cNvPr>
          <p:cNvSpPr>
            <a:spLocks noGrp="1"/>
          </p:cNvSpPr>
          <p:nvPr>
            <p:ph idx="1"/>
          </p:nvPr>
        </p:nvSpPr>
        <p:spPr>
          <a:xfrm>
            <a:off x="838200" y="2011680"/>
            <a:ext cx="1051560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0BAE770-8363-44CD-8A22-AB26C5C5361B}"/>
              </a:ext>
            </a:extLst>
          </p:cNvPr>
          <p:cNvSpPr>
            <a:spLocks noGrp="1"/>
          </p:cNvSpPr>
          <p:nvPr>
            <p:ph type="dt" sz="half" idx="10"/>
          </p:nvPr>
        </p:nvSpPr>
        <p:spPr/>
        <p:txBody>
          <a:bodyPr/>
          <a:lstStyle/>
          <a:p>
            <a:fld id="{3C04E684-10F4-4CC3-A0B9-F03AA7BE37CF}" type="datetimeFigureOut">
              <a:rPr lang="en-US" smtClean="0"/>
              <a:t>2/20/2023</a:t>
            </a:fld>
            <a:endParaRPr lang="en-US"/>
          </a:p>
        </p:txBody>
      </p:sp>
      <p:sp>
        <p:nvSpPr>
          <p:cNvPr id="5" name="Footer Placeholder 4">
            <a:extLst>
              <a:ext uri="{FF2B5EF4-FFF2-40B4-BE49-F238E27FC236}">
                <a16:creationId xmlns:a16="http://schemas.microsoft.com/office/drawing/2014/main" id="{36E618F2-3B8E-4449-91E7-F8AA496093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470164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CC1FC-ADE8-488C-A1DA-2FD569FD4D09}"/>
              </a:ext>
            </a:extLst>
          </p:cNvPr>
          <p:cNvSpPr>
            <a:spLocks noGrp="1"/>
          </p:cNvSpPr>
          <p:nvPr>
            <p:ph type="title"/>
          </p:nvPr>
        </p:nvSpPr>
        <p:spPr>
          <a:xfrm>
            <a:off x="838200" y="365760"/>
            <a:ext cx="10515600" cy="13255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57F02842-38C3-46D6-8527-0F6FE623C511}"/>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E864CF5-F681-40C2-88CC-E02206C9CECB}"/>
              </a:ext>
            </a:extLst>
          </p:cNvPr>
          <p:cNvSpPr>
            <a:spLocks noGrp="1"/>
          </p:cNvSpPr>
          <p:nvPr>
            <p:ph type="dt" sz="half" idx="10"/>
          </p:nvPr>
        </p:nvSpPr>
        <p:spPr/>
        <p:txBody>
          <a:bodyPr/>
          <a:lstStyle/>
          <a:p>
            <a:fld id="{0055F08A-1E71-4B2B-BB49-E743F2903911}" type="datetime1">
              <a:rPr lang="en-US" smtClean="0"/>
              <a:t>2/20/2023</a:t>
            </a:fld>
            <a:endParaRPr lang="en-US" dirty="0"/>
          </a:p>
        </p:txBody>
      </p:sp>
      <p:sp>
        <p:nvSpPr>
          <p:cNvPr id="5" name="Footer Placeholder 4">
            <a:extLst>
              <a:ext uri="{FF2B5EF4-FFF2-40B4-BE49-F238E27FC236}">
                <a16:creationId xmlns:a16="http://schemas.microsoft.com/office/drawing/2014/main" id="{82C04753-4FE4-4A6F-99BB-CFFC92E0CD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A569D1-DB13-4BD9-8BA9-0DEAD98F893F}"/>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7948710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20B05-7BF6-4073-9106-FA19E97273CB}"/>
              </a:ext>
            </a:extLst>
          </p:cNvPr>
          <p:cNvSpPr>
            <a:spLocks noGrp="1"/>
          </p:cNvSpPr>
          <p:nvPr>
            <p:ph type="title"/>
          </p:nvPr>
        </p:nvSpPr>
        <p:spPr>
          <a:xfrm>
            <a:off x="831850" y="1709738"/>
            <a:ext cx="10515600" cy="2852737"/>
          </a:xfrm>
        </p:spPr>
        <p:txBody>
          <a:bodyPr anchor="b"/>
          <a:lstStyle>
            <a:lvl1pP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E8EE8D7-6B58-4A3F-9DD5-E563D5192A68}"/>
              </a:ext>
            </a:extLst>
          </p:cNvPr>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02990E-9F0A-446A-B5B8-459CA8D98D92}"/>
              </a:ext>
            </a:extLst>
          </p:cNvPr>
          <p:cNvSpPr>
            <a:spLocks noGrp="1"/>
          </p:cNvSpPr>
          <p:nvPr>
            <p:ph type="dt" sz="half" idx="10"/>
          </p:nvPr>
        </p:nvSpPr>
        <p:spPr/>
        <p:txBody>
          <a:bodyPr/>
          <a:lstStyle/>
          <a:p>
            <a:fld id="{15417D9E-721A-44BB-8863-9873FE64DA75}" type="datetime1">
              <a:rPr lang="en-US" smtClean="0"/>
              <a:t>2/20/2023</a:t>
            </a:fld>
            <a:endParaRPr lang="en-US"/>
          </a:p>
        </p:txBody>
      </p:sp>
      <p:sp>
        <p:nvSpPr>
          <p:cNvPr id="5" name="Footer Placeholder 4">
            <a:extLst>
              <a:ext uri="{FF2B5EF4-FFF2-40B4-BE49-F238E27FC236}">
                <a16:creationId xmlns:a16="http://schemas.microsoft.com/office/drawing/2014/main" id="{89E68EAA-4377-45FF-9D7C-9E77BC9F27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07FA71-74C3-44B8-A0AC-E18A1E76B43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7922715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71F12-2D88-4F76-AF46-BD5156C127A9}"/>
              </a:ext>
            </a:extLst>
          </p:cNvPr>
          <p:cNvSpPr>
            <a:spLocks noGrp="1"/>
          </p:cNvSpPr>
          <p:nvPr>
            <p:ph type="title"/>
          </p:nvPr>
        </p:nvSpPr>
        <p:spPr>
          <a:xfrm>
            <a:off x="838200" y="365760"/>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E6E1AA46-E3EB-4704-B019-F90F1E6177A5}"/>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5C17480F-A530-4D05-9A22-E573FB4BA62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5B56FDA-C47A-4F4A-A364-BA60A25AB90A}"/>
              </a:ext>
            </a:extLst>
          </p:cNvPr>
          <p:cNvSpPr>
            <a:spLocks noGrp="1"/>
          </p:cNvSpPr>
          <p:nvPr>
            <p:ph type="dt" sz="half" idx="10"/>
          </p:nvPr>
        </p:nvSpPr>
        <p:spPr/>
        <p:txBody>
          <a:bodyPr/>
          <a:lstStyle/>
          <a:p>
            <a:fld id="{5F31DA2F-80B8-49CF-99FB-5ABCA53A607A}" type="datetime1">
              <a:rPr lang="en-US" smtClean="0"/>
              <a:t>2/20/2023</a:t>
            </a:fld>
            <a:endParaRPr lang="en-US"/>
          </a:p>
        </p:txBody>
      </p:sp>
      <p:sp>
        <p:nvSpPr>
          <p:cNvPr id="6" name="Footer Placeholder 5">
            <a:extLst>
              <a:ext uri="{FF2B5EF4-FFF2-40B4-BE49-F238E27FC236}">
                <a16:creationId xmlns:a16="http://schemas.microsoft.com/office/drawing/2014/main" id="{7326D8DD-6D84-44D4-8A1B-57615B3ED8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C8FE31-B577-4017-8AFE-A8BA09596E9C}"/>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3767002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C28C9-B8CC-413F-9FFA-626680E4A82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B53FE72-9D42-45F5-A37F-B12130388AD5}"/>
              </a:ext>
            </a:extLst>
          </p:cNvPr>
          <p:cNvSpPr>
            <a:spLocks noGrp="1"/>
          </p:cNvSpPr>
          <p:nvPr>
            <p:ph type="body" idx="1"/>
          </p:nvPr>
        </p:nvSpPr>
        <p:spPr>
          <a:xfrm>
            <a:off x="839788" y="1752600"/>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E3A31D-9B5F-4DE3-B18D-F7F77782EB46}"/>
              </a:ext>
            </a:extLst>
          </p:cNvPr>
          <p:cNvSpPr>
            <a:spLocks noGrp="1"/>
          </p:cNvSpPr>
          <p:nvPr>
            <p:ph sz="half" idx="2"/>
          </p:nvPr>
        </p:nvSpPr>
        <p:spPr>
          <a:xfrm>
            <a:off x="839788" y="2666999"/>
            <a:ext cx="5157787" cy="3522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F0BE1D2D-822C-466C-A7B9-1A2D97366A41}"/>
              </a:ext>
            </a:extLst>
          </p:cNvPr>
          <p:cNvSpPr>
            <a:spLocks noGrp="1"/>
          </p:cNvSpPr>
          <p:nvPr>
            <p:ph type="body" sz="quarter" idx="3"/>
          </p:nvPr>
        </p:nvSpPr>
        <p:spPr>
          <a:xfrm>
            <a:off x="6172200" y="1752600"/>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6F13B2C-44CA-49C4-BC84-02AF1638F381}"/>
              </a:ext>
            </a:extLst>
          </p:cNvPr>
          <p:cNvSpPr>
            <a:spLocks noGrp="1"/>
          </p:cNvSpPr>
          <p:nvPr>
            <p:ph sz="quarter" idx="4"/>
          </p:nvPr>
        </p:nvSpPr>
        <p:spPr>
          <a:xfrm>
            <a:off x="6172200" y="2666999"/>
            <a:ext cx="5183188" cy="3522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793CB55-E9C1-4CE6-9B61-81B71475B960}"/>
              </a:ext>
            </a:extLst>
          </p:cNvPr>
          <p:cNvSpPr>
            <a:spLocks noGrp="1"/>
          </p:cNvSpPr>
          <p:nvPr>
            <p:ph type="dt" sz="half" idx="10"/>
          </p:nvPr>
        </p:nvSpPr>
        <p:spPr/>
        <p:txBody>
          <a:bodyPr/>
          <a:lstStyle/>
          <a:p>
            <a:fld id="{28852172-E6C9-4B6C-929A-A9DE3837BBF1}" type="datetime1">
              <a:rPr lang="en-US" smtClean="0"/>
              <a:t>2/20/2023</a:t>
            </a:fld>
            <a:endParaRPr lang="en-US"/>
          </a:p>
        </p:txBody>
      </p:sp>
      <p:sp>
        <p:nvSpPr>
          <p:cNvPr id="8" name="Footer Placeholder 7">
            <a:extLst>
              <a:ext uri="{FF2B5EF4-FFF2-40B4-BE49-F238E27FC236}">
                <a16:creationId xmlns:a16="http://schemas.microsoft.com/office/drawing/2014/main" id="{0DF22318-747B-4EC9-862C-D9FD488CCCE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CFBDDDF-16BD-438D-937D-0E3E30E74E86}"/>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742616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92D5F-0BD4-4517-9233-E08AF405B6DE}"/>
              </a:ext>
            </a:extLst>
          </p:cNvPr>
          <p:cNvSpPr>
            <a:spLocks noGrp="1"/>
          </p:cNvSpPr>
          <p:nvPr>
            <p:ph type="title"/>
          </p:nvPr>
        </p:nvSpPr>
        <p:spPr>
          <a:xfrm>
            <a:off x="838200" y="365760"/>
            <a:ext cx="10515600" cy="1325563"/>
          </a:xfrm>
        </p:spPr>
        <p:txBody>
          <a:bodyPr/>
          <a:lstStyle/>
          <a:p>
            <a:r>
              <a:rPr lang="en-US"/>
              <a:t>Click to edit Master title style</a:t>
            </a:r>
          </a:p>
        </p:txBody>
      </p:sp>
      <p:sp>
        <p:nvSpPr>
          <p:cNvPr id="3" name="Date Placeholder 2">
            <a:extLst>
              <a:ext uri="{FF2B5EF4-FFF2-40B4-BE49-F238E27FC236}">
                <a16:creationId xmlns:a16="http://schemas.microsoft.com/office/drawing/2014/main" id="{B83523B8-51E3-48B8-BFD8-CE950619804E}"/>
              </a:ext>
            </a:extLst>
          </p:cNvPr>
          <p:cNvSpPr>
            <a:spLocks noGrp="1"/>
          </p:cNvSpPr>
          <p:nvPr>
            <p:ph type="dt" sz="half" idx="10"/>
          </p:nvPr>
        </p:nvSpPr>
        <p:spPr/>
        <p:txBody>
          <a:bodyPr/>
          <a:lstStyle/>
          <a:p>
            <a:fld id="{3AB41CFF-90C9-47B3-9DA1-F2BF8D839F7E}" type="datetime1">
              <a:rPr lang="en-US" smtClean="0"/>
              <a:t>2/20/2023</a:t>
            </a:fld>
            <a:endParaRPr lang="en-US"/>
          </a:p>
        </p:txBody>
      </p:sp>
      <p:sp>
        <p:nvSpPr>
          <p:cNvPr id="4" name="Footer Placeholder 3">
            <a:extLst>
              <a:ext uri="{FF2B5EF4-FFF2-40B4-BE49-F238E27FC236}">
                <a16:creationId xmlns:a16="http://schemas.microsoft.com/office/drawing/2014/main" id="{7D739B90-5D50-4424-B51D-53C39162186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16F9286-3A00-4D3C-A3F0-50AC9045C4E1}"/>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97377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933BE2-665A-42DA-A3B7-835F81A3F46B}"/>
              </a:ext>
            </a:extLst>
          </p:cNvPr>
          <p:cNvSpPr>
            <a:spLocks noGrp="1"/>
          </p:cNvSpPr>
          <p:nvPr>
            <p:ph type="dt" sz="half" idx="10"/>
          </p:nvPr>
        </p:nvSpPr>
        <p:spPr/>
        <p:txBody>
          <a:bodyPr/>
          <a:lstStyle/>
          <a:p>
            <a:fld id="{F06048FA-06AB-4884-A69B-986B96E68A24}" type="datetime1">
              <a:rPr lang="en-US" smtClean="0"/>
              <a:t>2/20/2023</a:t>
            </a:fld>
            <a:endParaRPr lang="en-US"/>
          </a:p>
        </p:txBody>
      </p:sp>
      <p:sp>
        <p:nvSpPr>
          <p:cNvPr id="3" name="Footer Placeholder 2">
            <a:extLst>
              <a:ext uri="{FF2B5EF4-FFF2-40B4-BE49-F238E27FC236}">
                <a16:creationId xmlns:a16="http://schemas.microsoft.com/office/drawing/2014/main" id="{634DBCBD-AD42-432D-ABA9-20D616AF3ED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E140251-3596-4673-B24B-59A6F9ED8FB3}"/>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36589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A81A1-6D8E-4DD6-8E49-DABDE6D107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693F18F-F78D-4A31-A6BC-6552105BCF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582C2F4-BDF4-4A4F-AA3D-52692932C2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13850F-5C87-4F08-9658-EAF049B60EB0}"/>
              </a:ext>
            </a:extLst>
          </p:cNvPr>
          <p:cNvSpPr>
            <a:spLocks noGrp="1"/>
          </p:cNvSpPr>
          <p:nvPr>
            <p:ph type="dt" sz="half" idx="10"/>
          </p:nvPr>
        </p:nvSpPr>
        <p:spPr/>
        <p:txBody>
          <a:bodyPr/>
          <a:lstStyle/>
          <a:p>
            <a:fld id="{50DB7ABA-0172-4F9C-889D-567164F66BCD}" type="datetime1">
              <a:rPr lang="en-US" smtClean="0"/>
              <a:t>2/20/2023</a:t>
            </a:fld>
            <a:endParaRPr lang="en-US"/>
          </a:p>
        </p:txBody>
      </p:sp>
      <p:sp>
        <p:nvSpPr>
          <p:cNvPr id="6" name="Footer Placeholder 5">
            <a:extLst>
              <a:ext uri="{FF2B5EF4-FFF2-40B4-BE49-F238E27FC236}">
                <a16:creationId xmlns:a16="http://schemas.microsoft.com/office/drawing/2014/main" id="{210BCE9A-A746-4439-B5D3-966FBC8E5F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1D3B51-AA2E-4AA1-8062-A0D476D80CCB}"/>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4245758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02CF7-F453-4B3E-9510-D747979878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3E2A1B9-8A2A-4B49-8B79-76D3EEB36B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D9FEA03-0EC4-4085-AE63-4AA492D61A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05AD5B-0DEA-4C6F-94D2-FAA99F2E5DA9}"/>
              </a:ext>
            </a:extLst>
          </p:cNvPr>
          <p:cNvSpPr>
            <a:spLocks noGrp="1"/>
          </p:cNvSpPr>
          <p:nvPr>
            <p:ph type="dt" sz="half" idx="10"/>
          </p:nvPr>
        </p:nvSpPr>
        <p:spPr/>
        <p:txBody>
          <a:bodyPr/>
          <a:lstStyle/>
          <a:p>
            <a:fld id="{78AC6A5B-8AE7-4A41-B5A7-9ADC6686DC18}" type="datetime1">
              <a:rPr lang="en-US" smtClean="0"/>
              <a:t>2/20/2023</a:t>
            </a:fld>
            <a:endParaRPr lang="en-US"/>
          </a:p>
        </p:txBody>
      </p:sp>
      <p:sp>
        <p:nvSpPr>
          <p:cNvPr id="6" name="Footer Placeholder 5">
            <a:extLst>
              <a:ext uri="{FF2B5EF4-FFF2-40B4-BE49-F238E27FC236}">
                <a16:creationId xmlns:a16="http://schemas.microsoft.com/office/drawing/2014/main" id="{F0DC6744-7CBA-4A1D-8F87-10699F9812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AD9048-35FF-4BE9-8157-BE4BAA1C7251}"/>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2425372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p:nvPr/>
        </p:nvSpPr>
        <p:spPr>
          <a:xfrm>
            <a:off x="0" y="1"/>
            <a:ext cx="12192000" cy="6858004"/>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40" name="Picture 39">
            <a:extLst>
              <a:ext uri="{FF2B5EF4-FFF2-40B4-BE49-F238E27FC236}">
                <a16:creationId xmlns:a16="http://schemas.microsoft.com/office/drawing/2014/main" id="{1CB7E8AE-A3AC-4BB7-A5C6-F00EC697B265}"/>
              </a:ext>
            </a:extLst>
          </p:cNvPr>
          <p:cNvPicPr>
            <a:picLocks noChangeAspect="1"/>
          </p:cNvPicPr>
          <p:nvPr/>
        </p:nvPicPr>
        <p:blipFill>
          <a:blip r:embed="rId13">
            <a:alphaModFix amt="35000"/>
            <a:extLst>
              <a:ext uri="{28A0092B-C50C-407E-A947-70E740481C1C}">
                <a14:useLocalDpi xmlns:a14="http://schemas.microsoft.com/office/drawing/2010/main" val="0"/>
              </a:ext>
            </a:extLst>
          </a:blip>
          <a:stretch>
            <a:fillRect/>
          </a:stretch>
        </p:blipFill>
        <p:spPr>
          <a:xfrm>
            <a:off x="0" y="1"/>
            <a:ext cx="12192000" cy="1392401"/>
          </a:xfrm>
          <a:prstGeom prst="rect">
            <a:avLst/>
          </a:prstGeom>
        </p:spPr>
      </p:pic>
      <p:sp>
        <p:nvSpPr>
          <p:cNvPr id="2" name="Title Placeholder 1">
            <a:extLst>
              <a:ext uri="{FF2B5EF4-FFF2-40B4-BE49-F238E27FC236}">
                <a16:creationId xmlns:a16="http://schemas.microsoft.com/office/drawing/2014/main" id="{E9984D45-0ED3-4D03-8E44-5E355C9134F1}"/>
              </a:ext>
            </a:extLst>
          </p:cNvPr>
          <p:cNvSpPr>
            <a:spLocks noGrp="1"/>
          </p:cNvSpPr>
          <p:nvPr>
            <p:ph type="title"/>
          </p:nvPr>
        </p:nvSpPr>
        <p:spPr>
          <a:xfrm>
            <a:off x="838200" y="425450"/>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F687D6E-D1E9-489C-9AA9-3575C39BAA0B}"/>
              </a:ext>
            </a:extLst>
          </p:cNvPr>
          <p:cNvSpPr>
            <a:spLocks noGrp="1"/>
          </p:cNvSpPr>
          <p:nvPr>
            <p:ph type="body" idx="1"/>
          </p:nvPr>
        </p:nvSpPr>
        <p:spPr>
          <a:xfrm>
            <a:off x="838200" y="1949450"/>
            <a:ext cx="10515600" cy="41957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6364E9C-08EE-4B1B-B3FC-D6D997F4EA38}"/>
              </a:ext>
            </a:extLst>
          </p:cNvPr>
          <p:cNvSpPr>
            <a:spLocks noGrp="1"/>
          </p:cNvSpPr>
          <p:nvPr>
            <p:ph type="dt" sz="half" idx="2"/>
          </p:nvPr>
        </p:nvSpPr>
        <p:spPr>
          <a:xfrm>
            <a:off x="838200" y="6324600"/>
            <a:ext cx="2743200" cy="365125"/>
          </a:xfrm>
          <a:prstGeom prst="rect">
            <a:avLst/>
          </a:prstGeom>
        </p:spPr>
        <p:txBody>
          <a:bodyPr vert="horz" lIns="91440" tIns="45720" rIns="91440" bIns="45720" rtlCol="0" anchor="ctr"/>
          <a:lstStyle>
            <a:lvl1pPr algn="l">
              <a:defRPr sz="900">
                <a:solidFill>
                  <a:schemeClr val="bg1">
                    <a:alpha val="60000"/>
                  </a:schemeClr>
                </a:solidFill>
                <a:latin typeface="+mn-lt"/>
              </a:defRPr>
            </a:lvl1pPr>
          </a:lstStyle>
          <a:p>
            <a:fld id="{57E0CF6C-748E-4B7A-BC8B-3011EF78ED13}" type="datetime1">
              <a:rPr lang="en-US" smtClean="0"/>
              <a:pPr/>
              <a:t>2/20/2023</a:t>
            </a:fld>
            <a:endParaRPr lang="en-US" dirty="0"/>
          </a:p>
        </p:txBody>
      </p:sp>
      <p:sp>
        <p:nvSpPr>
          <p:cNvPr id="5" name="Footer Placeholder 4">
            <a:extLst>
              <a:ext uri="{FF2B5EF4-FFF2-40B4-BE49-F238E27FC236}">
                <a16:creationId xmlns:a16="http://schemas.microsoft.com/office/drawing/2014/main" id="{BAB0A1F1-38FE-4C27-81E6-A43A54793FC3}"/>
              </a:ext>
            </a:extLst>
          </p:cNvPr>
          <p:cNvSpPr>
            <a:spLocks noGrp="1"/>
          </p:cNvSpPr>
          <p:nvPr>
            <p:ph type="ftr" sz="quarter" idx="3"/>
          </p:nvPr>
        </p:nvSpPr>
        <p:spPr>
          <a:xfrm>
            <a:off x="4038600" y="6324600"/>
            <a:ext cx="4114800" cy="365125"/>
          </a:xfrm>
          <a:prstGeom prst="rect">
            <a:avLst/>
          </a:prstGeom>
        </p:spPr>
        <p:txBody>
          <a:bodyPr vert="horz" lIns="91440" tIns="45720" rIns="91440" bIns="45720" rtlCol="0" anchor="ctr"/>
          <a:lstStyle>
            <a:lvl1pPr algn="ctr">
              <a:defRPr sz="900">
                <a:solidFill>
                  <a:schemeClr val="bg1">
                    <a:alpha val="60000"/>
                  </a:schemeClr>
                </a:solidFill>
                <a:latin typeface="+mn-lt"/>
              </a:defRPr>
            </a:lvl1pPr>
          </a:lstStyle>
          <a:p>
            <a:endParaRPr lang="en-US" dirty="0"/>
          </a:p>
        </p:txBody>
      </p:sp>
      <p:sp>
        <p:nvSpPr>
          <p:cNvPr id="6" name="Slide Number Placeholder 5">
            <a:extLst>
              <a:ext uri="{FF2B5EF4-FFF2-40B4-BE49-F238E27FC236}">
                <a16:creationId xmlns:a16="http://schemas.microsoft.com/office/drawing/2014/main" id="{5E26B39A-FFD8-42EF-ADC7-7DB3B302F8B2}"/>
              </a:ext>
            </a:extLst>
          </p:cNvPr>
          <p:cNvSpPr>
            <a:spLocks noGrp="1"/>
          </p:cNvSpPr>
          <p:nvPr>
            <p:ph type="sldNum" sz="quarter" idx="4"/>
          </p:nvPr>
        </p:nvSpPr>
        <p:spPr>
          <a:xfrm>
            <a:off x="8610600" y="6324600"/>
            <a:ext cx="2743200" cy="365125"/>
          </a:xfrm>
          <a:prstGeom prst="rect">
            <a:avLst/>
          </a:prstGeom>
        </p:spPr>
        <p:txBody>
          <a:bodyPr vert="horz" lIns="91440" tIns="45720" rIns="91440" bIns="45720" rtlCol="0" anchor="ctr"/>
          <a:lstStyle>
            <a:lvl1pPr algn="r">
              <a:defRPr sz="900">
                <a:solidFill>
                  <a:schemeClr val="bg1">
                    <a:alpha val="60000"/>
                  </a:schemeClr>
                </a:solidFill>
                <a:latin typeface="+mn-lt"/>
              </a:defRPr>
            </a:lvl1pPr>
          </a:lstStyle>
          <a:p>
            <a:fld id="{73B850FF-6169-4056-8077-06FFA93A5366}" type="slidenum">
              <a:rPr lang="en-US" smtClean="0"/>
              <a:pPr/>
              <a:t>‹#›</a:t>
            </a:fld>
            <a:endParaRPr lang="en-US" dirty="0"/>
          </a:p>
        </p:txBody>
      </p:sp>
    </p:spTree>
    <p:extLst>
      <p:ext uri="{BB962C8B-B14F-4D97-AF65-F5344CB8AC3E}">
        <p14:creationId xmlns:p14="http://schemas.microsoft.com/office/powerpoint/2010/main" val="884231158"/>
      </p:ext>
    </p:extLst>
  </p:cSld>
  <p:clrMap bg1="lt1" tx1="dk1" bg2="lt2" tx2="dk2" accent1="accent1" accent2="accent2" accent3="accent3" accent4="accent4" accent5="accent5" accent6="accent6" hlink="hlink" folHlink="folHlink"/>
  <p:sldLayoutIdLst>
    <p:sldLayoutId id="2147483672" r:id="rId1"/>
    <p:sldLayoutId id="2147483662" r:id="rId2"/>
    <p:sldLayoutId id="2147483663" r:id="rId3"/>
    <p:sldLayoutId id="2147483664" r:id="rId4"/>
    <p:sldLayoutId id="2147483665" r:id="rId5"/>
    <p:sldLayoutId id="2147483666" r:id="rId6"/>
    <p:sldLayoutId id="2147483667" r:id="rId7"/>
    <p:sldLayoutId id="2147483671" r:id="rId8"/>
    <p:sldLayoutId id="2147483668" r:id="rId9"/>
    <p:sldLayoutId id="2147483669" r:id="rId10"/>
    <p:sldLayoutId id="2147483670" r:id="rId11"/>
  </p:sldLayoutIdLst>
  <p:hf sldNum="0" hdr="0" ftr="0" dt="0"/>
  <p:txStyles>
    <p:titleStyle>
      <a:lvl1pPr algn="l" defTabSz="914400" rtl="0" eaLnBrk="1" latinLnBrk="0" hangingPunct="1">
        <a:lnSpc>
          <a:spcPct val="100000"/>
        </a:lnSpc>
        <a:spcBef>
          <a:spcPct val="0"/>
        </a:spcBef>
        <a:buNone/>
        <a:defRPr sz="4400" b="1" kern="1200">
          <a:solidFill>
            <a:schemeClr val="bg1"/>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accent1"/>
        </a:buClr>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110000"/>
        </a:lnSpc>
        <a:spcBef>
          <a:spcPts val="500"/>
        </a:spcBef>
        <a:buClr>
          <a:schemeClr val="accent1"/>
        </a:buClr>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110000"/>
        </a:lnSpc>
        <a:spcBef>
          <a:spcPts val="500"/>
        </a:spcBef>
        <a:buClr>
          <a:schemeClr val="accent1"/>
        </a:buClr>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615C6B-1C98-4B1C-AB4B-1E1898E59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8DFF97-B7FD-47F9-BC7F-DD4B4C5EA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1831D22-079E-43E3-86A4-BA12DB888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04E684-10F4-4CC3-A0B9-F03AA7BE37CF}" type="datetimeFigureOut">
              <a:rPr lang="en-US" smtClean="0"/>
              <a:t>2/20/2023</a:t>
            </a:fld>
            <a:endParaRPr lang="en-US"/>
          </a:p>
        </p:txBody>
      </p:sp>
      <p:sp>
        <p:nvSpPr>
          <p:cNvPr id="5" name="Footer Placeholder 4">
            <a:extLst>
              <a:ext uri="{FF2B5EF4-FFF2-40B4-BE49-F238E27FC236}">
                <a16:creationId xmlns:a16="http://schemas.microsoft.com/office/drawing/2014/main" id="{A14C30A2-140B-4A5D-BEEC-C1314AF1F3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B71BA8F-7826-496D-91F8-B3ECDF34DA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845F5A-061D-4825-9AE9-D7794091C6CF}" type="slidenum">
              <a:rPr lang="en-US" smtClean="0"/>
              <a:t>‹#›</a:t>
            </a:fld>
            <a:endParaRPr lang="en-US"/>
          </a:p>
        </p:txBody>
      </p:sp>
    </p:spTree>
    <p:extLst>
      <p:ext uri="{BB962C8B-B14F-4D97-AF65-F5344CB8AC3E}">
        <p14:creationId xmlns:p14="http://schemas.microsoft.com/office/powerpoint/2010/main" val="2041270575"/>
      </p:ext>
    </p:extLst>
  </p:cSld>
  <p:clrMap bg1="lt1" tx1="dk1" bg2="lt2" tx2="dk2" accent1="accent1" accent2="accent2" accent3="accent3" accent4="accent4" accent5="accent5" accent6="accent6" hlink="hlink" folHlink="folHlink"/>
  <p:sldLayoutIdLst>
    <p:sldLayoutId id="2147483683" r:id="rId1"/>
  </p:sldLayoutIdLst>
  <p:txStyles>
    <p:titleStyle>
      <a:lvl1pPr algn="l" defTabSz="914400" rtl="0" eaLnBrk="1" latinLnBrk="0" hangingPunct="1">
        <a:lnSpc>
          <a:spcPct val="90000"/>
        </a:lnSpc>
        <a:spcBef>
          <a:spcPct val="0"/>
        </a:spcBef>
        <a:buNone/>
        <a:defRPr sz="4000" i="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644DE9-8D09-43E2-BA69-F57482CFC9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1" name="Rectangle 10">
            <a:extLst>
              <a:ext uri="{FF2B5EF4-FFF2-40B4-BE49-F238E27FC236}">
                <a16:creationId xmlns:a16="http://schemas.microsoft.com/office/drawing/2014/main" id="{6C23C919-B32E-40FF-B3D8-631316E84E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3" name="Rectangle 12">
            <a:extLst>
              <a:ext uri="{FF2B5EF4-FFF2-40B4-BE49-F238E27FC236}">
                <a16:creationId xmlns:a16="http://schemas.microsoft.com/office/drawing/2014/main" id="{61B17B84-F8A7-4053-9C9D-91E3CA7FFE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0"/>
            <a:ext cx="12188951" cy="6858000"/>
          </a:xfrm>
          <a:prstGeom prst="rect">
            <a:avLst/>
          </a:prstGeom>
          <a:blipFill dpi="0" rotWithShape="1">
            <a:blip r:embed="rId2">
              <a:alphaModFix amt="30000"/>
              <a:lum bright="70000" contrast="-70000"/>
            </a:blip>
            <a:srcRect/>
            <a:tile tx="889000" ty="0" sx="100000" sy="100000" flip="xy" algn="t"/>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Molecules">
            <a:extLst>
              <a:ext uri="{FF2B5EF4-FFF2-40B4-BE49-F238E27FC236}">
                <a16:creationId xmlns:a16="http://schemas.microsoft.com/office/drawing/2014/main" id="{A17A245C-A888-4735-824E-3779BCE1D1D3}"/>
              </a:ext>
            </a:extLst>
          </p:cNvPr>
          <p:cNvPicPr>
            <a:picLocks noChangeAspect="1"/>
          </p:cNvPicPr>
          <p:nvPr/>
        </p:nvPicPr>
        <p:blipFill rotWithShape="1">
          <a:blip r:embed="rId3">
            <a:alphaModFix amt="70000"/>
          </a:blip>
          <a:srcRect t="15155" r="-1" b="570"/>
          <a:stretch/>
        </p:blipFill>
        <p:spPr>
          <a:xfrm>
            <a:off x="20" y="10"/>
            <a:ext cx="12188932" cy="6856614"/>
          </a:xfrm>
          <a:prstGeom prst="rect">
            <a:avLst/>
          </a:prstGeom>
        </p:spPr>
      </p:pic>
      <p:sp>
        <p:nvSpPr>
          <p:cNvPr id="2" name="Title 1">
            <a:extLst>
              <a:ext uri="{FF2B5EF4-FFF2-40B4-BE49-F238E27FC236}">
                <a16:creationId xmlns:a16="http://schemas.microsoft.com/office/drawing/2014/main" id="{539D429F-BD12-4133-B20B-20879F2A8B89}"/>
              </a:ext>
            </a:extLst>
          </p:cNvPr>
          <p:cNvSpPr>
            <a:spLocks noGrp="1"/>
          </p:cNvSpPr>
          <p:nvPr>
            <p:ph type="ctrTitle"/>
          </p:nvPr>
        </p:nvSpPr>
        <p:spPr>
          <a:xfrm>
            <a:off x="838200" y="740211"/>
            <a:ext cx="7530685" cy="3163864"/>
          </a:xfrm>
        </p:spPr>
        <p:txBody>
          <a:bodyPr>
            <a:normAutofit/>
          </a:bodyPr>
          <a:lstStyle/>
          <a:p>
            <a:pPr algn="l"/>
            <a:r>
              <a:rPr lang="en-GB" sz="5200" dirty="0">
                <a:solidFill>
                  <a:srgbClr val="FFFFFF"/>
                </a:solidFill>
              </a:rPr>
              <a:t>Symbolic interactionism</a:t>
            </a:r>
          </a:p>
        </p:txBody>
      </p:sp>
      <p:sp>
        <p:nvSpPr>
          <p:cNvPr id="3" name="Subtitle 2">
            <a:extLst>
              <a:ext uri="{FF2B5EF4-FFF2-40B4-BE49-F238E27FC236}">
                <a16:creationId xmlns:a16="http://schemas.microsoft.com/office/drawing/2014/main" id="{F9C0DE5D-5AFA-4E6E-83ED-A3BCCA042CBA}"/>
              </a:ext>
            </a:extLst>
          </p:cNvPr>
          <p:cNvSpPr>
            <a:spLocks noGrp="1"/>
          </p:cNvSpPr>
          <p:nvPr>
            <p:ph type="subTitle" idx="1"/>
          </p:nvPr>
        </p:nvSpPr>
        <p:spPr>
          <a:xfrm>
            <a:off x="838200" y="4074515"/>
            <a:ext cx="7583133" cy="1279124"/>
          </a:xfrm>
        </p:spPr>
        <p:txBody>
          <a:bodyPr>
            <a:normAutofit/>
          </a:bodyPr>
          <a:lstStyle/>
          <a:p>
            <a:pPr algn="l"/>
            <a:endParaRPr lang="en-GB" sz="2200">
              <a:solidFill>
                <a:srgbClr val="FFFFFF"/>
              </a:solidFill>
            </a:endParaRPr>
          </a:p>
        </p:txBody>
      </p:sp>
    </p:spTree>
    <p:extLst>
      <p:ext uri="{BB962C8B-B14F-4D97-AF65-F5344CB8AC3E}">
        <p14:creationId xmlns:p14="http://schemas.microsoft.com/office/powerpoint/2010/main" val="10540657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9974B-8BFD-427E-8ED9-78EEFB52B29E}"/>
              </a:ext>
            </a:extLst>
          </p:cNvPr>
          <p:cNvSpPr>
            <a:spLocks noGrp="1"/>
          </p:cNvSpPr>
          <p:nvPr>
            <p:ph type="title"/>
          </p:nvPr>
        </p:nvSpPr>
        <p:spPr/>
        <p:txBody>
          <a:bodyPr/>
          <a:lstStyle/>
          <a:p>
            <a:r>
              <a:rPr lang="en-GB" dirty="0"/>
              <a:t>Questions – Body Embodiment, </a:t>
            </a:r>
            <a:r>
              <a:rPr lang="en-GB" dirty="0" err="1"/>
              <a:t>Waskul</a:t>
            </a:r>
            <a:r>
              <a:rPr lang="en-GB" dirty="0"/>
              <a:t> and </a:t>
            </a:r>
            <a:r>
              <a:rPr lang="en-GB" dirty="0" err="1"/>
              <a:t>Vannini</a:t>
            </a:r>
            <a:endParaRPr lang="en-GB" dirty="0"/>
          </a:p>
        </p:txBody>
      </p:sp>
      <p:sp>
        <p:nvSpPr>
          <p:cNvPr id="3" name="Content Placeholder 2">
            <a:extLst>
              <a:ext uri="{FF2B5EF4-FFF2-40B4-BE49-F238E27FC236}">
                <a16:creationId xmlns:a16="http://schemas.microsoft.com/office/drawing/2014/main" id="{0A0DA48A-37B2-4B90-9BBC-49F80DB5E6E3}"/>
              </a:ext>
            </a:extLst>
          </p:cNvPr>
          <p:cNvSpPr>
            <a:spLocks noGrp="1"/>
          </p:cNvSpPr>
          <p:nvPr>
            <p:ph idx="1"/>
          </p:nvPr>
        </p:nvSpPr>
        <p:spPr>
          <a:xfrm>
            <a:off x="838200" y="1690688"/>
            <a:ext cx="10515600" cy="4160520"/>
          </a:xfrm>
        </p:spPr>
        <p:txBody>
          <a:bodyPr>
            <a:noAutofit/>
          </a:bodyPr>
          <a:lstStyle/>
          <a:p>
            <a:pPr>
              <a:lnSpc>
                <a:spcPct val="107000"/>
              </a:lnSpc>
              <a:spcAft>
                <a:spcPts val="800"/>
              </a:spcAft>
            </a:pPr>
            <a:r>
              <a:rPr lang="en-GB" dirty="0">
                <a:effectLst/>
                <a:ea typeface="Calibri" panose="020F0502020204030204" pitchFamily="34" charset="0"/>
                <a:cs typeface="Times New Roman" panose="02020603050405020304" pitchFamily="18" charset="0"/>
              </a:rPr>
              <a:t>For Huggins, what is the cultural significance of drug use?</a:t>
            </a:r>
          </a:p>
          <a:p>
            <a:pPr>
              <a:lnSpc>
                <a:spcPct val="107000"/>
              </a:lnSpc>
              <a:spcAft>
                <a:spcPts val="800"/>
              </a:spcAft>
            </a:pPr>
            <a:r>
              <a:rPr lang="en-GB" dirty="0">
                <a:effectLst/>
                <a:ea typeface="Calibri" panose="020F0502020204030204" pitchFamily="34" charset="0"/>
                <a:cs typeface="Times New Roman" panose="02020603050405020304" pitchFamily="18" charset="0"/>
              </a:rPr>
              <a:t>How does he approach research on the representation of drug use through discourses and images of the addict’s body in popular media?</a:t>
            </a:r>
          </a:p>
          <a:p>
            <a:pPr algn="l"/>
            <a:r>
              <a:rPr lang="en-US" b="0" i="0" dirty="0">
                <a:solidFill>
                  <a:srgbClr val="212121"/>
                </a:solidFill>
                <a:effectLst/>
              </a:rPr>
              <a:t>1. How does class play a role in reflexivity according to Bourdieu? Does he believe this is instinctive? How would this theory hold up in this day and age?</a:t>
            </a:r>
          </a:p>
          <a:p>
            <a:pPr algn="l"/>
            <a:r>
              <a:rPr lang="en-US" b="0" i="0" dirty="0">
                <a:solidFill>
                  <a:srgbClr val="212121"/>
                </a:solidFill>
                <a:effectLst/>
              </a:rPr>
              <a:t>2. What does Mead mean when he talks about vantage point in regards to reflexivity?</a:t>
            </a:r>
          </a:p>
          <a:p>
            <a:pPr>
              <a:lnSpc>
                <a:spcPct val="107000"/>
              </a:lnSpc>
              <a:spcAft>
                <a:spcPts val="800"/>
              </a:spcAft>
            </a:pPr>
            <a:endParaRPr lang="en-GB" dirty="0">
              <a:effectLst/>
              <a:ea typeface="Calibri" panose="020F0502020204030204" pitchFamily="34" charset="0"/>
              <a:cs typeface="Times New Roman" panose="02020603050405020304" pitchFamily="18" charset="0"/>
            </a:endParaRPr>
          </a:p>
          <a:p>
            <a:pPr marL="457200" lvl="1" indent="0">
              <a:buNone/>
            </a:pPr>
            <a:endParaRPr lang="en-GB" sz="2800" dirty="0"/>
          </a:p>
        </p:txBody>
      </p:sp>
    </p:spTree>
    <p:extLst>
      <p:ext uri="{BB962C8B-B14F-4D97-AF65-F5344CB8AC3E}">
        <p14:creationId xmlns:p14="http://schemas.microsoft.com/office/powerpoint/2010/main" val="37494740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clipart&#10;&#10;Description automatically generated">
            <a:extLst>
              <a:ext uri="{FF2B5EF4-FFF2-40B4-BE49-F238E27FC236}">
                <a16:creationId xmlns:a16="http://schemas.microsoft.com/office/drawing/2014/main" id="{944A0C38-C056-222D-1469-BFAD3E43E5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2467" y="237418"/>
            <a:ext cx="9627066" cy="6383164"/>
          </a:xfrm>
          <a:prstGeom prst="rect">
            <a:avLst/>
          </a:prstGeom>
        </p:spPr>
      </p:pic>
      <p:sp>
        <p:nvSpPr>
          <p:cNvPr id="2" name="Title 1">
            <a:extLst>
              <a:ext uri="{FF2B5EF4-FFF2-40B4-BE49-F238E27FC236}">
                <a16:creationId xmlns:a16="http://schemas.microsoft.com/office/drawing/2014/main" id="{7349974B-8BFD-427E-8ED9-78EEFB52B29E}"/>
              </a:ext>
            </a:extLst>
          </p:cNvPr>
          <p:cNvSpPr>
            <a:spLocks noGrp="1"/>
          </p:cNvSpPr>
          <p:nvPr>
            <p:ph type="title"/>
          </p:nvPr>
        </p:nvSpPr>
        <p:spPr>
          <a:xfrm>
            <a:off x="-900953" y="237418"/>
            <a:ext cx="10515600" cy="1325563"/>
          </a:xfrm>
        </p:spPr>
        <p:txBody>
          <a:bodyPr/>
          <a:lstStyle/>
          <a:p>
            <a:r>
              <a:rPr lang="en-GB" b="1" dirty="0"/>
              <a:t>	Symbols</a:t>
            </a:r>
          </a:p>
        </p:txBody>
      </p:sp>
      <p:sp>
        <p:nvSpPr>
          <p:cNvPr id="3" name="Content Placeholder 2">
            <a:extLst>
              <a:ext uri="{FF2B5EF4-FFF2-40B4-BE49-F238E27FC236}">
                <a16:creationId xmlns:a16="http://schemas.microsoft.com/office/drawing/2014/main" id="{0A0DA48A-37B2-4B90-9BBC-49F80DB5E6E3}"/>
              </a:ext>
            </a:extLst>
          </p:cNvPr>
          <p:cNvSpPr>
            <a:spLocks noGrp="1"/>
          </p:cNvSpPr>
          <p:nvPr>
            <p:ph idx="1"/>
          </p:nvPr>
        </p:nvSpPr>
        <p:spPr>
          <a:solidFill>
            <a:schemeClr val="bg1">
              <a:lumMod val="65000"/>
            </a:schemeClr>
          </a:solidFill>
        </p:spPr>
        <p:txBody>
          <a:bodyPr>
            <a:normAutofit/>
          </a:bodyPr>
          <a:lstStyle/>
          <a:p>
            <a:pPr lvl="1"/>
            <a:r>
              <a:rPr lang="en-GB" sz="2600" dirty="0"/>
              <a:t>Stimuli that is abstract and arbitrary with applied meaning</a:t>
            </a:r>
          </a:p>
          <a:p>
            <a:pPr lvl="1"/>
            <a:r>
              <a:rPr lang="en-GB" sz="2600" dirty="0">
                <a:effectLst/>
              </a:rPr>
              <a:t> “arbol” “</a:t>
            </a:r>
            <a:r>
              <a:rPr lang="en-GB" sz="2600" dirty="0" err="1">
                <a:effectLst/>
              </a:rPr>
              <a:t>ki</a:t>
            </a:r>
            <a:r>
              <a:rPr lang="en-GB" sz="2600" dirty="0">
                <a:effectLst/>
              </a:rPr>
              <a:t>” “</a:t>
            </a:r>
            <a:r>
              <a:rPr lang="en-GB" sz="2600" dirty="0" err="1">
                <a:effectLst/>
              </a:rPr>
              <a:t>arbre</a:t>
            </a:r>
            <a:r>
              <a:rPr lang="en-GB" sz="2600" dirty="0">
                <a:effectLst/>
              </a:rPr>
              <a:t>” “</a:t>
            </a:r>
            <a:r>
              <a:rPr lang="en-GB" sz="2600" dirty="0" err="1">
                <a:effectLst/>
              </a:rPr>
              <a:t>baum</a:t>
            </a:r>
            <a:r>
              <a:rPr lang="en-GB" sz="2600" dirty="0">
                <a:effectLst/>
              </a:rPr>
              <a:t>” “</a:t>
            </a:r>
            <a:r>
              <a:rPr lang="en-GB" sz="2600" dirty="0" err="1">
                <a:effectLst/>
              </a:rPr>
              <a:t>pokok</a:t>
            </a:r>
            <a:r>
              <a:rPr lang="en-GB" sz="2600" dirty="0">
                <a:effectLst/>
              </a:rPr>
              <a:t>” and “</a:t>
            </a:r>
            <a:r>
              <a:rPr lang="en-GB" sz="2600" dirty="0" err="1">
                <a:effectLst/>
              </a:rPr>
              <a:t>shu</a:t>
            </a:r>
            <a:r>
              <a:rPr lang="en-GB" sz="2600" dirty="0">
                <a:effectLst/>
              </a:rPr>
              <a:t>”</a:t>
            </a:r>
          </a:p>
          <a:p>
            <a:pPr lvl="1"/>
            <a:r>
              <a:rPr lang="en-GB" sz="2600" dirty="0"/>
              <a:t>Language as a collection of symbols organised by rules</a:t>
            </a:r>
          </a:p>
          <a:p>
            <a:pPr lvl="1"/>
            <a:r>
              <a:rPr lang="en-GB" sz="2600" dirty="0"/>
              <a:t>Roots in pragmatism –activity, processes and dissolving dualisms</a:t>
            </a:r>
          </a:p>
          <a:p>
            <a:pPr lvl="1"/>
            <a:r>
              <a:rPr lang="en-GB" sz="2600" dirty="0"/>
              <a:t>Transform structures into processes</a:t>
            </a:r>
          </a:p>
          <a:p>
            <a:pPr lvl="1"/>
            <a:r>
              <a:rPr lang="en-GB" sz="2600" dirty="0"/>
              <a:t>Chicago School: </a:t>
            </a:r>
            <a:r>
              <a:rPr lang="en-GB" sz="2600" dirty="0">
                <a:effectLst/>
              </a:rPr>
              <a:t>George Herbert Mead, Herbert Blumer, Erving Goffman and Harold Garfinkel</a:t>
            </a:r>
          </a:p>
          <a:p>
            <a:pPr lvl="1"/>
            <a:r>
              <a:rPr lang="en-GB" sz="2600" dirty="0"/>
              <a:t>Blumer 1937 ‘symbolic interactionism’</a:t>
            </a:r>
          </a:p>
        </p:txBody>
      </p:sp>
    </p:spTree>
    <p:extLst>
      <p:ext uri="{BB962C8B-B14F-4D97-AF65-F5344CB8AC3E}">
        <p14:creationId xmlns:p14="http://schemas.microsoft.com/office/powerpoint/2010/main" val="42901921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349974B-8BFD-427E-8ED9-78EEFB52B29E}"/>
              </a:ext>
            </a:extLst>
          </p:cNvPr>
          <p:cNvSpPr>
            <a:spLocks noGrp="1"/>
          </p:cNvSpPr>
          <p:nvPr>
            <p:ph type="title"/>
          </p:nvPr>
        </p:nvSpPr>
        <p:spPr>
          <a:xfrm>
            <a:off x="6513788" y="365125"/>
            <a:ext cx="4840010" cy="1807305"/>
          </a:xfrm>
        </p:spPr>
        <p:txBody>
          <a:bodyPr>
            <a:normAutofit/>
          </a:bodyPr>
          <a:lstStyle/>
          <a:p>
            <a:r>
              <a:rPr lang="en-GB" b="1" dirty="0"/>
              <a:t>Herbert Mead</a:t>
            </a:r>
          </a:p>
        </p:txBody>
      </p:sp>
      <p:pic>
        <p:nvPicPr>
          <p:cNvPr id="5" name="Picture 4">
            <a:extLst>
              <a:ext uri="{FF2B5EF4-FFF2-40B4-BE49-F238E27FC236}">
                <a16:creationId xmlns:a16="http://schemas.microsoft.com/office/drawing/2014/main" id="{62F3894E-0983-E6D1-A82F-B34A39EB7FB2}"/>
              </a:ext>
            </a:extLst>
          </p:cNvPr>
          <p:cNvPicPr>
            <a:picLocks noChangeAspect="1"/>
          </p:cNvPicPr>
          <p:nvPr/>
        </p:nvPicPr>
        <p:blipFill rotWithShape="1">
          <a:blip r:embed="rId2">
            <a:extLst>
              <a:ext uri="{28A0092B-C50C-407E-A947-70E740481C1C}">
                <a14:useLocalDpi xmlns:a14="http://schemas.microsoft.com/office/drawing/2010/main" val="0"/>
              </a:ext>
            </a:extLst>
          </a:blip>
          <a:srcRect l="29182" r="3927"/>
          <a:stretch/>
        </p:blipFill>
        <p:spPr>
          <a:xfrm>
            <a:off x="2" y="10"/>
            <a:ext cx="611656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2">
            <a:extLst>
              <a:ext uri="{FF2B5EF4-FFF2-40B4-BE49-F238E27FC236}">
                <a16:creationId xmlns:a16="http://schemas.microsoft.com/office/drawing/2014/main" id="{0A0DA48A-37B2-4B90-9BBC-49F80DB5E6E3}"/>
              </a:ext>
            </a:extLst>
          </p:cNvPr>
          <p:cNvSpPr>
            <a:spLocks noGrp="1"/>
          </p:cNvSpPr>
          <p:nvPr>
            <p:ph idx="1"/>
          </p:nvPr>
        </p:nvSpPr>
        <p:spPr>
          <a:xfrm>
            <a:off x="5716845" y="1586753"/>
            <a:ext cx="6116568" cy="4906122"/>
          </a:xfrm>
        </p:spPr>
        <p:txBody>
          <a:bodyPr>
            <a:normAutofit/>
          </a:bodyPr>
          <a:lstStyle/>
          <a:p>
            <a:pPr lvl="1">
              <a:lnSpc>
                <a:spcPct val="90000"/>
              </a:lnSpc>
            </a:pPr>
            <a:r>
              <a:rPr lang="en-GB" sz="2000" dirty="0"/>
              <a:t>Self image from interaction with others, societies from interactions between people’s selves</a:t>
            </a:r>
          </a:p>
          <a:p>
            <a:pPr lvl="1">
              <a:lnSpc>
                <a:spcPct val="90000"/>
              </a:lnSpc>
            </a:pPr>
            <a:r>
              <a:rPr lang="en-GB" sz="2000" dirty="0"/>
              <a:t>Behaviourism – behaviour as responses to stimuli</a:t>
            </a:r>
          </a:p>
          <a:p>
            <a:pPr lvl="1">
              <a:lnSpc>
                <a:spcPct val="90000"/>
              </a:lnSpc>
            </a:pPr>
            <a:r>
              <a:rPr lang="en-GB" sz="2000" dirty="0"/>
              <a:t>Gestures as unintentional acts without meaning evoking responses</a:t>
            </a:r>
          </a:p>
          <a:p>
            <a:pPr lvl="1">
              <a:lnSpc>
                <a:spcPct val="90000"/>
              </a:lnSpc>
            </a:pPr>
            <a:r>
              <a:rPr lang="en-GB" sz="2000" dirty="0"/>
              <a:t>Sign as stimulus with fixed meanings regardless of context</a:t>
            </a:r>
          </a:p>
          <a:p>
            <a:pPr lvl="1">
              <a:lnSpc>
                <a:spcPct val="90000"/>
              </a:lnSpc>
            </a:pPr>
            <a:r>
              <a:rPr lang="en-GB" sz="2000" dirty="0"/>
              <a:t>Expansion of sign to a symbol or ‘significant gesture’</a:t>
            </a:r>
          </a:p>
          <a:p>
            <a:pPr lvl="1">
              <a:lnSpc>
                <a:spcPct val="90000"/>
              </a:lnSpc>
            </a:pPr>
            <a:r>
              <a:rPr lang="en-GB" sz="2000" dirty="0"/>
              <a:t>Pragmatists- humans interpret their environment through symbols</a:t>
            </a:r>
          </a:p>
          <a:p>
            <a:pPr lvl="1">
              <a:lnSpc>
                <a:spcPct val="90000"/>
              </a:lnSpc>
            </a:pPr>
            <a:r>
              <a:rPr lang="en-GB" sz="2000" dirty="0"/>
              <a:t>Symbols created in a society and people acquire them</a:t>
            </a:r>
          </a:p>
          <a:p>
            <a:pPr lvl="1">
              <a:lnSpc>
                <a:spcPct val="90000"/>
              </a:lnSpc>
            </a:pPr>
            <a:endParaRPr lang="en-GB" sz="2000" dirty="0"/>
          </a:p>
        </p:txBody>
      </p:sp>
    </p:spTree>
    <p:extLst>
      <p:ext uri="{BB962C8B-B14F-4D97-AF65-F5344CB8AC3E}">
        <p14:creationId xmlns:p14="http://schemas.microsoft.com/office/powerpoint/2010/main" val="11454938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8">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349974B-8BFD-427E-8ED9-78EEFB52B29E}"/>
              </a:ext>
            </a:extLst>
          </p:cNvPr>
          <p:cNvSpPr>
            <a:spLocks noGrp="1"/>
          </p:cNvSpPr>
          <p:nvPr>
            <p:ph type="title"/>
          </p:nvPr>
        </p:nvSpPr>
        <p:spPr>
          <a:xfrm>
            <a:off x="5647765" y="1"/>
            <a:ext cx="5706033" cy="2172430"/>
          </a:xfrm>
        </p:spPr>
        <p:txBody>
          <a:bodyPr>
            <a:normAutofit/>
          </a:bodyPr>
          <a:lstStyle/>
          <a:p>
            <a:r>
              <a:rPr lang="en-GB" b="1" dirty="0"/>
              <a:t>Symbolic Interaction</a:t>
            </a:r>
          </a:p>
        </p:txBody>
      </p:sp>
      <p:pic>
        <p:nvPicPr>
          <p:cNvPr id="12" name="Picture 4" descr="One in a crowd">
            <a:extLst>
              <a:ext uri="{FF2B5EF4-FFF2-40B4-BE49-F238E27FC236}">
                <a16:creationId xmlns:a16="http://schemas.microsoft.com/office/drawing/2014/main" id="{E70FDF6F-8A1B-E813-D11F-3735E2676E82}"/>
              </a:ext>
            </a:extLst>
          </p:cNvPr>
          <p:cNvPicPr>
            <a:picLocks noChangeAspect="1"/>
          </p:cNvPicPr>
          <p:nvPr/>
        </p:nvPicPr>
        <p:blipFill rotWithShape="1">
          <a:blip r:embed="rId2"/>
          <a:srcRect l="20649" r="12459"/>
          <a:stretch/>
        </p:blipFill>
        <p:spPr>
          <a:xfrm>
            <a:off x="2" y="10"/>
            <a:ext cx="611656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2">
            <a:extLst>
              <a:ext uri="{FF2B5EF4-FFF2-40B4-BE49-F238E27FC236}">
                <a16:creationId xmlns:a16="http://schemas.microsoft.com/office/drawing/2014/main" id="{0A0DA48A-37B2-4B90-9BBC-49F80DB5E6E3}"/>
              </a:ext>
            </a:extLst>
          </p:cNvPr>
          <p:cNvSpPr>
            <a:spLocks noGrp="1"/>
          </p:cNvSpPr>
          <p:nvPr>
            <p:ph idx="1"/>
          </p:nvPr>
        </p:nvSpPr>
        <p:spPr>
          <a:xfrm>
            <a:off x="5459506" y="1425388"/>
            <a:ext cx="6508376" cy="5067487"/>
          </a:xfrm>
        </p:spPr>
        <p:txBody>
          <a:bodyPr>
            <a:noAutofit/>
          </a:bodyPr>
          <a:lstStyle/>
          <a:p>
            <a:pPr lvl="1">
              <a:lnSpc>
                <a:spcPct val="90000"/>
              </a:lnSpc>
            </a:pPr>
            <a:r>
              <a:rPr lang="en-GB" sz="2000" dirty="0"/>
              <a:t>Acquiring symbols empowers us to interact with others</a:t>
            </a:r>
          </a:p>
          <a:p>
            <a:pPr lvl="1">
              <a:lnSpc>
                <a:spcPct val="90000"/>
              </a:lnSpc>
            </a:pPr>
            <a:r>
              <a:rPr lang="en-GB" sz="2000" dirty="0">
                <a:effectLst/>
              </a:rPr>
              <a:t>“…a process in which humans interact with symbols to construct meanings. Through symbolic interactions we acquire information and ideas, understand our own experiences and those of others, share feelings, and come to know other people. Without symbols none of this could happen” Julia Wood (1992)</a:t>
            </a:r>
          </a:p>
          <a:p>
            <a:pPr lvl="1">
              <a:lnSpc>
                <a:spcPct val="90000"/>
              </a:lnSpc>
            </a:pPr>
            <a:r>
              <a:rPr lang="en-GB" sz="2000" dirty="0"/>
              <a:t>Constantly acting and reacting symbolically </a:t>
            </a:r>
          </a:p>
          <a:p>
            <a:pPr marL="914400" lvl="1" indent="-457200">
              <a:lnSpc>
                <a:spcPct val="90000"/>
              </a:lnSpc>
              <a:buAutoNum type="arabicParenR"/>
            </a:pPr>
            <a:r>
              <a:rPr lang="en-GB" sz="2000" dirty="0"/>
              <a:t>W</a:t>
            </a:r>
            <a:r>
              <a:rPr lang="en-GB" sz="2000" dirty="0">
                <a:effectLst/>
              </a:rPr>
              <a:t>e consider, interpret, and adapt to other people’s acts</a:t>
            </a:r>
          </a:p>
          <a:p>
            <a:pPr marL="914400" lvl="1" indent="-457200">
              <a:lnSpc>
                <a:spcPct val="90000"/>
              </a:lnSpc>
              <a:buAutoNum type="arabicParenR"/>
            </a:pPr>
            <a:r>
              <a:rPr lang="en-GB" sz="2000" dirty="0">
                <a:effectLst/>
              </a:rPr>
              <a:t>Our symbolic interactions connect us to the society, connect the society to us, and reflect the society in which we are acting. </a:t>
            </a:r>
            <a:endParaRPr lang="en-GB" sz="2000" dirty="0"/>
          </a:p>
        </p:txBody>
      </p:sp>
    </p:spTree>
    <p:extLst>
      <p:ext uri="{BB962C8B-B14F-4D97-AF65-F5344CB8AC3E}">
        <p14:creationId xmlns:p14="http://schemas.microsoft.com/office/powerpoint/2010/main" val="8426226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349974B-8BFD-427E-8ED9-78EEFB52B29E}"/>
              </a:ext>
            </a:extLst>
          </p:cNvPr>
          <p:cNvSpPr>
            <a:spLocks noGrp="1"/>
          </p:cNvSpPr>
          <p:nvPr>
            <p:ph type="title"/>
          </p:nvPr>
        </p:nvSpPr>
        <p:spPr>
          <a:xfrm>
            <a:off x="6513788" y="365125"/>
            <a:ext cx="4840010" cy="1807305"/>
          </a:xfrm>
        </p:spPr>
        <p:txBody>
          <a:bodyPr>
            <a:normAutofit/>
          </a:bodyPr>
          <a:lstStyle/>
          <a:p>
            <a:r>
              <a:rPr lang="en-GB" dirty="0"/>
              <a:t>Erving Goffman</a:t>
            </a:r>
          </a:p>
        </p:txBody>
      </p:sp>
      <p:pic>
        <p:nvPicPr>
          <p:cNvPr id="5" name="Picture 4" descr="A group of people performing on stage&#10;&#10;Description automatically generated with medium confidence">
            <a:extLst>
              <a:ext uri="{FF2B5EF4-FFF2-40B4-BE49-F238E27FC236}">
                <a16:creationId xmlns:a16="http://schemas.microsoft.com/office/drawing/2014/main" id="{ABACBB96-BE6D-E1E4-4A0B-D5939981B768}"/>
              </a:ext>
            </a:extLst>
          </p:cNvPr>
          <p:cNvPicPr>
            <a:picLocks noChangeAspect="1"/>
          </p:cNvPicPr>
          <p:nvPr/>
        </p:nvPicPr>
        <p:blipFill rotWithShape="1">
          <a:blip r:embed="rId2">
            <a:extLst>
              <a:ext uri="{28A0092B-C50C-407E-A947-70E740481C1C}">
                <a14:useLocalDpi xmlns:a14="http://schemas.microsoft.com/office/drawing/2010/main" val="0"/>
              </a:ext>
            </a:extLst>
          </a:blip>
          <a:srcRect l="27874" r="13485"/>
          <a:stretch/>
        </p:blipFill>
        <p:spPr>
          <a:xfrm>
            <a:off x="2" y="10"/>
            <a:ext cx="611656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2">
            <a:extLst>
              <a:ext uri="{FF2B5EF4-FFF2-40B4-BE49-F238E27FC236}">
                <a16:creationId xmlns:a16="http://schemas.microsoft.com/office/drawing/2014/main" id="{0A0DA48A-37B2-4B90-9BBC-49F80DB5E6E3}"/>
              </a:ext>
            </a:extLst>
          </p:cNvPr>
          <p:cNvSpPr>
            <a:spLocks noGrp="1"/>
          </p:cNvSpPr>
          <p:nvPr>
            <p:ph idx="1"/>
          </p:nvPr>
        </p:nvSpPr>
        <p:spPr>
          <a:xfrm>
            <a:off x="6096000" y="1801906"/>
            <a:ext cx="5737412" cy="4690969"/>
          </a:xfrm>
        </p:spPr>
        <p:txBody>
          <a:bodyPr>
            <a:normAutofit/>
          </a:bodyPr>
          <a:lstStyle/>
          <a:p>
            <a:pPr lvl="1">
              <a:lnSpc>
                <a:spcPct val="90000"/>
              </a:lnSpc>
            </a:pPr>
            <a:r>
              <a:rPr lang="en-GB" sz="2000" i="1" dirty="0">
                <a:effectLst/>
              </a:rPr>
              <a:t>The presentation of the self in everyday life</a:t>
            </a:r>
          </a:p>
          <a:p>
            <a:pPr lvl="1">
              <a:lnSpc>
                <a:spcPct val="90000"/>
              </a:lnSpc>
            </a:pPr>
            <a:r>
              <a:rPr lang="en-GB" sz="2000" dirty="0"/>
              <a:t>‘On stage’ in everyday life –moving between ‘front stage’ and ‘back stage’</a:t>
            </a:r>
          </a:p>
          <a:p>
            <a:pPr lvl="1">
              <a:lnSpc>
                <a:spcPct val="90000"/>
              </a:lnSpc>
            </a:pPr>
            <a:r>
              <a:rPr lang="en-GB" sz="2000" dirty="0"/>
              <a:t>Constant interaction rituals</a:t>
            </a:r>
          </a:p>
          <a:p>
            <a:pPr lvl="1">
              <a:lnSpc>
                <a:spcPct val="90000"/>
              </a:lnSpc>
            </a:pPr>
            <a:r>
              <a:rPr lang="en-GB" sz="2000" dirty="0"/>
              <a:t>Managing impressions of ourselves in social interactions</a:t>
            </a:r>
          </a:p>
          <a:p>
            <a:pPr lvl="1">
              <a:lnSpc>
                <a:spcPct val="90000"/>
              </a:lnSpc>
            </a:pPr>
            <a:r>
              <a:rPr lang="en-GB" sz="2000" dirty="0"/>
              <a:t>Use narratological and symbolic mechanism to shape perception</a:t>
            </a:r>
          </a:p>
          <a:p>
            <a:pPr lvl="1">
              <a:lnSpc>
                <a:spcPct val="90000"/>
              </a:lnSpc>
            </a:pPr>
            <a:r>
              <a:rPr lang="en-GB" sz="2000" dirty="0"/>
              <a:t>Impressions we actively make and passively create</a:t>
            </a:r>
          </a:p>
          <a:p>
            <a:pPr lvl="1">
              <a:lnSpc>
                <a:spcPct val="90000"/>
              </a:lnSpc>
            </a:pPr>
            <a:r>
              <a:rPr lang="en-GB" sz="2000" dirty="0"/>
              <a:t>Social interaction is negotiation </a:t>
            </a:r>
          </a:p>
          <a:p>
            <a:pPr lvl="1">
              <a:lnSpc>
                <a:spcPct val="90000"/>
              </a:lnSpc>
            </a:pPr>
            <a:r>
              <a:rPr lang="en-GB" sz="2000" dirty="0"/>
              <a:t>Everyone has certain social characteristics </a:t>
            </a:r>
          </a:p>
        </p:txBody>
      </p:sp>
    </p:spTree>
    <p:extLst>
      <p:ext uri="{BB962C8B-B14F-4D97-AF65-F5344CB8AC3E}">
        <p14:creationId xmlns:p14="http://schemas.microsoft.com/office/powerpoint/2010/main" val="7697086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mirror, pier glass, picture frame, cheval glass&#10;&#10;Description automatically generated">
            <a:extLst>
              <a:ext uri="{FF2B5EF4-FFF2-40B4-BE49-F238E27FC236}">
                <a16:creationId xmlns:a16="http://schemas.microsoft.com/office/drawing/2014/main" id="{24FA9047-59A3-BD3C-4317-F7295A7769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7529" y="-134471"/>
            <a:ext cx="13447058" cy="7560271"/>
          </a:xfrm>
          <a:prstGeom prst="rect">
            <a:avLst/>
          </a:prstGeom>
        </p:spPr>
      </p:pic>
      <p:sp>
        <p:nvSpPr>
          <p:cNvPr id="2" name="Title 1">
            <a:extLst>
              <a:ext uri="{FF2B5EF4-FFF2-40B4-BE49-F238E27FC236}">
                <a16:creationId xmlns:a16="http://schemas.microsoft.com/office/drawing/2014/main" id="{7349974B-8BFD-427E-8ED9-78EEFB52B29E}"/>
              </a:ext>
            </a:extLst>
          </p:cNvPr>
          <p:cNvSpPr>
            <a:spLocks noGrp="1"/>
          </p:cNvSpPr>
          <p:nvPr>
            <p:ph type="title"/>
          </p:nvPr>
        </p:nvSpPr>
        <p:spPr>
          <a:xfrm>
            <a:off x="1676400" y="1027906"/>
            <a:ext cx="10515600" cy="1325563"/>
          </a:xfrm>
        </p:spPr>
        <p:txBody>
          <a:bodyPr/>
          <a:lstStyle/>
          <a:p>
            <a:r>
              <a:rPr lang="en-GB" b="1" dirty="0"/>
              <a:t>Goffman – Frame analysis</a:t>
            </a:r>
          </a:p>
        </p:txBody>
      </p:sp>
      <p:sp>
        <p:nvSpPr>
          <p:cNvPr id="3" name="Content Placeholder 2">
            <a:extLst>
              <a:ext uri="{FF2B5EF4-FFF2-40B4-BE49-F238E27FC236}">
                <a16:creationId xmlns:a16="http://schemas.microsoft.com/office/drawing/2014/main" id="{0A0DA48A-37B2-4B90-9BBC-49F80DB5E6E3}"/>
              </a:ext>
            </a:extLst>
          </p:cNvPr>
          <p:cNvSpPr>
            <a:spLocks noGrp="1"/>
          </p:cNvSpPr>
          <p:nvPr>
            <p:ph idx="1"/>
          </p:nvPr>
        </p:nvSpPr>
        <p:spPr>
          <a:xfrm>
            <a:off x="1441076" y="2040312"/>
            <a:ext cx="9309847" cy="4481512"/>
          </a:xfrm>
        </p:spPr>
        <p:txBody>
          <a:bodyPr/>
          <a:lstStyle/>
          <a:p>
            <a:pPr lvl="1"/>
            <a:r>
              <a:rPr lang="en-GB" dirty="0"/>
              <a:t>‘Frame clues’ and ‘frame conventions’</a:t>
            </a:r>
          </a:p>
          <a:p>
            <a:pPr lvl="1"/>
            <a:r>
              <a:rPr lang="en-GB" dirty="0"/>
              <a:t>Choose between alternative perspectives </a:t>
            </a:r>
          </a:p>
          <a:p>
            <a:pPr lvl="1"/>
            <a:r>
              <a:rPr lang="en-GB" dirty="0"/>
              <a:t>Ethnographic research into chunks of social behaviour</a:t>
            </a:r>
          </a:p>
          <a:p>
            <a:pPr lvl="1"/>
            <a:r>
              <a:rPr lang="en-GB" dirty="0"/>
              <a:t>Uses in social movement research and mass communication</a:t>
            </a:r>
          </a:p>
          <a:p>
            <a:pPr lvl="1"/>
            <a:r>
              <a:rPr lang="en-GB" dirty="0"/>
              <a:t>‘primary frameworks’ or ‘transformations’</a:t>
            </a:r>
          </a:p>
          <a:p>
            <a:pPr lvl="1"/>
            <a:r>
              <a:rPr lang="en-GB" dirty="0"/>
              <a:t>Relevance to politics: intentional deployment</a:t>
            </a:r>
          </a:p>
          <a:p>
            <a:pPr lvl="1"/>
            <a:r>
              <a:rPr lang="en-GB" dirty="0"/>
              <a:t>Frame alignment as legitimate organization</a:t>
            </a:r>
          </a:p>
          <a:p>
            <a:pPr lvl="1"/>
            <a:r>
              <a:rPr lang="en-GB" dirty="0"/>
              <a:t>Interpretation through frames in the mass media</a:t>
            </a:r>
          </a:p>
          <a:p>
            <a:pPr lvl="1"/>
            <a:endParaRPr lang="en-GB" dirty="0"/>
          </a:p>
          <a:p>
            <a:pPr lvl="1"/>
            <a:endParaRPr lang="en-GB" dirty="0"/>
          </a:p>
        </p:txBody>
      </p:sp>
    </p:spTree>
    <p:extLst>
      <p:ext uri="{BB962C8B-B14F-4D97-AF65-F5344CB8AC3E}">
        <p14:creationId xmlns:p14="http://schemas.microsoft.com/office/powerpoint/2010/main" val="19638560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4C5663A-0CE3-4AEE-B47E-FB68D9EBFE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349974B-8BFD-427E-8ED9-78EEFB52B29E}"/>
              </a:ext>
            </a:extLst>
          </p:cNvPr>
          <p:cNvSpPr>
            <a:spLocks noGrp="1"/>
          </p:cNvSpPr>
          <p:nvPr>
            <p:ph type="title"/>
          </p:nvPr>
        </p:nvSpPr>
        <p:spPr>
          <a:xfrm>
            <a:off x="400050" y="1"/>
            <a:ext cx="4664453" cy="2172430"/>
          </a:xfrm>
        </p:spPr>
        <p:txBody>
          <a:bodyPr>
            <a:normAutofit/>
          </a:bodyPr>
          <a:lstStyle/>
          <a:p>
            <a:r>
              <a:rPr lang="en-GB" sz="2800" b="1" dirty="0"/>
              <a:t>Harold Garfinkel -Ethnomethodology</a:t>
            </a:r>
          </a:p>
        </p:txBody>
      </p:sp>
      <p:sp>
        <p:nvSpPr>
          <p:cNvPr id="3" name="Content Placeholder 2">
            <a:extLst>
              <a:ext uri="{FF2B5EF4-FFF2-40B4-BE49-F238E27FC236}">
                <a16:creationId xmlns:a16="http://schemas.microsoft.com/office/drawing/2014/main" id="{0A0DA48A-37B2-4B90-9BBC-49F80DB5E6E3}"/>
              </a:ext>
            </a:extLst>
          </p:cNvPr>
          <p:cNvSpPr>
            <a:spLocks noGrp="1"/>
          </p:cNvSpPr>
          <p:nvPr>
            <p:ph idx="1"/>
          </p:nvPr>
        </p:nvSpPr>
        <p:spPr>
          <a:xfrm>
            <a:off x="-10157" y="1828800"/>
            <a:ext cx="4664454" cy="4348163"/>
          </a:xfrm>
        </p:spPr>
        <p:txBody>
          <a:bodyPr>
            <a:noAutofit/>
          </a:bodyPr>
          <a:lstStyle/>
          <a:p>
            <a:pPr lvl="1">
              <a:lnSpc>
                <a:spcPct val="90000"/>
              </a:lnSpc>
            </a:pPr>
            <a:r>
              <a:rPr lang="en-GB" sz="2000" i="1" dirty="0">
                <a:effectLst/>
              </a:rPr>
              <a:t>Conditions of successful Degradation Ceremonies </a:t>
            </a:r>
            <a:r>
              <a:rPr lang="en-GB" sz="2000" dirty="0">
                <a:effectLst/>
              </a:rPr>
              <a:t>(1956)</a:t>
            </a:r>
          </a:p>
          <a:p>
            <a:pPr marL="457200" lvl="1" indent="0">
              <a:lnSpc>
                <a:spcPct val="90000"/>
              </a:lnSpc>
              <a:buNone/>
            </a:pPr>
            <a:r>
              <a:rPr lang="en-GB" sz="2000" dirty="0"/>
              <a:t>1) Reasoning process for defining situations</a:t>
            </a:r>
          </a:p>
          <a:p>
            <a:pPr marL="457200" lvl="1" indent="0">
              <a:lnSpc>
                <a:spcPct val="90000"/>
              </a:lnSpc>
              <a:buNone/>
            </a:pPr>
            <a:r>
              <a:rPr lang="en-GB" sz="2000" dirty="0"/>
              <a:t>2) Maintenance of order in microcosmic interactions</a:t>
            </a:r>
          </a:p>
          <a:p>
            <a:pPr marL="457200" lvl="1" indent="0">
              <a:lnSpc>
                <a:spcPct val="90000"/>
              </a:lnSpc>
              <a:buNone/>
            </a:pPr>
            <a:r>
              <a:rPr lang="en-GB" sz="2000" dirty="0"/>
              <a:t>3) The rules of social interaction</a:t>
            </a:r>
          </a:p>
          <a:p>
            <a:pPr lvl="1">
              <a:lnSpc>
                <a:spcPct val="90000"/>
              </a:lnSpc>
            </a:pPr>
            <a:r>
              <a:rPr lang="en-GB" sz="2000" dirty="0"/>
              <a:t>Ethnomethodology to describe the reasoning process</a:t>
            </a:r>
          </a:p>
          <a:p>
            <a:pPr lvl="1">
              <a:lnSpc>
                <a:spcPct val="90000"/>
              </a:lnSpc>
            </a:pPr>
            <a:r>
              <a:rPr lang="en-GB" sz="2000" dirty="0"/>
              <a:t>Much short-hand in interactions only useful with context</a:t>
            </a:r>
          </a:p>
          <a:p>
            <a:pPr lvl="1">
              <a:lnSpc>
                <a:spcPct val="90000"/>
              </a:lnSpc>
            </a:pPr>
            <a:r>
              <a:rPr lang="en-GB" sz="2000" dirty="0"/>
              <a:t>Experiments in subversion</a:t>
            </a:r>
          </a:p>
        </p:txBody>
      </p:sp>
      <p:pic>
        <p:nvPicPr>
          <p:cNvPr id="5" name="Picture 4" descr="A person wearing glasses&#10;&#10;Description automatically generated with medium confidence">
            <a:extLst>
              <a:ext uri="{FF2B5EF4-FFF2-40B4-BE49-F238E27FC236}">
                <a16:creationId xmlns:a16="http://schemas.microsoft.com/office/drawing/2014/main" id="{BBF4F481-0A66-EB41-7340-CCB146C2D15B}"/>
              </a:ext>
            </a:extLst>
          </p:cNvPr>
          <p:cNvPicPr>
            <a:picLocks noChangeAspect="1"/>
          </p:cNvPicPr>
          <p:nvPr/>
        </p:nvPicPr>
        <p:blipFill rotWithShape="1">
          <a:blip r:embed="rId2">
            <a:extLst>
              <a:ext uri="{28A0092B-C50C-407E-A947-70E740481C1C}">
                <a14:useLocalDpi xmlns:a14="http://schemas.microsoft.com/office/drawing/2010/main" val="0"/>
              </a:ext>
            </a:extLst>
          </a:blip>
          <a:srcRect l="2396" r="14522" b="-1"/>
          <a:stretch/>
        </p:blipFill>
        <p:spPr>
          <a:xfrm>
            <a:off x="4726728" y="10"/>
            <a:ext cx="7472381" cy="6857990"/>
          </a:xfrm>
          <a:custGeom>
            <a:avLst/>
            <a:gdLst/>
            <a:ahLst/>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p:spPr>
      </p:pic>
    </p:spTree>
    <p:extLst>
      <p:ext uri="{BB962C8B-B14F-4D97-AF65-F5344CB8AC3E}">
        <p14:creationId xmlns:p14="http://schemas.microsoft.com/office/powerpoint/2010/main" val="4003063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CDD8E39-EA14-4679-9655-1BFF5A7B63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outdoor, person, arthropod, people&#10;&#10;Description automatically generated">
            <a:extLst>
              <a:ext uri="{FF2B5EF4-FFF2-40B4-BE49-F238E27FC236}">
                <a16:creationId xmlns:a16="http://schemas.microsoft.com/office/drawing/2014/main" id="{CD33C36F-D06B-58AF-6566-E8396AFD8F79}"/>
              </a:ext>
            </a:extLst>
          </p:cNvPr>
          <p:cNvPicPr>
            <a:picLocks noChangeAspect="1"/>
          </p:cNvPicPr>
          <p:nvPr/>
        </p:nvPicPr>
        <p:blipFill rotWithShape="1">
          <a:blip r:embed="rId2">
            <a:extLst>
              <a:ext uri="{28A0092B-C50C-407E-A947-70E740481C1C}">
                <a14:useLocalDpi xmlns:a14="http://schemas.microsoft.com/office/drawing/2010/main" val="0"/>
              </a:ext>
            </a:extLst>
          </a:blip>
          <a:srcRect l="5974" r="5137"/>
          <a:stretch/>
        </p:blipFill>
        <p:spPr>
          <a:xfrm>
            <a:off x="20" y="10"/>
            <a:ext cx="12191980" cy="6857990"/>
          </a:xfrm>
          <a:custGeom>
            <a:avLst/>
            <a:gdLst/>
            <a:ahLst/>
            <a:cxnLst/>
            <a:rect l="l" t="t" r="r" b="b"/>
            <a:pathLst>
              <a:path w="12192000" h="6858000">
                <a:moveTo>
                  <a:pt x="0" y="0"/>
                </a:moveTo>
                <a:lnTo>
                  <a:pt x="12192000" y="0"/>
                </a:lnTo>
                <a:lnTo>
                  <a:pt x="12192000" y="6858000"/>
                </a:lnTo>
                <a:lnTo>
                  <a:pt x="11560655" y="6858000"/>
                </a:lnTo>
                <a:lnTo>
                  <a:pt x="11572884" y="6759738"/>
                </a:lnTo>
                <a:cubicBezTo>
                  <a:pt x="11663744" y="6693104"/>
                  <a:pt x="11749315" y="6619456"/>
                  <a:pt x="11812292" y="6532282"/>
                </a:cubicBezTo>
                <a:cubicBezTo>
                  <a:pt x="11851232" y="6478675"/>
                  <a:pt x="11886807" y="6425068"/>
                  <a:pt x="11956995" y="6386992"/>
                </a:cubicBezTo>
                <a:cubicBezTo>
                  <a:pt x="11918054" y="6334888"/>
                  <a:pt x="11851232" y="6322863"/>
                  <a:pt x="11801234" y="6284788"/>
                </a:cubicBezTo>
                <a:cubicBezTo>
                  <a:pt x="11797390" y="6253224"/>
                  <a:pt x="11876711" y="6262743"/>
                  <a:pt x="11856520" y="6193604"/>
                </a:cubicBezTo>
                <a:cubicBezTo>
                  <a:pt x="11829119" y="6101419"/>
                  <a:pt x="11858923" y="5996209"/>
                  <a:pt x="11722875" y="5956630"/>
                </a:cubicBezTo>
                <a:cubicBezTo>
                  <a:pt x="11686819" y="5866950"/>
                  <a:pt x="11676724" y="5723664"/>
                  <a:pt x="11763258" y="5635988"/>
                </a:cubicBezTo>
                <a:cubicBezTo>
                  <a:pt x="11892094" y="5505226"/>
                  <a:pt x="11871424" y="5422059"/>
                  <a:pt x="11706050" y="5351418"/>
                </a:cubicBezTo>
                <a:cubicBezTo>
                  <a:pt x="11684896" y="5342400"/>
                  <a:pt x="11707491" y="4786287"/>
                  <a:pt x="11697876" y="4763241"/>
                </a:cubicBezTo>
                <a:cubicBezTo>
                  <a:pt x="11713260" y="4731677"/>
                  <a:pt x="11749315" y="4739192"/>
                  <a:pt x="11776236" y="4730675"/>
                </a:cubicBezTo>
                <a:cubicBezTo>
                  <a:pt x="11894018" y="4694603"/>
                  <a:pt x="11897864" y="4694603"/>
                  <a:pt x="11868540" y="4584884"/>
                </a:cubicBezTo>
                <a:cubicBezTo>
                  <a:pt x="11859884" y="4551817"/>
                  <a:pt x="11880076" y="4538289"/>
                  <a:pt x="11898825" y="4517749"/>
                </a:cubicBezTo>
                <a:cubicBezTo>
                  <a:pt x="11969013" y="4441095"/>
                  <a:pt x="11969494" y="4440094"/>
                  <a:pt x="11897864" y="4375464"/>
                </a:cubicBezTo>
                <a:cubicBezTo>
                  <a:pt x="11877192" y="4356928"/>
                  <a:pt x="11863252" y="4336887"/>
                  <a:pt x="11854116" y="4311838"/>
                </a:cubicBezTo>
                <a:cubicBezTo>
                  <a:pt x="11837290" y="4266245"/>
                  <a:pt x="11837771" y="4228169"/>
                  <a:pt x="11901709" y="4203620"/>
                </a:cubicBezTo>
                <a:cubicBezTo>
                  <a:pt x="11946418" y="4186086"/>
                  <a:pt x="11971897" y="4166044"/>
                  <a:pt x="11974782" y="4114442"/>
                </a:cubicBezTo>
                <a:cubicBezTo>
                  <a:pt x="11976706" y="4071355"/>
                  <a:pt x="11981993" y="4043299"/>
                  <a:pt x="11932476" y="4024762"/>
                </a:cubicBezTo>
                <a:cubicBezTo>
                  <a:pt x="11892576" y="4009732"/>
                  <a:pt x="11881038" y="3977668"/>
                  <a:pt x="11885365" y="3939592"/>
                </a:cubicBezTo>
                <a:cubicBezTo>
                  <a:pt x="11895460" y="3846405"/>
                  <a:pt x="11841137" y="3791796"/>
                  <a:pt x="11751719" y="3749211"/>
                </a:cubicBezTo>
                <a:cubicBezTo>
                  <a:pt x="11666628" y="3708629"/>
                  <a:pt x="11592115" y="3654019"/>
                  <a:pt x="11513754" y="3604420"/>
                </a:cubicBezTo>
                <a:cubicBezTo>
                  <a:pt x="11426740" y="3549310"/>
                  <a:pt x="11325786" y="3516243"/>
                  <a:pt x="11220504" y="3488188"/>
                </a:cubicBezTo>
                <a:cubicBezTo>
                  <a:pt x="11239734" y="3448108"/>
                  <a:pt x="11306076" y="3470653"/>
                  <a:pt x="11312805" y="3414541"/>
                </a:cubicBezTo>
                <a:cubicBezTo>
                  <a:pt x="11148394" y="3366945"/>
                  <a:pt x="10991193" y="3295301"/>
                  <a:pt x="10805146" y="3277767"/>
                </a:cubicBezTo>
                <a:cubicBezTo>
                  <a:pt x="10955618" y="3286784"/>
                  <a:pt x="11092147" y="3222154"/>
                  <a:pt x="11234926" y="3203117"/>
                </a:cubicBezTo>
                <a:cubicBezTo>
                  <a:pt x="11248386" y="3171554"/>
                  <a:pt x="11217140" y="3179569"/>
                  <a:pt x="11204640" y="3174060"/>
                </a:cubicBezTo>
                <a:cubicBezTo>
                  <a:pt x="11192140" y="3168047"/>
                  <a:pt x="11176757" y="3166042"/>
                  <a:pt x="11174834" y="3143498"/>
                </a:cubicBezTo>
                <a:cubicBezTo>
                  <a:pt x="11243580" y="3110932"/>
                  <a:pt x="11329632" y="3132475"/>
                  <a:pt x="11400780" y="3099410"/>
                </a:cubicBezTo>
                <a:cubicBezTo>
                  <a:pt x="11384916" y="3051314"/>
                  <a:pt x="11323382" y="3080371"/>
                  <a:pt x="11297902" y="3041793"/>
                </a:cubicBezTo>
                <a:cubicBezTo>
                  <a:pt x="11364246" y="3034780"/>
                  <a:pt x="11425779" y="3031774"/>
                  <a:pt x="11485870" y="3021253"/>
                </a:cubicBezTo>
                <a:cubicBezTo>
                  <a:pt x="11532984" y="3013236"/>
                  <a:pt x="11545964" y="2972154"/>
                  <a:pt x="11513754" y="2944098"/>
                </a:cubicBezTo>
                <a:cubicBezTo>
                  <a:pt x="11484909" y="2919049"/>
                  <a:pt x="11442604" y="2917044"/>
                  <a:pt x="11405107" y="2906523"/>
                </a:cubicBezTo>
                <a:cubicBezTo>
                  <a:pt x="11137817" y="2833377"/>
                  <a:pt x="10857066" y="2809829"/>
                  <a:pt x="10572950" y="2803317"/>
                </a:cubicBezTo>
                <a:cubicBezTo>
                  <a:pt x="10117210" y="2792795"/>
                  <a:pt x="9660028" y="2793297"/>
                  <a:pt x="9205250" y="2778767"/>
                </a:cubicBezTo>
                <a:cubicBezTo>
                  <a:pt x="8996489" y="2772379"/>
                  <a:pt x="8788540" y="2761765"/>
                  <a:pt x="8579578" y="2759181"/>
                </a:cubicBezTo>
                <a:cubicBezTo>
                  <a:pt x="8509922" y="2758320"/>
                  <a:pt x="8440155" y="2758352"/>
                  <a:pt x="8370208" y="2759730"/>
                </a:cubicBezTo>
                <a:cubicBezTo>
                  <a:pt x="8070708" y="2765742"/>
                  <a:pt x="7771690" y="2764238"/>
                  <a:pt x="7470748" y="2819849"/>
                </a:cubicBezTo>
                <a:cubicBezTo>
                  <a:pt x="7316911" y="2848407"/>
                  <a:pt x="7156825" y="2838887"/>
                  <a:pt x="7001547" y="2861432"/>
                </a:cubicBezTo>
                <a:cubicBezTo>
                  <a:pt x="6765024" y="2896002"/>
                  <a:pt x="6528501" y="2936583"/>
                  <a:pt x="6295343" y="2988688"/>
                </a:cubicBezTo>
                <a:cubicBezTo>
                  <a:pt x="6222271" y="3005220"/>
                  <a:pt x="6131892" y="3015241"/>
                  <a:pt x="6075166" y="3078367"/>
                </a:cubicBezTo>
                <a:cubicBezTo>
                  <a:pt x="5985266" y="3038288"/>
                  <a:pt x="5929502" y="3113938"/>
                  <a:pt x="5859314" y="3139490"/>
                </a:cubicBezTo>
                <a:cubicBezTo>
                  <a:pt x="5831912" y="3149510"/>
                  <a:pt x="5795857" y="3163538"/>
                  <a:pt x="5800183" y="3195101"/>
                </a:cubicBezTo>
                <a:cubicBezTo>
                  <a:pt x="5804030" y="3234680"/>
                  <a:pt x="5844410" y="3260231"/>
                  <a:pt x="5882870" y="3252215"/>
                </a:cubicBezTo>
                <a:cubicBezTo>
                  <a:pt x="6002574" y="3227164"/>
                  <a:pt x="6109777" y="3283277"/>
                  <a:pt x="6232848" y="3274760"/>
                </a:cubicBezTo>
                <a:cubicBezTo>
                  <a:pt x="6125643" y="3298808"/>
                  <a:pt x="6018918" y="3323358"/>
                  <a:pt x="5911715" y="3347407"/>
                </a:cubicBezTo>
                <a:cubicBezTo>
                  <a:pt x="6070839" y="3366444"/>
                  <a:pt x="6227559" y="3332376"/>
                  <a:pt x="6384279" y="3312836"/>
                </a:cubicBezTo>
                <a:cubicBezTo>
                  <a:pt x="6434757" y="3306824"/>
                  <a:pt x="6513117" y="3260732"/>
                  <a:pt x="6526097" y="3325362"/>
                </a:cubicBezTo>
                <a:cubicBezTo>
                  <a:pt x="6534750" y="3368448"/>
                  <a:pt x="6450622" y="3371454"/>
                  <a:pt x="6403028" y="3383478"/>
                </a:cubicBezTo>
                <a:cubicBezTo>
                  <a:pt x="6192945" y="3435081"/>
                  <a:pt x="5979497" y="3465141"/>
                  <a:pt x="5767013" y="3500713"/>
                </a:cubicBezTo>
                <a:cubicBezTo>
                  <a:pt x="5746822" y="3504220"/>
                  <a:pt x="5720381" y="3501214"/>
                  <a:pt x="5706920" y="3511233"/>
                </a:cubicBezTo>
                <a:cubicBezTo>
                  <a:pt x="5598272" y="3591895"/>
                  <a:pt x="5460782" y="3618449"/>
                  <a:pt x="5310793" y="3677066"/>
                </a:cubicBezTo>
                <a:cubicBezTo>
                  <a:pt x="5405498" y="3704622"/>
                  <a:pt x="5469435" y="3648007"/>
                  <a:pt x="5548276" y="3660533"/>
                </a:cubicBezTo>
                <a:cubicBezTo>
                  <a:pt x="5467993" y="3721154"/>
                  <a:pt x="5374730" y="3732677"/>
                  <a:pt x="5293005" y="3765743"/>
                </a:cubicBezTo>
                <a:cubicBezTo>
                  <a:pt x="5234355" y="3789291"/>
                  <a:pt x="5016580" y="3862938"/>
                  <a:pt x="4983410" y="3883981"/>
                </a:cubicBezTo>
                <a:cubicBezTo>
                  <a:pt x="4883416" y="3949110"/>
                  <a:pt x="4756501" y="3979672"/>
                  <a:pt x="4674775" y="4068850"/>
                </a:cubicBezTo>
                <a:cubicBezTo>
                  <a:pt x="4617087" y="4131477"/>
                  <a:pt x="4520939" y="4119952"/>
                  <a:pt x="4453155" y="4163539"/>
                </a:cubicBezTo>
                <a:cubicBezTo>
                  <a:pt x="4429119" y="4204622"/>
                  <a:pt x="4475751" y="4215143"/>
                  <a:pt x="4492095" y="4237188"/>
                </a:cubicBezTo>
                <a:cubicBezTo>
                  <a:pt x="4513728" y="4266746"/>
                  <a:pt x="4475269" y="4283280"/>
                  <a:pt x="4464213" y="4318851"/>
                </a:cubicBezTo>
                <a:cubicBezTo>
                  <a:pt x="4591608" y="4278771"/>
                  <a:pt x="4713234" y="4255223"/>
                  <a:pt x="4857456" y="4241696"/>
                </a:cubicBezTo>
                <a:cubicBezTo>
                  <a:pt x="4809862" y="4299311"/>
                  <a:pt x="4752174" y="4274261"/>
                  <a:pt x="4713234" y="4295303"/>
                </a:cubicBezTo>
                <a:cubicBezTo>
                  <a:pt x="4687756" y="4308830"/>
                  <a:pt x="4648816" y="4314843"/>
                  <a:pt x="4656026" y="4348410"/>
                </a:cubicBezTo>
                <a:cubicBezTo>
                  <a:pt x="4661795" y="4374963"/>
                  <a:pt x="4694486" y="4371456"/>
                  <a:pt x="4718523" y="4368951"/>
                </a:cubicBezTo>
                <a:cubicBezTo>
                  <a:pt x="4810825" y="4359433"/>
                  <a:pt x="4900722" y="4356425"/>
                  <a:pt x="4989178" y="4420054"/>
                </a:cubicBezTo>
                <a:cubicBezTo>
                  <a:pt x="4764193" y="4512739"/>
                  <a:pt x="4505557" y="4473661"/>
                  <a:pt x="4304127" y="4609933"/>
                </a:cubicBezTo>
                <a:cubicBezTo>
                  <a:pt x="4332491" y="4652018"/>
                  <a:pt x="4372871" y="4629473"/>
                  <a:pt x="4402677" y="4624463"/>
                </a:cubicBezTo>
                <a:cubicBezTo>
                  <a:pt x="4598338" y="4590394"/>
                  <a:pt x="5297331" y="4651016"/>
                  <a:pt x="5398287" y="4608430"/>
                </a:cubicBezTo>
                <a:cubicBezTo>
                  <a:pt x="5460301" y="4582379"/>
                  <a:pt x="5525682" y="4569853"/>
                  <a:pt x="5592504" y="4585886"/>
                </a:cubicBezTo>
                <a:cubicBezTo>
                  <a:pt x="5656923" y="4601416"/>
                  <a:pt x="5640578" y="4819353"/>
                  <a:pt x="5411266" y="4964142"/>
                </a:cubicBezTo>
                <a:cubicBezTo>
                  <a:pt x="5378575" y="4984684"/>
                  <a:pt x="5524721" y="5014244"/>
                  <a:pt x="5480493" y="5031277"/>
                </a:cubicBezTo>
                <a:cubicBezTo>
                  <a:pt x="5445880" y="5044804"/>
                  <a:pt x="5276179" y="5037289"/>
                  <a:pt x="5233393" y="5047810"/>
                </a:cubicBezTo>
                <a:cubicBezTo>
                  <a:pt x="5216567" y="5052318"/>
                  <a:pt x="4701216" y="5221157"/>
                  <a:pt x="4750251" y="5256728"/>
                </a:cubicBezTo>
                <a:cubicBezTo>
                  <a:pt x="4896877" y="5363441"/>
                  <a:pt x="5388190" y="5558833"/>
                  <a:pt x="4508440" y="5624965"/>
                </a:cubicBezTo>
                <a:cubicBezTo>
                  <a:pt x="4536323" y="5663542"/>
                  <a:pt x="4613241" y="5638994"/>
                  <a:pt x="4602665" y="5706629"/>
                </a:cubicBezTo>
                <a:cubicBezTo>
                  <a:pt x="4485845" y="5743202"/>
                  <a:pt x="4350758" y="5741198"/>
                  <a:pt x="4215189" y="5797811"/>
                </a:cubicBezTo>
                <a:cubicBezTo>
                  <a:pt x="4276245" y="5838893"/>
                  <a:pt x="4346432" y="5813844"/>
                  <a:pt x="4407966" y="5826870"/>
                </a:cubicBezTo>
                <a:cubicBezTo>
                  <a:pt x="4373353" y="5878473"/>
                  <a:pt x="4313741" y="5870457"/>
                  <a:pt x="4265186" y="5881478"/>
                </a:cubicBezTo>
                <a:cubicBezTo>
                  <a:pt x="4220479" y="5892001"/>
                  <a:pt x="4125774" y="5981680"/>
                  <a:pt x="4145964" y="5977170"/>
                </a:cubicBezTo>
                <a:cubicBezTo>
                  <a:pt x="4332971" y="5937091"/>
                  <a:pt x="4522862" y="5948113"/>
                  <a:pt x="4710350" y="5909035"/>
                </a:cubicBezTo>
                <a:cubicBezTo>
                  <a:pt x="4772366" y="5896009"/>
                  <a:pt x="4842554" y="5870958"/>
                  <a:pt x="4870916" y="5949616"/>
                </a:cubicBezTo>
                <a:cubicBezTo>
                  <a:pt x="4879571" y="5972663"/>
                  <a:pt x="4873320" y="5980177"/>
                  <a:pt x="4960333" y="5949115"/>
                </a:cubicBezTo>
                <a:cubicBezTo>
                  <a:pt x="4994466" y="5937091"/>
                  <a:pt x="5039656" y="5924065"/>
                  <a:pt x="5073788" y="5953623"/>
                </a:cubicBezTo>
                <a:cubicBezTo>
                  <a:pt x="5052154" y="5990698"/>
                  <a:pt x="5010331" y="5979675"/>
                  <a:pt x="4979084" y="5990197"/>
                </a:cubicBezTo>
                <a:cubicBezTo>
                  <a:pt x="4896397" y="6017250"/>
                  <a:pt x="5180513" y="6120457"/>
                  <a:pt x="5100228" y="6151519"/>
                </a:cubicBezTo>
                <a:cubicBezTo>
                  <a:pt x="4935817" y="6215148"/>
                  <a:pt x="4832938" y="6196611"/>
                  <a:pt x="4666602" y="6266250"/>
                </a:cubicBezTo>
                <a:cubicBezTo>
                  <a:pt x="4723331" y="6264746"/>
                  <a:pt x="4706024" y="6288795"/>
                  <a:pt x="4762750" y="6288795"/>
                </a:cubicBezTo>
                <a:cubicBezTo>
                  <a:pt x="4788229" y="6288795"/>
                  <a:pt x="4815151" y="6294807"/>
                  <a:pt x="4815151" y="6322363"/>
                </a:cubicBezTo>
                <a:cubicBezTo>
                  <a:pt x="4815151" y="6348414"/>
                  <a:pt x="4516613" y="6491199"/>
                  <a:pt x="4558918" y="6504727"/>
                </a:cubicBezTo>
                <a:cubicBezTo>
                  <a:pt x="4674295" y="6541299"/>
                  <a:pt x="4970431" y="6429075"/>
                  <a:pt x="4899280" y="6480679"/>
                </a:cubicBezTo>
                <a:cubicBezTo>
                  <a:pt x="4791114" y="6559337"/>
                  <a:pt x="4774769" y="6574868"/>
                  <a:pt x="4692563" y="6586391"/>
                </a:cubicBezTo>
                <a:cubicBezTo>
                  <a:pt x="4621894" y="6596411"/>
                  <a:pt x="4373353" y="6816352"/>
                  <a:pt x="4303645" y="6834888"/>
                </a:cubicBezTo>
                <a:cubicBezTo>
                  <a:pt x="4288262" y="6838896"/>
                  <a:pt x="4291687" y="6845065"/>
                  <a:pt x="4307829" y="6852361"/>
                </a:cubicBezTo>
                <a:lnTo>
                  <a:pt x="4323786" y="6858000"/>
                </a:lnTo>
                <a:lnTo>
                  <a:pt x="0" y="6858000"/>
                </a:lnTo>
                <a:close/>
              </a:path>
            </a:pathLst>
          </a:custGeom>
        </p:spPr>
      </p:pic>
      <p:sp>
        <p:nvSpPr>
          <p:cNvPr id="2" name="Title 1">
            <a:extLst>
              <a:ext uri="{FF2B5EF4-FFF2-40B4-BE49-F238E27FC236}">
                <a16:creationId xmlns:a16="http://schemas.microsoft.com/office/drawing/2014/main" id="{7349974B-8BFD-427E-8ED9-78EEFB52B29E}"/>
              </a:ext>
            </a:extLst>
          </p:cNvPr>
          <p:cNvSpPr>
            <a:spLocks noGrp="1"/>
          </p:cNvSpPr>
          <p:nvPr>
            <p:ph type="title"/>
          </p:nvPr>
        </p:nvSpPr>
        <p:spPr>
          <a:xfrm>
            <a:off x="6094476" y="2483857"/>
            <a:ext cx="5552090" cy="1191873"/>
          </a:xfrm>
        </p:spPr>
        <p:txBody>
          <a:bodyPr anchor="b">
            <a:normAutofit/>
          </a:bodyPr>
          <a:lstStyle/>
          <a:p>
            <a:r>
              <a:rPr lang="en-GB" sz="3600" b="1" dirty="0"/>
              <a:t>	Edward Hall</a:t>
            </a:r>
          </a:p>
        </p:txBody>
      </p:sp>
      <p:sp>
        <p:nvSpPr>
          <p:cNvPr id="3" name="Content Placeholder 2">
            <a:extLst>
              <a:ext uri="{FF2B5EF4-FFF2-40B4-BE49-F238E27FC236}">
                <a16:creationId xmlns:a16="http://schemas.microsoft.com/office/drawing/2014/main" id="{0A0DA48A-37B2-4B90-9BBC-49F80DB5E6E3}"/>
              </a:ext>
            </a:extLst>
          </p:cNvPr>
          <p:cNvSpPr>
            <a:spLocks noGrp="1"/>
          </p:cNvSpPr>
          <p:nvPr>
            <p:ph idx="1"/>
          </p:nvPr>
        </p:nvSpPr>
        <p:spPr>
          <a:xfrm>
            <a:off x="5552090" y="3675730"/>
            <a:ext cx="6094475" cy="2680619"/>
          </a:xfrm>
        </p:spPr>
        <p:txBody>
          <a:bodyPr>
            <a:noAutofit/>
          </a:bodyPr>
          <a:lstStyle/>
          <a:p>
            <a:pPr lvl="1">
              <a:lnSpc>
                <a:spcPct val="90000"/>
              </a:lnSpc>
            </a:pPr>
            <a:r>
              <a:rPr lang="en-GB" sz="2000" dirty="0"/>
              <a:t>WWII – failures in intercultural communication </a:t>
            </a:r>
          </a:p>
          <a:p>
            <a:pPr lvl="1">
              <a:lnSpc>
                <a:spcPct val="90000"/>
              </a:lnSpc>
            </a:pPr>
            <a:r>
              <a:rPr lang="en-GB" sz="2000" dirty="0"/>
              <a:t>Context and meaning are interrelated </a:t>
            </a:r>
          </a:p>
          <a:p>
            <a:pPr lvl="1">
              <a:lnSpc>
                <a:spcPct val="90000"/>
              </a:lnSpc>
            </a:pPr>
            <a:r>
              <a:rPr lang="en-GB" sz="2000" dirty="0"/>
              <a:t>High context cultures – do not rely on verbal communication</a:t>
            </a:r>
          </a:p>
          <a:p>
            <a:pPr lvl="1">
              <a:lnSpc>
                <a:spcPct val="90000"/>
              </a:lnSpc>
            </a:pPr>
            <a:r>
              <a:rPr lang="en-GB" sz="2000" dirty="0"/>
              <a:t>Low context cultures – rely heavily on verbal communication</a:t>
            </a:r>
          </a:p>
          <a:p>
            <a:pPr lvl="1">
              <a:lnSpc>
                <a:spcPct val="90000"/>
              </a:lnSpc>
            </a:pPr>
            <a:r>
              <a:rPr lang="en-GB" sz="2000" dirty="0"/>
              <a:t>Culture as communication and communication as culture</a:t>
            </a:r>
          </a:p>
          <a:p>
            <a:pPr marL="457200" lvl="1" indent="0">
              <a:lnSpc>
                <a:spcPct val="90000"/>
              </a:lnSpc>
              <a:buNone/>
            </a:pPr>
            <a:endParaRPr lang="en-GB" sz="2000" dirty="0"/>
          </a:p>
        </p:txBody>
      </p:sp>
    </p:spTree>
    <p:extLst>
      <p:ext uri="{BB962C8B-B14F-4D97-AF65-F5344CB8AC3E}">
        <p14:creationId xmlns:p14="http://schemas.microsoft.com/office/powerpoint/2010/main" val="14564242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B34A9-34A6-4865-9804-E6C911728048}"/>
              </a:ext>
            </a:extLst>
          </p:cNvPr>
          <p:cNvSpPr>
            <a:spLocks noGrp="1"/>
          </p:cNvSpPr>
          <p:nvPr>
            <p:ph type="title"/>
          </p:nvPr>
        </p:nvSpPr>
        <p:spPr/>
        <p:txBody>
          <a:bodyPr/>
          <a:lstStyle/>
          <a:p>
            <a:r>
              <a:rPr lang="en-GB" dirty="0"/>
              <a:t>Questions- Perspective and Method, Blumer</a:t>
            </a:r>
          </a:p>
        </p:txBody>
      </p:sp>
      <p:sp>
        <p:nvSpPr>
          <p:cNvPr id="3" name="Content Placeholder 2">
            <a:extLst>
              <a:ext uri="{FF2B5EF4-FFF2-40B4-BE49-F238E27FC236}">
                <a16:creationId xmlns:a16="http://schemas.microsoft.com/office/drawing/2014/main" id="{C51B94FF-097F-4BCC-A5DE-E7CFEA222301}"/>
              </a:ext>
            </a:extLst>
          </p:cNvPr>
          <p:cNvSpPr>
            <a:spLocks noGrp="1"/>
          </p:cNvSpPr>
          <p:nvPr>
            <p:ph idx="1"/>
          </p:nvPr>
        </p:nvSpPr>
        <p:spPr/>
        <p:txBody>
          <a:bodyPr>
            <a:normAutofit/>
          </a:bodyPr>
          <a:lstStyle/>
          <a:p>
            <a:pPr>
              <a:lnSpc>
                <a:spcPct val="107000"/>
              </a:lnSpc>
              <a:spcAft>
                <a:spcPts val="800"/>
              </a:spcAft>
            </a:pPr>
            <a:r>
              <a:rPr lang="en-GB" sz="3200" dirty="0">
                <a:effectLst/>
                <a:latin typeface="Calibri" panose="020F0502020204030204" pitchFamily="34" charset="0"/>
                <a:ea typeface="Calibri" panose="020F0502020204030204" pitchFamily="34" charset="0"/>
                <a:cs typeface="Times New Roman" panose="02020603050405020304" pitchFamily="18" charset="0"/>
              </a:rPr>
              <a:t>What are two forms of Mead´s social interaction analysis? How does he identify them?</a:t>
            </a:r>
          </a:p>
          <a:p>
            <a:pPr>
              <a:lnSpc>
                <a:spcPct val="107000"/>
              </a:lnSpc>
              <a:spcAft>
                <a:spcPts val="800"/>
              </a:spcAft>
            </a:pPr>
            <a:r>
              <a:rPr lang="en-GB" sz="3200" dirty="0">
                <a:effectLst/>
                <a:latin typeface="Calibri" panose="020F0502020204030204" pitchFamily="34" charset="0"/>
                <a:ea typeface="Calibri" panose="020F0502020204030204" pitchFamily="34" charset="0"/>
                <a:cs typeface="Times New Roman" panose="02020603050405020304" pitchFamily="18" charset="0"/>
              </a:rPr>
              <a:t>How does Blumer explain the concept of attitudes? For what type of research is it suitable?</a:t>
            </a:r>
          </a:p>
        </p:txBody>
      </p:sp>
    </p:spTree>
    <p:extLst>
      <p:ext uri="{BB962C8B-B14F-4D97-AF65-F5344CB8AC3E}">
        <p14:creationId xmlns:p14="http://schemas.microsoft.com/office/powerpoint/2010/main" val="1949556318"/>
      </p:ext>
    </p:extLst>
  </p:cSld>
  <p:clrMapOvr>
    <a:masterClrMapping/>
  </p:clrMapOvr>
</p:sld>
</file>

<file path=ppt/theme/theme1.xml><?xml version="1.0" encoding="utf-8"?>
<a:theme xmlns:a="http://schemas.openxmlformats.org/drawingml/2006/main" name="BlockprintVTI">
  <a:themeElements>
    <a:clrScheme name="AnalogousFromDarkSeedLeftStep">
      <a:dk1>
        <a:srgbClr val="000000"/>
      </a:dk1>
      <a:lt1>
        <a:srgbClr val="FFFFFF"/>
      </a:lt1>
      <a:dk2>
        <a:srgbClr val="1A252F"/>
      </a:dk2>
      <a:lt2>
        <a:srgbClr val="F0F3F1"/>
      </a:lt2>
      <a:accent1>
        <a:srgbClr val="C749B3"/>
      </a:accent1>
      <a:accent2>
        <a:srgbClr val="9537B5"/>
      </a:accent2>
      <a:accent3>
        <a:srgbClr val="7249C7"/>
      </a:accent3>
      <a:accent4>
        <a:srgbClr val="3B46B6"/>
      </a:accent4>
      <a:accent5>
        <a:srgbClr val="4989C7"/>
      </a:accent5>
      <a:accent6>
        <a:srgbClr val="37ABB5"/>
      </a:accent6>
      <a:hlink>
        <a:srgbClr val="3F6ABF"/>
      </a:hlink>
      <a:folHlink>
        <a:srgbClr val="7F7F7F"/>
      </a:folHlink>
    </a:clrScheme>
    <a:fontScheme name="Custom 56">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ockprintVTI" id="{AA8C8908-6BA4-477C-AEA4-CB6C32A1FE3B}" vid="{36392749-7C1D-4938-93BB-440CD2A1B0AB}"/>
    </a:ext>
  </a:extLst>
</a:theme>
</file>

<file path=ppt/theme/theme2.xml><?xml version="1.0" encoding="utf-8"?>
<a:theme xmlns:a="http://schemas.openxmlformats.org/drawingml/2006/main" name="BrushVTI">
  <a:themeElements>
    <a:clrScheme name="AnalogousFromRegularSeed_2SEEDS">
      <a:dk1>
        <a:srgbClr val="000000"/>
      </a:dk1>
      <a:lt1>
        <a:srgbClr val="FFFFFF"/>
      </a:lt1>
      <a:dk2>
        <a:srgbClr val="312E1C"/>
      </a:dk2>
      <a:lt2>
        <a:srgbClr val="F3F3F0"/>
      </a:lt2>
      <a:accent1>
        <a:srgbClr val="4144DC"/>
      </a:accent1>
      <a:accent2>
        <a:srgbClr val="297CE7"/>
      </a:accent2>
      <a:accent3>
        <a:srgbClr val="7429E7"/>
      </a:accent3>
      <a:accent4>
        <a:srgbClr val="D58117"/>
      </a:accent4>
      <a:accent5>
        <a:srgbClr val="B5B220"/>
      </a:accent5>
      <a:accent6>
        <a:srgbClr val="7DC015"/>
      </a:accent6>
      <a:hlink>
        <a:srgbClr val="929030"/>
      </a:hlink>
      <a:folHlink>
        <a:srgbClr val="7F7F7F"/>
      </a:folHlink>
    </a:clrScheme>
    <a:fontScheme name="Custom 3">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ushVTI" id="{7102FA3A-9D7B-4497-8C4B-FB535AAFDE06}" vid="{C6D41F62-6FAB-440A-BEC7-CB7BF190811F}"/>
    </a:ext>
  </a:extLst>
</a:theme>
</file>

<file path=docProps/app.xml><?xml version="1.0" encoding="utf-8"?>
<Properties xmlns="http://schemas.openxmlformats.org/officeDocument/2006/extended-properties" xmlns:vt="http://schemas.openxmlformats.org/officeDocument/2006/docPropsVTypes">
  <TotalTime>83</TotalTime>
  <Words>595</Words>
  <Application>Microsoft Office PowerPoint</Application>
  <PresentationFormat>Widescreen</PresentationFormat>
  <Paragraphs>63</Paragraphs>
  <Slides>10</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10</vt:i4>
      </vt:variant>
    </vt:vector>
  </HeadingPairs>
  <TitlesOfParts>
    <vt:vector size="17" baseType="lpstr">
      <vt:lpstr>Arial</vt:lpstr>
      <vt:lpstr>Avenir Next LT Pro</vt:lpstr>
      <vt:lpstr>AvenirNext LT Pro Medium</vt:lpstr>
      <vt:lpstr>Calibri</vt:lpstr>
      <vt:lpstr>Century Gothic</vt:lpstr>
      <vt:lpstr>BlockprintVTI</vt:lpstr>
      <vt:lpstr>BrushVTI</vt:lpstr>
      <vt:lpstr>Symbolic interactionism</vt:lpstr>
      <vt:lpstr> Symbols</vt:lpstr>
      <vt:lpstr>Herbert Mead</vt:lpstr>
      <vt:lpstr>Symbolic Interaction</vt:lpstr>
      <vt:lpstr>Erving Goffman</vt:lpstr>
      <vt:lpstr>Goffman – Frame analysis</vt:lpstr>
      <vt:lpstr>Harold Garfinkel -Ethnomethodology</vt:lpstr>
      <vt:lpstr> Edward Hall</vt:lpstr>
      <vt:lpstr>Questions- Perspective and Method, Blumer</vt:lpstr>
      <vt:lpstr>Questions – Body Embodiment, Waskul and Vannini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Symbolic interactionism</dc:title>
  <dc:creator>Lucy Brown</dc:creator>
  <cp:lastModifiedBy>Lucy Elizabeth Brown</cp:lastModifiedBy>
  <cp:revision>10</cp:revision>
  <dcterms:created xsi:type="dcterms:W3CDTF">2021-03-17T15:26:50Z</dcterms:created>
  <dcterms:modified xsi:type="dcterms:W3CDTF">2023-02-20T16:36:09Z</dcterms:modified>
</cp:coreProperties>
</file>