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65" r:id="rId2"/>
    <p:sldId id="322" r:id="rId3"/>
    <p:sldId id="325" r:id="rId4"/>
    <p:sldId id="335" r:id="rId5"/>
    <p:sldId id="336" r:id="rId6"/>
    <p:sldId id="337" r:id="rId7"/>
    <p:sldId id="338" r:id="rId8"/>
    <p:sldId id="339" r:id="rId9"/>
    <p:sldId id="340" r:id="rId10"/>
    <p:sldId id="341" r:id="rId11"/>
    <p:sldId id="342" r:id="rId12"/>
    <p:sldId id="343" r:id="rId13"/>
    <p:sldId id="345" r:id="rId14"/>
    <p:sldId id="344" r:id="rId15"/>
    <p:sldId id="319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BEBD"/>
    <a:srgbClr val="E68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5E633FC-8591-4888-A197-422AC08686F1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05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61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36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07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77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33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4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06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5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7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20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5E633FC-8591-4888-A197-422AC08686F1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73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angličtina pro tlumočníky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EŠNEROVÁ</a:t>
            </a:r>
          </a:p>
          <a:p>
            <a:r>
              <a:rPr lang="cs-CZ" dirty="0" smtClean="0"/>
              <a:t>katerina.esnerova@ff.cuni.cz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4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glosář – co by měl splňovat formát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296059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glosář – konkrétní možnosti formátování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289835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konferenční klišé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908381" y="2195214"/>
            <a:ext cx="9720071" cy="4112989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endParaRPr lang="cs-CZ" sz="3200" dirty="0" smtClean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060781" y="2347614"/>
            <a:ext cx="10398156" cy="4112989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spojité nádoby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oslí můstek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/>
              <a:t>Slovo umění, není </a:t>
            </a:r>
            <a:r>
              <a:rPr lang="cs-CZ" sz="3200" dirty="0" smtClean="0"/>
              <a:t>odvozeno </a:t>
            </a:r>
            <a:r>
              <a:rPr lang="cs-CZ" sz="3200" dirty="0"/>
              <a:t>od slova umět, ale od slova umělý</a:t>
            </a:r>
            <a:r>
              <a:rPr lang="cs-CZ" sz="3200" dirty="0" smtClean="0"/>
              <a:t>.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/>
              <a:t>Účelem oblečení je zakrývat naše přirození. </a:t>
            </a:r>
            <a:r>
              <a:rPr lang="cs-CZ" sz="3200" dirty="0" smtClean="0"/>
              <a:t>Paradoxně je </a:t>
            </a:r>
            <a:r>
              <a:rPr lang="cs-CZ" sz="3200" dirty="0"/>
              <a:t>pro nás </a:t>
            </a:r>
            <a:r>
              <a:rPr lang="cs-CZ" sz="3200" dirty="0" smtClean="0"/>
              <a:t>mnohem </a:t>
            </a:r>
            <a:r>
              <a:rPr lang="cs-CZ" sz="3200" dirty="0"/>
              <a:t>méně </a:t>
            </a:r>
            <a:r>
              <a:rPr lang="cs-CZ" sz="3200" dirty="0" smtClean="0"/>
              <a:t>přirozené ukazovat </a:t>
            </a:r>
            <a:r>
              <a:rPr lang="cs-CZ" sz="3200" dirty="0"/>
              <a:t>své </a:t>
            </a:r>
            <a:r>
              <a:rPr lang="cs-CZ" sz="3200" dirty="0" smtClean="0"/>
              <a:t>přirození, </a:t>
            </a:r>
            <a:r>
              <a:rPr lang="cs-CZ" sz="3200" dirty="0"/>
              <a:t>než nosit oblečení</a:t>
            </a:r>
            <a:r>
              <a:rPr lang="cs-CZ" sz="3200" dirty="0" smtClean="0"/>
              <a:t>.</a:t>
            </a:r>
            <a:endParaRPr lang="cs-CZ" sz="3200" dirty="0"/>
          </a:p>
          <a:p>
            <a:pPr marL="173038" indent="-173038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3038" indent="-173038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3038" indent="-173038">
              <a:buFont typeface="Arial" panose="020B0604020202020204" pitchFamily="34" charset="0"/>
              <a:buChar char="•"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248165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konferenční klišé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908381" y="2195214"/>
            <a:ext cx="9720071" cy="4112989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endParaRPr lang="cs-CZ" sz="3200" dirty="0" smtClean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060781" y="2347614"/>
            <a:ext cx="10398156" cy="4112989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3200" dirty="0" smtClean="0"/>
              <a:t>Téma konference?</a:t>
            </a:r>
          </a:p>
          <a:p>
            <a:pPr marL="688086" lvl="1" indent="-514350">
              <a:buFont typeface="+mj-lt"/>
              <a:buAutoNum type="alphaLcParenR"/>
            </a:pPr>
            <a:r>
              <a:rPr lang="cs-CZ" sz="2800" dirty="0" smtClean="0"/>
              <a:t>elektromobily</a:t>
            </a:r>
          </a:p>
          <a:p>
            <a:pPr marL="688086" lvl="1" indent="-514350">
              <a:buFont typeface="+mj-lt"/>
              <a:buAutoNum type="alphaLcParenR"/>
            </a:pPr>
            <a:r>
              <a:rPr lang="cs-CZ" sz="2800" dirty="0" smtClean="0"/>
              <a:t>obalové materiály</a:t>
            </a:r>
          </a:p>
          <a:p>
            <a:pPr marL="688086" lvl="1" indent="-514350">
              <a:buFont typeface="+mj-lt"/>
              <a:buAutoNum type="alphaLcParenR"/>
            </a:pPr>
            <a:r>
              <a:rPr lang="cs-CZ" sz="2800" dirty="0" smtClean="0"/>
              <a:t>lékařská etika</a:t>
            </a:r>
            <a:endParaRPr lang="cs-CZ" sz="2800" dirty="0"/>
          </a:p>
          <a:p>
            <a:pPr marL="173038" indent="-173038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3038" indent="-173038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3038" indent="-173038">
              <a:buFont typeface="Arial" panose="020B0604020202020204" pitchFamily="34" charset="0"/>
              <a:buChar char="•"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109823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konferenční klišé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908381" y="2195214"/>
            <a:ext cx="9720071" cy="4112989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endParaRPr lang="cs-CZ" sz="3200" dirty="0" smtClean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823867" y="2376128"/>
            <a:ext cx="9396579" cy="4112989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err="1" smtClean="0"/>
              <a:t>disruption</a:t>
            </a:r>
            <a:endParaRPr lang="cs-CZ" sz="3200" dirty="0" smtClean="0"/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leader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err="1" smtClean="0"/>
              <a:t>The</a:t>
            </a:r>
            <a:r>
              <a:rPr lang="cs-CZ" sz="3200" dirty="0" smtClean="0"/>
              <a:t> business </a:t>
            </a:r>
            <a:r>
              <a:rPr lang="cs-CZ" sz="3200" dirty="0" err="1" smtClean="0"/>
              <a:t>of</a:t>
            </a:r>
            <a:r>
              <a:rPr lang="cs-CZ" sz="3200" dirty="0" smtClean="0"/>
              <a:t> business </a:t>
            </a:r>
            <a:r>
              <a:rPr lang="cs-CZ" sz="3200" dirty="0" err="1" smtClean="0"/>
              <a:t>is</a:t>
            </a:r>
            <a:r>
              <a:rPr lang="cs-CZ" sz="3200" dirty="0" smtClean="0"/>
              <a:t> business.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3200" dirty="0"/>
              <a:t>You would rather have a hole than </a:t>
            </a:r>
            <a:r>
              <a:rPr lang="en-US" sz="3200" dirty="0" smtClean="0"/>
              <a:t>a</a:t>
            </a:r>
            <a:r>
              <a:rPr lang="cs-CZ" sz="3200" dirty="0" smtClean="0"/>
              <a:t>n</a:t>
            </a:r>
            <a:r>
              <a:rPr lang="en-US" sz="3200" dirty="0" smtClean="0"/>
              <a:t> asshole</a:t>
            </a:r>
            <a:r>
              <a:rPr lang="cs-CZ" sz="3200" dirty="0" smtClean="0"/>
              <a:t>.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3038" indent="-173038">
              <a:buFont typeface="Arial" panose="020B0604020202020204" pitchFamily="34" charset="0"/>
              <a:buChar char="•"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137103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err="1" smtClean="0">
                <a:solidFill>
                  <a:schemeClr val="bg1"/>
                </a:solidFill>
              </a:rPr>
              <a:t>wrap</a:t>
            </a:r>
            <a:r>
              <a:rPr lang="cs-CZ" sz="11500" dirty="0" smtClean="0">
                <a:solidFill>
                  <a:schemeClr val="bg1"/>
                </a:solidFill>
              </a:rPr>
              <a:t>-up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4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dú</a:t>
            </a:r>
            <a:r>
              <a:rPr lang="cs-CZ" dirty="0" smtClean="0"/>
              <a:t>: vzít vítr z plachet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491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glosář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3200" dirty="0" smtClean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908381" y="2195214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Máte v glosáři nějakou položku, s jejímž </a:t>
            </a:r>
            <a:r>
              <a:rPr lang="cs-CZ" sz="3200" dirty="0" err="1" smtClean="0"/>
              <a:t>ČJ</a:t>
            </a:r>
            <a:r>
              <a:rPr lang="cs-CZ" sz="3200" dirty="0" smtClean="0"/>
              <a:t>/AJ ekvivalentem si nevíte rady?</a:t>
            </a: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409523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tlumočení_volby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3200" dirty="0" smtClean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908381" y="2084832"/>
            <a:ext cx="9720071" cy="433290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600" dirty="0" smtClean="0"/>
              <a:t>2. ročník – </a:t>
            </a:r>
            <a:r>
              <a:rPr lang="cs-CZ" sz="3600" dirty="0" smtClean="0"/>
              <a:t>ST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600" dirty="0" smtClean="0"/>
              <a:t>1. ročník – </a:t>
            </a:r>
            <a:r>
              <a:rPr lang="cs-CZ" sz="3600" dirty="0" err="1" smtClean="0"/>
              <a:t>KT</a:t>
            </a:r>
            <a:endParaRPr lang="cs-CZ" sz="3600" dirty="0" smtClean="0"/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kabiny</a:t>
            </a:r>
          </a:p>
          <a:p>
            <a:pPr marL="529654" lvl="2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zápis</a:t>
            </a:r>
          </a:p>
          <a:p>
            <a:pPr marL="529654" lvl="2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přetlumočí celé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venku</a:t>
            </a:r>
          </a:p>
          <a:p>
            <a:pPr marL="529654" lvl="2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zápis</a:t>
            </a:r>
          </a:p>
          <a:p>
            <a:pPr marL="529654" lvl="2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ve dvojicích každý přetlumočí polovinu</a:t>
            </a:r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83572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tlumočení_volby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3200" dirty="0" smtClean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908381" y="2084832"/>
            <a:ext cx="9720071" cy="433290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600" dirty="0" smtClean="0"/>
              <a:t>využití glosáře při tlumočení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ST – libovolný formát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3200" dirty="0" err="1" smtClean="0"/>
              <a:t>KT</a:t>
            </a:r>
            <a:r>
              <a:rPr lang="cs-CZ" sz="3200" dirty="0" smtClean="0"/>
              <a:t> – ne notebook</a:t>
            </a:r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9874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tlumočení_volby</a:t>
            </a:r>
            <a:r>
              <a:rPr lang="cs-CZ" dirty="0" smtClean="0"/>
              <a:t>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3200" dirty="0" smtClean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908381" y="2084832"/>
            <a:ext cx="9720071" cy="433290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600" dirty="0" smtClean="0"/>
              <a:t>V čem váš glosář v tlumočnické situaci fungoval?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600" dirty="0" smtClean="0"/>
              <a:t>Co byste na něm naopak na základě této tlumočnické zkušenosti změnili?</a:t>
            </a:r>
            <a:endParaRPr lang="cs-CZ" sz="3200" dirty="0" smtClean="0"/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14635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glosář – k čemu nám je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408880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glosář – kde vzít jednotlivé položky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410947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glosář – co všechno zahrnout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238068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1806</TotalTime>
  <Words>192</Words>
  <Application>Microsoft Office PowerPoint</Application>
  <PresentationFormat>Širokoúhlá obrazovka</PresentationFormat>
  <Paragraphs>45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Tw Cen MT</vt:lpstr>
      <vt:lpstr>Tw Cen MT Condensed</vt:lpstr>
      <vt:lpstr>Wingdings 3</vt:lpstr>
      <vt:lpstr>Integrál</vt:lpstr>
      <vt:lpstr>angličtina pro tlumočníky</vt:lpstr>
      <vt:lpstr>dú: vzít vítr z plachet</vt:lpstr>
      <vt:lpstr>glosář</vt:lpstr>
      <vt:lpstr>tlumočení_volby</vt:lpstr>
      <vt:lpstr>tlumočení_volby</vt:lpstr>
      <vt:lpstr>tlumočení_volby – debriefing</vt:lpstr>
      <vt:lpstr>glosář – k čemu nám je</vt:lpstr>
      <vt:lpstr>glosář – kde vzít jednotlivé položky</vt:lpstr>
      <vt:lpstr>glosář – co všechno zahrnout</vt:lpstr>
      <vt:lpstr>glosář – co by měl splňovat formát</vt:lpstr>
      <vt:lpstr>glosář – konkrétní možnosti formátování</vt:lpstr>
      <vt:lpstr>konferenční klišé</vt:lpstr>
      <vt:lpstr>konferenční klišé</vt:lpstr>
      <vt:lpstr>konferenční klišé</vt:lpstr>
      <vt:lpstr>wrap-up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Ešnerová</dc:creator>
  <cp:lastModifiedBy>Kateřina Ešnerová</cp:lastModifiedBy>
  <cp:revision>86</cp:revision>
  <dcterms:created xsi:type="dcterms:W3CDTF">2019-03-09T16:29:07Z</dcterms:created>
  <dcterms:modified xsi:type="dcterms:W3CDTF">2019-11-11T13:20:16Z</dcterms:modified>
</cp:coreProperties>
</file>