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57" r:id="rId4"/>
    <p:sldId id="258" r:id="rId5"/>
    <p:sldId id="266" r:id="rId6"/>
    <p:sldId id="265" r:id="rId7"/>
    <p:sldId id="260" r:id="rId8"/>
    <p:sldId id="264" r:id="rId9"/>
    <p:sldId id="261" r:id="rId10"/>
    <p:sldId id="259" r:id="rId11"/>
    <p:sldId id="262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045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search?sca_esv=0c1974b7edb75b1d&amp;aep=1&amp;sxsrf=ANbL-n4S2ONOewCeoyJi_1e69jhh__ZLUQ%3A1769772990017&amp;q=%D0%BC%D0%B5%D1%80%D1%87%D0%B5%D0%BD%D0%B4%D0%B0%D0%B9%D0%B7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J&amp;biw=1302&amp;bih=667&amp;dpr=2.2&amp;aic=0" TargetMode="External"/><Relationship Id="rId13" Type="http://schemas.openxmlformats.org/officeDocument/2006/relationships/hyperlink" Target="https://www.google.com/search?sca_esv=0c1974b7edb75b1d&amp;aep=1&amp;sxsrf=ANbL-n4S2ONOewCeoyJi_1e69jhh__ZLUQ%3A1769772990017&amp;q=%D0%B3%D1%80%D0%B0%D1%84%D0%B8%D1%87%D0%B5%D1%81%D0%BA%D0%B8%D0%B9+%D0%B4%D0%B8%D0%B7%D0%B0%D0%B9%D0%BD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T&amp;biw=1302&amp;bih=667&amp;dpr=2.2&amp;aic=0" TargetMode="External"/><Relationship Id="rId18" Type="http://schemas.openxmlformats.org/officeDocument/2006/relationships/hyperlink" Target="https://www.google.com/search?sca_esv=0c1974b7edb75b1d&amp;aep=1&amp;sxsrf=ANbL-n4S2ONOewCeoyJi_1e69jhh__ZLUQ%3A1769772990017&amp;q=%D1%80%D0%B0%D1%81%D0%BA%D0%BB%D0%B5%D0%B9%D1%89%D0%B8%D0%BA+%D0%BE%D0%B1%D1%8A%D1%8F%D0%B2%D0%BB%D0%B5%D0%BD%D0%B8%D0%B9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c&amp;biw=1302&amp;bih=667&amp;dpr=2.2&amp;aic=0" TargetMode="External"/><Relationship Id="rId26" Type="http://schemas.openxmlformats.org/officeDocument/2006/relationships/hyperlink" Target="https://www.google.com/search?sca_esv=0c1974b7edb75b1d&amp;aep=1&amp;sxsrf=ANbL-n4S2ONOewCeoyJi_1e69jhh__ZLUQ%3A1769772990017&amp;q=%D0%9A%D1%83%D1%80%D0%B0%D1%82%D0%BE%D1%80+%D0%B2+%D1%8F%D0%B7%D1%8B%D0%BA%D0%BE%D0%B2%D0%BE%D0%BC+%D0%BB%D0%B0%D0%B3%D0%B5%D1%80%D0%B5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q&amp;biw=1302&amp;bih=667&amp;dpr=2.2&amp;aic=0" TargetMode="External"/><Relationship Id="rId3" Type="http://schemas.openxmlformats.org/officeDocument/2006/relationships/hyperlink" Target="https://www.google.com/search?sca_esv=0c1974b7edb75b1d&amp;aep=1&amp;sxsrf=ANbL-n4S2ONOewCeoyJi_1e69jhh__ZLUQ%3A1769772990017&amp;q=%D0%9E%D1%84%D0%B8%D1%86%D0%B8%D0%B0%D0%BD%D1%82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C&amp;biw=1302&amp;bih=667&amp;dpr=2.2&amp;aic=0" TargetMode="External"/><Relationship Id="rId21" Type="http://schemas.openxmlformats.org/officeDocument/2006/relationships/hyperlink" Target="https://www.google.com/search?sca_esv=0c1974b7edb75b1d&amp;aep=1&amp;sxsrf=ANbL-n4S2ONOewCeoyJi_1e69jhh__ZLUQ%3A1769772990017&amp;q=%D0%9A%D0%BB%D0%B8%D0%BD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h&amp;biw=1302&amp;bih=667&amp;dpr=2.2&amp;aic=0" TargetMode="External"/><Relationship Id="rId7" Type="http://schemas.openxmlformats.org/officeDocument/2006/relationships/hyperlink" Target="https://www.google.com/search?sca_esv=0c1974b7edb75b1d&amp;aep=1&amp;sxsrf=ANbL-n4S2ONOewCeoyJi_1e69jhh__ZLUQ%3A1769772990017&amp;q=%D0%A1%D0%B1%D0%BE%D1%80%D1%89%D0%B8%D0%BA+%D0%B7%D0%B0%D0%BA%D0%B0%D0%B7%D0%BE%D0%B2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I&amp;biw=1302&amp;bih=667&amp;dpr=2.2&amp;aic=0" TargetMode="External"/><Relationship Id="rId12" Type="http://schemas.openxmlformats.org/officeDocument/2006/relationships/hyperlink" Target="https://www.google.com/search?sca_esv=0c1974b7edb75b1d&amp;aep=1&amp;sxsrf=ANbL-n4S2ONOewCeoyJi_1e69jhh__ZLUQ%3A1769772990017&amp;q=SMM-%D0%BC%D0%B5%D0%BD%D0%B5%D0%B4%D0%B6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S&amp;biw=1302&amp;bih=667&amp;dpr=2.2&amp;aic=0" TargetMode="External"/><Relationship Id="rId17" Type="http://schemas.openxmlformats.org/officeDocument/2006/relationships/hyperlink" Target="https://www.google.com/search?sca_esv=0c1974b7edb75b1d&amp;aep=1&amp;sxsrf=ANbL-n4S2ONOewCeoyJi_1e69jhh__ZLUQ%3A1769772990017&amp;q=%D0%9F%D1%80%D0%BE%D0%BC%D0%BE%D1%83%D1%82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b&amp;biw=1302&amp;bih=667&amp;dpr=2.2&amp;aic=0" TargetMode="External"/><Relationship Id="rId25" Type="http://schemas.openxmlformats.org/officeDocument/2006/relationships/hyperlink" Target="https://www.google.com/search?sca_esv=0c1974b7edb75b1d&amp;aep=1&amp;sxsrf=ANbL-n4S2ONOewCeoyJi_1e69jhh__ZLUQ%3A1769772990017&amp;q=%D0%B2%D0%B5%D0%B4%D1%83%D1%89%D0%B8%D0%B9+%D0%BC%D0%B0%D1%81%D1%82%D0%B5%D1%80-%D0%BA%D0%BB%D0%B0%D1%81%D1%81%D0%BE%D0%B2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n&amp;biw=1302&amp;bih=667&amp;dpr=2.2&amp;aic=0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www.google.com/search?sca_esv=0c1974b7edb75b1d&amp;aep=1&amp;sxsrf=ANbL-n4S2ONOewCeoyJi_1e69jhh__ZLUQ%3A1769772990017&amp;q=%D0%9E%D0%BD%D0%BB%D0%B0%D0%B9%D0%BD-%D1%80%D0%B5%D0%BF%D0%B5%D1%82%D0%B8%D1%82%D0%BE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Y&amp;biw=1302&amp;bih=667&amp;dpr=2.2&amp;aic=0" TargetMode="External"/><Relationship Id="rId20" Type="http://schemas.openxmlformats.org/officeDocument/2006/relationships/hyperlink" Target="https://www.google.com/search?sca_esv=0c1974b7edb75b1d&amp;aep=1&amp;sxsrf=ANbL-n4S2ONOewCeoyJi_1e69jhh__ZLUQ%3A1769772990017&amp;q=%D0%BF%D1%80%D0%B8%D1%81%D0%BC%D0%BE%D1%82%D1%80+%D0%B7%D0%B0+%D0%B6%D0%B8%D0%B2%D0%BE%D1%82%D0%BD%D1%8B%D0%BC%D0%B8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f&amp;biw=1302&amp;bih=667&amp;dpr=2.2&amp;aic=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search?sca_esv=0c1974b7edb75b1d&amp;aep=1&amp;sxsrf=ANbL-n4S2ONOewCeoyJi_1e69jhh__ZLUQ%3A1769772990017&amp;q=%D0%BA%D0%B0%D1%81%D1%81%D0%B8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G&amp;biw=1302&amp;bih=667&amp;dpr=2.2&amp;aic=0" TargetMode="External"/><Relationship Id="rId11" Type="http://schemas.openxmlformats.org/officeDocument/2006/relationships/hyperlink" Target="https://www.google.com/search?sca_esv=0c1974b7edb75b1d&amp;aep=1&amp;sxsrf=ANbL-n4S2ONOewCeoyJi_1e69jhh__ZLUQ%3A1769772990017&amp;q=%D0%9A%D0%BE%D0%BF%D0%B8%D1%80%D0%B0%D0%B9%D1%82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R&amp;biw=1302&amp;bih=667&amp;dpr=2.2&amp;aic=0" TargetMode="External"/><Relationship Id="rId24" Type="http://schemas.openxmlformats.org/officeDocument/2006/relationships/hyperlink" Target="https://www.google.com/search?sca_esv=0c1974b7edb75b1d&amp;aep=1&amp;sxsrf=ANbL-n4S2ONOewCeoyJi_1e69jhh__ZLUQ%3A1769772990017&amp;q=%D0%90%D0%BD%D0%B8%D0%BC%D0%B0%D1%82%D0%BE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m&amp;biw=1302&amp;bih=667&amp;dpr=2.2&amp;aic=0" TargetMode="External"/><Relationship Id="rId5" Type="http://schemas.openxmlformats.org/officeDocument/2006/relationships/hyperlink" Target="https://www.google.com/search?sca_esv=0c1974b7edb75b1d&amp;aep=1&amp;sxsrf=ANbL-n4S2ONOewCeoyJi_1e69jhh__ZLUQ%3A1769772990017&amp;q=%D0%9F%D1%80%D0%BE%D0%B4%D0%B0%D0%B2%D0%B5%D1%86-%D0%BA%D0%BE%D0%BD%D1%81%D1%83%D0%BB%D1%8C%D1%82%D0%B0%D0%BD%D1%82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F&amp;biw=1302&amp;bih=667&amp;dpr=2.2&amp;aic=0" TargetMode="External"/><Relationship Id="rId15" Type="http://schemas.openxmlformats.org/officeDocument/2006/relationships/hyperlink" Target="https://www.google.com/search?sca_esv=0c1974b7edb75b1d&amp;aep=1&amp;sxsrf=ANbL-n4S2ONOewCeoyJi_1e69jhh__ZLUQ%3A1769772990017&amp;q=%D0%BC%D0%BE%D0%B4%D0%B5%D1%80%D0%B0%D1%82%D0%BE%D1%80+%D0%B2%D0%B5%D0%B1%D0%B8%D0%BD%D0%B0%D1%80%D0%BE%D0%B2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W&amp;biw=1302&amp;bih=667&amp;dpr=2.2&amp;aic=0" TargetMode="External"/><Relationship Id="rId23" Type="http://schemas.openxmlformats.org/officeDocument/2006/relationships/hyperlink" Target="https://www.google.com/search?sca_esv=0c1974b7edb75b1d&amp;aep=1&amp;sxsrf=ANbL-n4S2ONOewCeoyJi_1e69jhh__ZLUQ%3A1769772990017&amp;q=%D0%B1%D0%B5%D0%B1%D0%B8%D1%81%D0%B8%D1%82%D1%82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k&amp;biw=1302&amp;bih=667&amp;dpr=2.2&amp;aic=0" TargetMode="External"/><Relationship Id="rId28" Type="http://schemas.openxmlformats.org/officeDocument/2006/relationships/hyperlink" Target="https://www.google.com/search?sca_esv=0c1974b7edb75b1d&amp;aep=1&amp;sxsrf=ANbL-n4S2ONOewCeoyJi_1e69jhh__ZLUQ%3A1769772990017&amp;q=%D0%BE%D0%B7%D0%B5%D0%BB%D0%B5%D0%BD%D0%B8%D1%82%D0%B5%D0%BB%D1%8C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t&amp;biw=1302&amp;bih=667&amp;dpr=2.2&amp;aic=0" TargetMode="External"/><Relationship Id="rId10" Type="http://schemas.openxmlformats.org/officeDocument/2006/relationships/hyperlink" Target="https://www.google.com/search?sca_esv=0c1974b7edb75b1d&amp;aep=1&amp;sxsrf=ANbL-n4S2ONOewCeoyJi_1e69jhh__ZLUQ%3A1769772990017&amp;q=%D0%92%D0%BE%D0%B4%D0%B8%D1%82%D0%B5%D0%BB%D1%8C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O&amp;biw=1302&amp;bih=667&amp;dpr=2.2&amp;aic=0" TargetMode="External"/><Relationship Id="rId19" Type="http://schemas.openxmlformats.org/officeDocument/2006/relationships/hyperlink" Target="https://www.google.com/search?sca_esv=0c1974b7edb75b1d&amp;aep=1&amp;sxsrf=ANbL-n4S2ONOewCeoyJi_1e69jhh__ZLUQ%3A1769772990017&amp;q=%D0%92%D1%8B%D0%B3%D1%83%D0%BB%D1%8C%D1%89%D0%B8%D0%BA+%D1%81%D0%BE%D0%B1%D0%B0%D0%BA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e&amp;biw=1302&amp;bih=667&amp;dpr=2.2&amp;aic=0" TargetMode="External"/><Relationship Id="rId4" Type="http://schemas.openxmlformats.org/officeDocument/2006/relationships/hyperlink" Target="https://www.google.com/search?sca_esv=0c1974b7edb75b1d&amp;aep=1&amp;sxsrf=ANbL-n4S2ONOewCeoyJi_1e69jhh__ZLUQ%3A1769772990017&amp;q=%D0%B1%D0%B0%D1%80%D0%B8%D1%81%D1%82%D0%B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D&amp;biw=1302&amp;bih=667&amp;dpr=2.2&amp;aic=0" TargetMode="External"/><Relationship Id="rId9" Type="http://schemas.openxmlformats.org/officeDocument/2006/relationships/hyperlink" Target="https://www.google.com/search?sca_esv=0c1974b7edb75b1d&amp;aep=1&amp;sxsrf=ANbL-n4S2ONOewCeoyJi_1e69jhh__ZLUQ%3A1769772990017&amp;q=%D0%9A%D1%83%D1%80%D1%8C%D0%B5%D1%8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M&amp;biw=1302&amp;bih=667&amp;dpr=2.2&amp;aic=0" TargetMode="External"/><Relationship Id="rId14" Type="http://schemas.openxmlformats.org/officeDocument/2006/relationships/hyperlink" Target="https://www.google.com/search?sca_esv=0c1974b7edb75b1d&amp;aep=1&amp;sxsrf=ANbL-n4S2ONOewCeoyJi_1e69jhh__ZLUQ%3A1769772990017&amp;q=%D0%9E%D0%BF%D0%B5%D1%80%D0%B0%D1%82%D0%BE%D1%80+%D0%BA%D0%BE%D0%BB%D0%BB-%D1%86%D0%B5%D0%BD%D1%82%D1%80%D0%B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V&amp;biw=1302&amp;bih=667&amp;dpr=2.2&amp;aic=0" TargetMode="External"/><Relationship Id="rId22" Type="http://schemas.openxmlformats.org/officeDocument/2006/relationships/hyperlink" Target="https://www.google.com/search?sca_esv=0c1974b7edb75b1d&amp;aep=1&amp;sxsrf=ANbL-n4S2ONOewCeoyJi_1e69jhh__ZLUQ%3A1769772990017&amp;q=%D0%9D%D1%8F%D0%BD%D1%8F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j&amp;biw=1302&amp;bih=667&amp;dpr=2.2&amp;aic=0" TargetMode="External"/><Relationship Id="rId27" Type="http://schemas.openxmlformats.org/officeDocument/2006/relationships/hyperlink" Target="https://www.google.com/search?sca_esv=0c1974b7edb75b1d&amp;aep=1&amp;sxsrf=ANbL-n4S2ONOewCeoyJi_1e69jhh__ZLUQ%3A1769772990017&amp;q=%D0%A0%D0%B0%D0%B1%D0%BE%D1%82%D0%BD%D0%B8%D0%BA+%D0%BF%D1%83%D0%BD%D0%BA%D1%82%D0%B0+%D0%BF%D1%80%D0%BE%D0%BA%D0%B0%D1%82%D0%B0&amp;source=lnms&amp;fbs=ADc_l-ZseckkBJUFopaGDNYa-HGjRXm3vTFgsGmEAZcYDRpbcdEWVT2VgPCZiTALYK-Xk_syj-XRgNFGeP77LN065PCrXluhFzGYK8mQ8s-OXu7vE-QracouceQKfXq1YVx0m1jCmh95AO9YQ3HoWEDVT_AldXdPl7DcrrKqQcBVYCjxHgbccjvnU2y3WTTfvRFMgUCEznBps4ONLamEES99--7sjyWt1w&amp;sa=X&amp;ved=2ahUKEwi1qbP1lrOSAxXPgv0HHVPUDGMQgK4QegQIBBAs&amp;biw=1302&amp;bih=667&amp;dpr=2.2&amp;aic=0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Подработка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D4A1D0C-8657-6066-94D9-5411B20D2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771" y="2132790"/>
            <a:ext cx="7729232" cy="142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подработка помогает, а какая мешает будущей карьере?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(для Вас) делает работу приятной?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</a:t>
            </a:r>
            <a:r>
              <a:rPr lang="ru-RU" sz="2000" dirty="0" err="1">
                <a:latin typeface="Arial" panose="020B0604020202020204" pitchFamily="34" charset="0"/>
              </a:rPr>
              <a:t>амые</a:t>
            </a:r>
            <a:r>
              <a:rPr lang="ru-RU" sz="2000" dirty="0">
                <a:latin typeface="Arial" panose="020B0604020202020204" pitchFamily="34" charset="0"/>
              </a:rPr>
              <a:t> экстремальные виды подработки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185651" y="259323"/>
            <a:ext cx="118206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“Подработка” </a:t>
            </a: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E660284-7F37-F232-92CB-3FF3ACEC1CD2}"/>
              </a:ext>
            </a:extLst>
          </p:cNvPr>
          <p:cNvSpPr txBox="1"/>
          <p:nvPr/>
        </p:nvSpPr>
        <p:spPr>
          <a:xfrm>
            <a:off x="144085" y="767154"/>
            <a:ext cx="1186226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Места работы: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кафе, ресторан, бар, магазин, склад, отель, туристическое агентство, офис, компания, университет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Профессии и люди: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официант, бармен, продавец, консультант, гид, стажёр, ассистент, работник, турист, клиент, начальник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работать, подрабатывать, зарабатывать, помогать, обслуживать, приносить, носить, проверять, бронировать, оформлять, встречать, убирать, проходить стажировку, искать работу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Предметы и 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подработка, работа, зарплата, чаевые, график, расписание, документы, товар, багаж, тур, объявление, интернет-сайт, социальные сети, условия, питание, транспорт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Прилагательные: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лёгкий, тяжёлый, интересный, полезный, удобный, временный, постоянный, популярный, общительный, сильный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опыт, специальность, карьера, работодатель, возможность, ответственность, команда, успех, развитие, независимость</a:t>
            </a: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C390401-1F1D-B6E7-E588-F955275C35B4}"/>
              </a:ext>
            </a:extLst>
          </p:cNvPr>
          <p:cNvSpPr txBox="1"/>
          <p:nvPr/>
        </p:nvSpPr>
        <p:spPr>
          <a:xfrm>
            <a:off x="205047" y="56333"/>
            <a:ext cx="11787448" cy="6843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  <a:endParaRPr lang="cs-CZ" sz="21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Hledám brigádu jako recepční v hotelu, mluvím anglicky a německy.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Hledám si nějakou zajímavou brigádu na léto.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Kolik si můžu vydělat za hodinu čistého?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Zítra jdu na pohovor do jedné firmy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Máte volná místa pro studenty v administrativě?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Tato práce vyžaduje spolehlivost a dochvilnost.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Jaká je pracovní doba? Budu pracovat i o víkendech?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Musím mít na tuto pozici předchozí zkušenosti?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Výplatu dostanete vždy desátého dne v měsíci na účet.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Chci pracovat jako číšník, protože mě baví komunikace s lidmi.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Podepsal jsem dohodu na tři měsíce.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Budu muset nosit pracovní uniformu nebo stačí běžné oblečení?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Tato brigáda je skvělá příležitost, jak získat praxi při studiu.</a:t>
            </a:r>
          </a:p>
        </p:txBody>
      </p:sp>
    </p:spTree>
    <p:extLst>
      <p:ext uri="{BB962C8B-B14F-4D97-AF65-F5344CB8AC3E}">
        <p14:creationId xmlns:p14="http://schemas.microsoft.com/office/powerpoint/2010/main" val="1308523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83DFAE5-1C57-3FDD-6ED3-9AC8633F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665"/>
            <a:ext cx="4378897" cy="43788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972357A-EE74-5350-27B0-3A1981289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72" y="-43518"/>
            <a:ext cx="7904417" cy="505882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BEB3914-CCFD-6304-25DE-7AC17DADD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654" y="3273241"/>
            <a:ext cx="5011346" cy="358475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2CA799B-80AB-5DF6-456A-3C066A65F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3079" y="0"/>
            <a:ext cx="3088921" cy="231370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A468AEB-0095-AA18-0D3C-D40FB69A38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629" t="25051" r="10603" b="22678"/>
          <a:stretch>
            <a:fillRect/>
          </a:stretch>
        </p:blipFill>
        <p:spPr>
          <a:xfrm>
            <a:off x="0" y="3172617"/>
            <a:ext cx="7241366" cy="368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4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B2F7BD2-96B8-B576-C160-B4B25415C02C}"/>
              </a:ext>
            </a:extLst>
          </p:cNvPr>
          <p:cNvSpPr txBox="1"/>
          <p:nvPr/>
        </p:nvSpPr>
        <p:spPr>
          <a:xfrm>
            <a:off x="9299172" y="1075112"/>
            <a:ext cx="24106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 каких возможностях подработки Вы узнали?</a:t>
            </a:r>
            <a:endParaRPr lang="cs-CZ" sz="2400" b="1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21DE66C1-32A4-D094-A1B4-BD6084BBB1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73" t="60444" r="24336" b="9818"/>
          <a:stretch>
            <a:fillRect/>
          </a:stretch>
        </p:blipFill>
        <p:spPr>
          <a:xfrm>
            <a:off x="83127" y="77509"/>
            <a:ext cx="7998682" cy="231648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1E46F86-2BA4-BAFB-58AF-5EF3D3EA92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018" t="27555" r="21696" b="15677"/>
          <a:stretch>
            <a:fillRect/>
          </a:stretch>
        </p:blipFill>
        <p:spPr>
          <a:xfrm>
            <a:off x="202275" y="2316480"/>
            <a:ext cx="7879534" cy="446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5CB68B1-F571-241C-13AF-3D4CEED12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" y="640461"/>
            <a:ext cx="11870575" cy="557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 Вас есть опыт подработки? Где Вы работали? С какими проблемами Вы столкнулись?</a:t>
            </a:r>
            <a:r>
              <a:rPr lang="ru-RU" sz="2000" b="1" dirty="0">
                <a:latin typeface="Arial" panose="020B0604020202020204" pitchFamily="34" charset="0"/>
              </a:rPr>
              <a:t> Какая подработка больше всего Вам подходит?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Легче или труднее найти подработку за границей? Лучше ли там условия?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Почему, по-вашему, студенты хотят иметь подработку?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Где легче работать: в кафе или в магазине? Почему? Вы когда-нибудь работали официантом или продавцом?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Какую работу Вы считаете трудной или неприятной?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важнее на подработке: зарплата, возможность выбрать время работы или интерес?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Возможно ли работать по своей специальности во время учёбы?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Где можно найти хорошую подработку для студентов?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Какие качества помогают человеку быть хорошим работником?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0ED472C-83A8-172D-4F83-39C7B9340F81}"/>
              </a:ext>
            </a:extLst>
          </p:cNvPr>
          <p:cNvSpPr txBox="1"/>
          <p:nvPr/>
        </p:nvSpPr>
        <p:spPr>
          <a:xfrm>
            <a:off x="0" y="179889"/>
            <a:ext cx="6096000" cy="6074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ВЫБИРАЕМ ПОДРАБОТКУ</a:t>
            </a:r>
            <a:endParaRPr lang="ru-RU" kern="100" noProof="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Популярные варианты подработки:</a:t>
            </a:r>
            <a:endParaRPr lang="ru-RU" kern="100" noProof="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Общепит и розница:</a:t>
            </a:r>
            <a:endParaRPr lang="ru-RU" kern="100" noProof="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Официант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бариста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(высокие чаевые).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Продавец-консультант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кассир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Сборщик заказов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мерчендайзер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(работа в магазинах, часто у дома).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Курьерские услуги и транспорт:</a:t>
            </a:r>
            <a:endParaRPr lang="ru-RU" kern="100" noProof="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Курьер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(доставка еды, продуктов, документов).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Водитель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(такси или экспедитор).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Онлайн-работа (фриланс):</a:t>
            </a:r>
            <a:endParaRPr lang="ru-RU" kern="100" noProof="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Копирайтер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SMM-менеджер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графический дизайнер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Оператор колл-центра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модератор вебинаров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Онлайн-репетитор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CBEABB3-2AA2-53EF-9451-E93C122D307C}"/>
              </a:ext>
            </a:extLst>
          </p:cNvPr>
          <p:cNvSpPr txBox="1"/>
          <p:nvPr/>
        </p:nvSpPr>
        <p:spPr>
          <a:xfrm>
            <a:off x="7004857" y="1317161"/>
            <a:ext cx="4893425" cy="4375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Сфера услуг и помощь:</a:t>
            </a:r>
            <a:endParaRPr lang="ru-RU" kern="100" noProof="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Промоутер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расклейщик объявлений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Выгульщик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собак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присмотр за животными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Клинер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(уборка помещений).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Няня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бебиситтер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Аниматор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ведущий мастер-классов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Сезонная работа:</a:t>
            </a:r>
            <a:endParaRPr lang="ru-RU" kern="100" noProof="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u="sng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Куратор в языковом лагере</a:t>
            </a:r>
            <a:r>
              <a:rPr lang="ru-RU" kern="100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u="sng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Работник пункта проката</a:t>
            </a:r>
            <a:r>
              <a:rPr lang="ru-RU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ru-RU" u="sng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озеленитель</a:t>
            </a:r>
            <a:r>
              <a:rPr lang="ru-RU" noProof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 </a:t>
            </a:r>
            <a:endParaRPr lang="ru-RU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565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е профессии, в которых вакансий больше, чем соискателей">
            <a:extLst>
              <a:ext uri="{FF2B5EF4-FFF2-40B4-BE49-F238E27FC236}">
                <a16:creationId xmlns:a16="http://schemas.microsoft.com/office/drawing/2014/main" id="{A6316C67-7DDE-855A-9982-3F6DDB6B1B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9" b="38586"/>
          <a:stretch>
            <a:fillRect/>
          </a:stretch>
        </p:blipFill>
        <p:spPr bwMode="auto">
          <a:xfrm>
            <a:off x="0" y="-1"/>
            <a:ext cx="12192000" cy="685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9BE0FB5-58DE-8966-E932-2F2A651CBFFD}"/>
              </a:ext>
            </a:extLst>
          </p:cNvPr>
          <p:cNvSpPr txBox="1"/>
          <p:nvPr/>
        </p:nvSpPr>
        <p:spPr>
          <a:xfrm>
            <a:off x="7725295" y="2820785"/>
            <a:ext cx="3990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Профессии, в которых вакансий больше, чем соискателей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Почему людей не хватает?</a:t>
            </a:r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84E9F53-61B4-1841-6C60-F83E86C6F9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07" t="6869" r="1536" b="12808"/>
          <a:stretch>
            <a:fillRect/>
          </a:stretch>
        </p:blipFill>
        <p:spPr>
          <a:xfrm>
            <a:off x="0" y="0"/>
            <a:ext cx="6646148" cy="688481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142C11E-42AB-5282-CDE9-161E1EFDB639}"/>
              </a:ext>
            </a:extLst>
          </p:cNvPr>
          <p:cNvSpPr txBox="1"/>
          <p:nvPr/>
        </p:nvSpPr>
        <p:spPr>
          <a:xfrm>
            <a:off x="7642167" y="1257993"/>
            <a:ext cx="32641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/>
              <a:t>Ответьте на вопросы</a:t>
            </a: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CE91F3A-B77E-3A71-7377-C508E5C301B8}"/>
              </a:ext>
            </a:extLst>
          </p:cNvPr>
          <p:cNvSpPr txBox="1"/>
          <p:nvPr/>
        </p:nvSpPr>
        <p:spPr>
          <a:xfrm>
            <a:off x="55417" y="46728"/>
            <a:ext cx="12031287" cy="6639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900" b="1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Прочитайте диалог и разыграйте подобный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endParaRPr lang="ru-RU" sz="1900" kern="0" dirty="0">
              <a:solidFill>
                <a:srgbClr val="0A0A0A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Слушай, надоело без денег сидеть. Нет на примете какой-нибудь подработки, чтоб быстро и несложно?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b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—Я на прошлой неделе выходил на смену через приложение «Моя смена», там в супермаркетах товар расставлял. Платят быстро, и над душой никто не стоит.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И что, реально платят сразу? А то обманут еще…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b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Нет, там всё без обмана. Еще посмотри </a:t>
            </a:r>
            <a:r>
              <a:rPr lang="ru-RU" sz="1900" kern="0" dirty="0" err="1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Авито</a:t>
            </a: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Работу в разделе «Подработка с ежедневной оплатой». Я там прошлым летом подсобником на стройке пару дней работал, деньги на руки в конце дня отдавали.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Не, стройка — это не то, спина отвалится. А на телефоне можно что-то?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b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Ну, если не лень отзывы писать или задания выполнять, загляни на Яндекс Задания. Золотых гор не будет, но на интернет и кофе заработаешь, пока в метро едешь.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Ладно, посмотрю. Главное, чтоб график был свободный, а то с основной учебой вообще никак.</a:t>
            </a:r>
          </a:p>
          <a:p>
            <a:pPr>
              <a:lnSpc>
                <a:spcPts val="1800"/>
              </a:lnSpc>
              <a:spcAft>
                <a:spcPts val="800"/>
              </a:spcAft>
              <a:buNone/>
            </a:pPr>
            <a:b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Тогда точно Яндекс Еда. Вышел на пару часов, когда время есть, и всё. Главное, нормальные кроссовки купи.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11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095131B-8918-0434-A859-4312B828FEAC}"/>
              </a:ext>
            </a:extLst>
          </p:cNvPr>
          <p:cNvSpPr txBox="1"/>
          <p:nvPr/>
        </p:nvSpPr>
        <p:spPr>
          <a:xfrm>
            <a:off x="2255520" y="1108364"/>
            <a:ext cx="7099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Каковы профессии говорящих?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Что они рассказали о своих профессиях?</a:t>
            </a:r>
            <a:endParaRPr lang="cs-CZ" sz="2000" b="1" dirty="0"/>
          </a:p>
        </p:txBody>
      </p:sp>
      <p:pic>
        <p:nvPicPr>
          <p:cNvPr id="3" name="21__20Speaking_20about_20your_20job">
            <a:hlinkClick r:id="" action="ppaction://media"/>
            <a:extLst>
              <a:ext uri="{FF2B5EF4-FFF2-40B4-BE49-F238E27FC236}">
                <a16:creationId xmlns:a16="http://schemas.microsoft.com/office/drawing/2014/main" id="{C36095F7-95DE-48BB-E9C8-1D90FC4A9D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04547" y="1978965"/>
            <a:ext cx="1138209" cy="113820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E677EB5-A08C-C9DC-578F-85D64202A8B4}"/>
              </a:ext>
            </a:extLst>
          </p:cNvPr>
          <p:cNvSpPr txBox="1"/>
          <p:nvPr/>
        </p:nvSpPr>
        <p:spPr>
          <a:xfrm>
            <a:off x="615142" y="455562"/>
            <a:ext cx="6096000" cy="39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109__20Addressing_20an_20angry_20client">
            <a:hlinkClick r:id="" action="ppaction://media"/>
            <a:extLst>
              <a:ext uri="{FF2B5EF4-FFF2-40B4-BE49-F238E27FC236}">
                <a16:creationId xmlns:a16="http://schemas.microsoft.com/office/drawing/2014/main" id="{1321B5C0-4B9C-A77A-260F-3BF7406FAB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04547" y="5001889"/>
            <a:ext cx="1138209" cy="113820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E973223-9C0A-6DD4-55C6-D19BD7318671}"/>
              </a:ext>
            </a:extLst>
          </p:cNvPr>
          <p:cNvSpPr txBox="1"/>
          <p:nvPr/>
        </p:nvSpPr>
        <p:spPr>
          <a:xfrm>
            <a:off x="2094807" y="3829396"/>
            <a:ext cx="8406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Опишите конфликтную ситуацию.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Как официантка решила проблему? Как она говорила с клиенткой?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9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826</Words>
  <Application>Microsoft Office PowerPoint</Application>
  <PresentationFormat>Širokoúhlá obrazovka</PresentationFormat>
  <Paragraphs>84</Paragraphs>
  <Slides>12</Slides>
  <Notes>2</Notes>
  <HiddenSlides>0</HiddenSlides>
  <MMClips>2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Courier New</vt:lpstr>
      <vt:lpstr>Symbol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13</cp:revision>
  <dcterms:created xsi:type="dcterms:W3CDTF">2026-01-21T15:50:39Z</dcterms:created>
  <dcterms:modified xsi:type="dcterms:W3CDTF">2026-02-02T14:27:20Z</dcterms:modified>
</cp:coreProperties>
</file>