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9144000" cy="6858000"/>
  <p:embeddedFontLst>
    <p:embeddedFont>
      <p:font typeface="BFCNTI+Times New Roman" panose="020B0604020202020204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UUANP+Arial Black" panose="020B0604020202020204"/>
      <p:regular r:id="rId14"/>
    </p:embeddedFont>
    <p:embeddedFont>
      <p:font typeface="FUJNFD+Arial" panose="020B0604020202020204"/>
      <p:regular r:id="rId15"/>
    </p:embeddedFont>
    <p:embeddedFont>
      <p:font typeface="NCGOVF+Times New Roman Bold Italic" panose="020B0604020202020204"/>
      <p:regular r:id="rId16"/>
    </p:embeddedFont>
    <p:embeddedFont>
      <p:font typeface="QFGLVS+Times New Roman Italic" panose="020B0604020202020204"/>
      <p:regular r:id="rId17"/>
    </p:embeddedFont>
    <p:embeddedFont>
      <p:font typeface="RQKBRB+Wingdings" panose="020B0604020202020204"/>
      <p:regular r:id="rId18"/>
    </p:embeddedFont>
    <p:embeddedFont>
      <p:font typeface="Times New Roman" panose="02020603050405020304" pitchFamily="18" charset="0"/>
      <p:regular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2860" y="356542"/>
            <a:ext cx="6459219" cy="1540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3560" marR="0">
              <a:lnSpc>
                <a:spcPts val="620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dirty="0">
                <a:solidFill>
                  <a:srgbClr val="FF9900"/>
                </a:solidFill>
                <a:latin typeface="EUUANP+Arial Black"/>
                <a:cs typeface="EUUANP+Arial Black"/>
              </a:rPr>
              <a:t>APA pro jedince s míšní lézí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8690" y="2307758"/>
            <a:ext cx="2616049" cy="1107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39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 err="1">
                <a:solidFill>
                  <a:srgbClr val="FFFF00"/>
                </a:solidFill>
                <a:latin typeface="BFCNTI+Times New Roman"/>
                <a:cs typeface="BFCNTI+Times New Roman"/>
              </a:rPr>
              <a:t>Klára</a:t>
            </a:r>
            <a:r>
              <a:rPr sz="2400" dirty="0">
                <a:solidFill>
                  <a:srgbClr val="FFFF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 err="1">
                <a:solidFill>
                  <a:srgbClr val="FFFF00"/>
                </a:solidFill>
                <a:latin typeface="BFCNTI+Times New Roman"/>
                <a:cs typeface="BFCNTI+Times New Roman"/>
              </a:rPr>
              <a:t>Daďová</a:t>
            </a:r>
            <a:endParaRPr sz="2400" dirty="0">
              <a:solidFill>
                <a:srgbClr val="FFFF00"/>
              </a:solidFill>
              <a:latin typeface="BFCNTI+Times New Roman"/>
              <a:cs typeface="BFCNTI+Times New Roman"/>
            </a:endParaRP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BFCNTI+Times New Roman"/>
                <a:cs typeface="BFCNTI+Times New Roman"/>
              </a:rPr>
              <a:t>Katedra ZTV / TVL</a:t>
            </a:r>
          </a:p>
          <a:p>
            <a:pPr marL="640079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FFFF00"/>
                </a:solidFill>
                <a:latin typeface="BFCNTI+Times New Roman"/>
                <a:cs typeface="BFCNTI+Times New Roman"/>
              </a:rPr>
              <a:t>FTVS</a:t>
            </a:r>
            <a:r>
              <a:rPr sz="2400" spc="10" dirty="0">
                <a:solidFill>
                  <a:srgbClr val="FFFF00"/>
                </a:solidFill>
                <a:latin typeface="BFCNTI+Times New Roman"/>
                <a:cs typeface="BFCNTI+Times New Roman"/>
              </a:rPr>
              <a:t> </a:t>
            </a:r>
            <a:r>
              <a:rPr sz="2400" spc="-13" dirty="0">
                <a:solidFill>
                  <a:srgbClr val="FFFF00"/>
                </a:solidFill>
                <a:latin typeface="BFCNTI+Times New Roman"/>
                <a:cs typeface="BFCNTI+Times New Roman"/>
              </a:rPr>
              <a:t>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2600" y="467488"/>
            <a:ext cx="5793740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Míšní</a:t>
            </a:r>
            <a:r>
              <a:rPr sz="3600" spc="-15" dirty="0">
                <a:solidFill>
                  <a:srgbClr val="FF9900"/>
                </a:solidFill>
                <a:latin typeface="FUJNFD+Arial"/>
                <a:cs typeface="FUJNFD+Arial"/>
              </a:rPr>
              <a:t> </a:t>
            </a: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léze - poranění míchy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850" y="1327770"/>
            <a:ext cx="3817619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= poškození buněk</a:t>
            </a:r>
            <a:r>
              <a:rPr sz="2800" spc="-13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míchy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850" y="2252330"/>
            <a:ext cx="276894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3590" y="2272650"/>
            <a:ext cx="5859780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FFFFFF"/>
                </a:solidFill>
                <a:latin typeface="BFCNTI+Times New Roman"/>
                <a:cs typeface="BFCNTI+Times New Roman"/>
              </a:rPr>
              <a:t>Výskyt</a:t>
            </a:r>
            <a:r>
              <a:rPr sz="28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: 1,2-3 případy /100 000 lidí/ rok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4510" y="2724093"/>
            <a:ext cx="4360243" cy="347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(v ČR cca</a:t>
            </a:r>
            <a:r>
              <a:rPr sz="2200" i="1" spc="16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 </a:t>
            </a:r>
            <a:r>
              <a:rPr sz="2200" i="1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200 nových případů ročně)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850" y="3108310"/>
            <a:ext cx="276894" cy="90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61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3590" y="3128630"/>
            <a:ext cx="1602528" cy="90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80%</a:t>
            </a:r>
            <a:r>
              <a:rPr sz="2800" spc="-17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muži</a:t>
            </a:r>
          </a:p>
          <a:p>
            <a:pPr marL="0" marR="0">
              <a:lnSpc>
                <a:spcPts val="3100"/>
              </a:lnSpc>
              <a:spcBef>
                <a:spcPts val="619"/>
              </a:spcBef>
              <a:spcAft>
                <a:spcPts val="0"/>
              </a:spcAft>
            </a:pPr>
            <a:r>
              <a:rPr sz="2800" u="sng" dirty="0">
                <a:solidFill>
                  <a:srgbClr val="FFFFFF"/>
                </a:solidFill>
                <a:latin typeface="BFCNTI+Times New Roman"/>
                <a:cs typeface="BFCNTI+Times New Roman"/>
              </a:rPr>
              <a:t>příčiny: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3590" y="4106078"/>
            <a:ext cx="5508654" cy="714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-</a:t>
            </a:r>
            <a:r>
              <a:rPr sz="2400" spc="11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NCGOVF+Times New Roman Bold Italic"/>
                <a:cs typeface="NCGOVF+Times New Roman Bold Italic"/>
              </a:rPr>
              <a:t>trauma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(75%) -</a:t>
            </a:r>
            <a:r>
              <a:rPr sz="2400" spc="12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zlomenina nebo dislokace</a:t>
            </a:r>
          </a:p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obratle (autonehody, pády, </a:t>
            </a:r>
            <a:r>
              <a:rPr sz="2400" spc="12" dirty="0">
                <a:solidFill>
                  <a:srgbClr val="FFFFFF"/>
                </a:solidFill>
                <a:latin typeface="BFCNTI+Times New Roman"/>
                <a:cs typeface="BFCNTI+Times New Roman"/>
              </a:rPr>
              <a:t>skoky</a:t>
            </a:r>
            <a:r>
              <a:rPr sz="2400" spc="-12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atd.)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3590" y="4862998"/>
            <a:ext cx="4915971" cy="1033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-</a:t>
            </a:r>
            <a:r>
              <a:rPr sz="2400" spc="11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NCGOVF+Times New Roman Bold Italic"/>
                <a:cs typeface="NCGOVF+Times New Roman Bold Italic"/>
              </a:rPr>
              <a:t>ne-traumatické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(25%)</a:t>
            </a:r>
            <a:r>
              <a:rPr sz="2400" spc="12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- zánět</a:t>
            </a:r>
            <a:r>
              <a:rPr sz="2400" spc="12" dirty="0">
                <a:solidFill>
                  <a:srgbClr val="FFFFFF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míchy,</a:t>
            </a:r>
          </a:p>
          <a:p>
            <a:pPr marL="0" marR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poruchy cévního zásobení, roztroušená</a:t>
            </a:r>
          </a:p>
          <a:p>
            <a:pPr marL="0" marR="0">
              <a:lnSpc>
                <a:spcPts val="258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BFCNTI+Times New Roman"/>
                <a:cs typeface="BFCNTI+Times New Roman"/>
              </a:rPr>
              <a:t>skleróza, nádory atd.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48780" y="5418130"/>
            <a:ext cx="2213740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i="1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http://www.apparelyzed.com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530988"/>
            <a:ext cx="5313680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Následky poranění</a:t>
            </a:r>
            <a:r>
              <a:rPr sz="3600" spc="-23" dirty="0">
                <a:solidFill>
                  <a:srgbClr val="FF9900"/>
                </a:solidFill>
                <a:latin typeface="FUJNFD+Arial"/>
                <a:cs typeface="FUJNFD+Arial"/>
              </a:rPr>
              <a:t> </a:t>
            </a: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míchy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970" y="1609710"/>
            <a:ext cx="2935418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6600"/>
                </a:solidFill>
                <a:latin typeface="BFCNTI+Times New Roman"/>
                <a:cs typeface="BFCNTI+Times New Roman"/>
              </a:rPr>
              <a:t>= porucha</a:t>
            </a:r>
            <a:r>
              <a:rPr sz="2800" spc="-15" dirty="0">
                <a:solidFill>
                  <a:srgbClr val="FF66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6600"/>
                </a:solidFill>
                <a:latin typeface="BFCNTI+Times New Roman"/>
                <a:cs typeface="BFCNTI+Times New Roman"/>
              </a:rPr>
              <a:t>/ ztráta /: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970" y="2105010"/>
            <a:ext cx="276894" cy="1461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9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0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8710" y="2125330"/>
            <a:ext cx="2825398" cy="2491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motorické funkce</a:t>
            </a:r>
          </a:p>
          <a:p>
            <a:pPr marL="88900" marR="0">
              <a:lnSpc>
                <a:spcPts val="3100"/>
              </a:lnSpc>
              <a:spcBef>
                <a:spcPts val="99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senzorické</a:t>
            </a:r>
            <a:r>
              <a:rPr sz="2800" spc="-13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funkce</a:t>
            </a:r>
          </a:p>
          <a:p>
            <a:pPr marL="88900" marR="0">
              <a:lnSpc>
                <a:spcPts val="3100"/>
              </a:lnSpc>
              <a:spcBef>
                <a:spcPts val="90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fce autonomní NS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vylučování</a:t>
            </a:r>
          </a:p>
          <a:p>
            <a:pPr marL="0" marR="0">
              <a:lnSpc>
                <a:spcPts val="3100"/>
              </a:lnSpc>
              <a:spcBef>
                <a:spcPts val="94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sex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8710" y="4700890"/>
            <a:ext cx="1662833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cirkulace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8710" y="5216510"/>
            <a:ext cx="2390492" cy="9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termoregulace</a:t>
            </a:r>
          </a:p>
          <a:p>
            <a:pPr marL="0" marR="0">
              <a:lnSpc>
                <a:spcPts val="3100"/>
              </a:lnSpc>
              <a:spcBef>
                <a:spcPts val="99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dýchání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68010" y="6133366"/>
            <a:ext cx="1991359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www.paraquad.asn.au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7430" y="492888"/>
            <a:ext cx="7240898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Kritické úrovně funkce u míšní léze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970" y="1457310"/>
            <a:ext cx="4874304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FFCC00"/>
                </a:solidFill>
                <a:latin typeface="NCGOVF+Times New Roman Bold Italic"/>
                <a:cs typeface="NCGOVF+Times New Roman Bold Italic"/>
              </a:rPr>
              <a:t>důležité pro terapii, sport a ADL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5970" y="2228200"/>
            <a:ext cx="6124854" cy="1977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C6 - možná flexe</a:t>
            </a:r>
            <a:r>
              <a:rPr sz="2800" spc="-11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lokte a extenze zápěstí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C7 - funkční triceps (extenze</a:t>
            </a:r>
            <a:r>
              <a:rPr sz="2800" spc="-1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lokte)</a:t>
            </a:r>
          </a:p>
          <a:p>
            <a:pPr marL="0" marR="0">
              <a:lnSpc>
                <a:spcPts val="3100"/>
              </a:lnSpc>
              <a:spcBef>
                <a:spcPts val="90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C8 - částečná kontrola</a:t>
            </a:r>
            <a:r>
              <a:rPr sz="2800" spc="-12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funkce</a:t>
            </a:r>
            <a:r>
              <a:rPr sz="2800" spc="-14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ruky / prstů</a:t>
            </a:r>
          </a:p>
          <a:p>
            <a:pPr marL="0" marR="0">
              <a:lnSpc>
                <a:spcPts val="3100"/>
              </a:lnSpc>
              <a:spcBef>
                <a:spcPts val="99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Th1 - hybnost paže, ruky i prstů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5970" y="4289410"/>
            <a:ext cx="6371590" cy="947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Th7/8 - rotace trupu a</a:t>
            </a:r>
            <a:r>
              <a:rPr sz="2800" spc="-13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určitá stabilita v</a:t>
            </a:r>
            <a:r>
              <a:rPr sz="2800" spc="12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sedu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L1/2 - extenze trupu z</a:t>
            </a:r>
            <a:r>
              <a:rPr sz="2800" spc="-13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předklonu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970" y="5319380"/>
            <a:ext cx="7584441" cy="947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L3</a:t>
            </a:r>
            <a:r>
              <a:rPr sz="2800" spc="1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- všechny pohyby trupu,</a:t>
            </a:r>
            <a:r>
              <a:rPr sz="2800" spc="-14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normální kontrola trupu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L5/S1 - schopnost</a:t>
            </a:r>
            <a:r>
              <a:rPr sz="2800" spc="-1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házet ze</a:t>
            </a:r>
            <a:r>
              <a:rPr sz="2800" spc="-11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stoje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3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8850" y="518288"/>
            <a:ext cx="4907553" cy="5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Sekundární</a:t>
            </a:r>
            <a:r>
              <a:rPr sz="3600" spc="-15" dirty="0">
                <a:solidFill>
                  <a:srgbClr val="FF9900"/>
                </a:solidFill>
                <a:latin typeface="FUJNFD+Arial"/>
                <a:cs typeface="FUJNFD+Arial"/>
              </a:rPr>
              <a:t> </a:t>
            </a:r>
            <a:r>
              <a:rPr sz="3600" dirty="0">
                <a:solidFill>
                  <a:srgbClr val="FF9900"/>
                </a:solidFill>
                <a:latin typeface="FUJNFD+Arial"/>
                <a:cs typeface="FUJNFD+Arial"/>
              </a:rPr>
              <a:t>komplikace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7727" y="1885300"/>
            <a:ext cx="276894" cy="3513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9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0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4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>
              <a:lnSpc>
                <a:spcPts val="3100"/>
              </a:lnSpc>
              <a:spcBef>
                <a:spcPts val="959"/>
              </a:spcBef>
            </a:pPr>
            <a:r>
              <a:rPr lang="cs-CZ"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endParaRPr sz="2800" dirty="0">
              <a:solidFill>
                <a:srgbClr val="FFCC00"/>
              </a:solidFill>
              <a:latin typeface="BFCNTI+Times New Roman"/>
              <a:cs typeface="BFCNTI+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4270" y="1885300"/>
            <a:ext cx="1476092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spasticita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4270" y="2400920"/>
            <a:ext cx="1813864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kontraktury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4270" y="2915270"/>
            <a:ext cx="3618839" cy="947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dekubity / kožní defekty</a:t>
            </a:r>
          </a:p>
          <a:p>
            <a:pPr marL="0" marR="0">
              <a:lnSpc>
                <a:spcPts val="3100"/>
              </a:lnSpc>
              <a:spcBef>
                <a:spcPts val="959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uroinfekce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4270" y="3946510"/>
            <a:ext cx="1872382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osteoporóza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46470" y="4153435"/>
            <a:ext cx="2389411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i="1" dirty="0">
                <a:solidFill>
                  <a:srgbClr val="FFFFFF"/>
                </a:solidFill>
                <a:latin typeface="QFGLVS+Times New Roman Italic"/>
                <a:cs typeface="QFGLVS+Times New Roman Italic"/>
              </a:rPr>
              <a:t>http://www.woundheal.com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270" y="4460860"/>
            <a:ext cx="3146192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FFCC00"/>
              </a:solidFill>
              <a:latin typeface="BFCNTI+Times New Roman"/>
              <a:cs typeface="BFCNTI+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4270" y="4499014"/>
            <a:ext cx="7041942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obezita a</a:t>
            </a:r>
            <a:r>
              <a:rPr sz="2800" spc="-13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8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další rizika „sedavého“ způsobu života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7430" y="357266"/>
            <a:ext cx="4597094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9900"/>
                </a:solidFill>
                <a:latin typeface="FUJNFD+Arial"/>
                <a:cs typeface="FUJNFD+Arial"/>
              </a:rPr>
              <a:t>Sport po</a:t>
            </a:r>
            <a:r>
              <a:rPr sz="3200" spc="-11" dirty="0">
                <a:solidFill>
                  <a:srgbClr val="FF9900"/>
                </a:solidFill>
                <a:latin typeface="FUJNFD+Arial"/>
                <a:cs typeface="FUJNFD+Arial"/>
              </a:rPr>
              <a:t> </a:t>
            </a:r>
            <a:r>
              <a:rPr sz="3200" dirty="0">
                <a:solidFill>
                  <a:srgbClr val="FF9900"/>
                </a:solidFill>
                <a:latin typeface="FUJNFD+Arial"/>
                <a:cs typeface="FUJNFD+Arial"/>
              </a:rPr>
              <a:t>poranění míchy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250" y="1278832"/>
            <a:ext cx="4019883" cy="1018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“vsedě”,</a:t>
            </a:r>
            <a:r>
              <a:rPr sz="2200" spc="13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záleží na výšce léze</a:t>
            </a:r>
          </a:p>
          <a:p>
            <a:pPr marL="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(tj.</a:t>
            </a:r>
            <a:r>
              <a:rPr sz="2200" spc="1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které svalové skupiny</a:t>
            </a:r>
            <a:r>
              <a:rPr sz="2200" spc="19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jsou</a:t>
            </a:r>
          </a:p>
          <a:p>
            <a:pPr marL="0" marR="0">
              <a:lnSpc>
                <a:spcPts val="2436"/>
              </a:lnSpc>
              <a:spcBef>
                <a:spcPts val="203"/>
              </a:spcBef>
              <a:spcAft>
                <a:spcPts val="0"/>
              </a:spcAft>
            </a:pP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funkční, jaká je rovnováha</a:t>
            </a:r>
            <a:r>
              <a:rPr sz="2200" spc="-1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v</a:t>
            </a:r>
            <a:r>
              <a:rPr sz="2200" spc="1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sedu)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240" y="1344937"/>
            <a:ext cx="246267" cy="1271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CC00"/>
                </a:solidFill>
                <a:latin typeface="RQKBRB+Wingdings"/>
                <a:cs typeface="RQKBRB+Wingdings"/>
              </a:rPr>
              <a:t></a:t>
            </a:r>
          </a:p>
          <a:p>
            <a:pPr marL="0" marR="0">
              <a:lnSpc>
                <a:spcPts val="1098"/>
              </a:lnSpc>
              <a:spcBef>
                <a:spcPts val="7511"/>
              </a:spcBef>
              <a:spcAft>
                <a:spcPts val="0"/>
              </a:spcAft>
            </a:pPr>
            <a:r>
              <a:rPr sz="1000" dirty="0">
                <a:solidFill>
                  <a:srgbClr val="FFCC00"/>
                </a:solidFill>
                <a:latin typeface="RQKBRB+Wingdings"/>
                <a:cs typeface="RQKBRB+Wingdings"/>
              </a:rPr>
              <a:t>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0210" y="1340018"/>
            <a:ext cx="206120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23FF23"/>
                </a:solidFill>
                <a:latin typeface="QFGLVS+Times New Roman Italic"/>
                <a:cs typeface="QFGLVS+Times New Roman Italic"/>
              </a:rPr>
              <a:t>Příklady sportů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0210" y="1775628"/>
            <a:ext cx="1383390" cy="394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atletika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90210" y="2229018"/>
            <a:ext cx="25910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24220" y="2249338"/>
            <a:ext cx="1932944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handcyklistika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3250" y="2372302"/>
            <a:ext cx="4121074" cy="68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Snížená schopnost aerobní zátěže s</a:t>
            </a:r>
          </a:p>
          <a:p>
            <a:pPr marL="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využitím</a:t>
            </a:r>
            <a:r>
              <a:rPr sz="2200" spc="-24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velkých svalových skupin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90210" y="2683678"/>
            <a:ext cx="1385163" cy="394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plavání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03793" y="3500788"/>
            <a:ext cx="391664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918"/>
              </a:spcBef>
              <a:spcAft>
                <a:spcPts val="0"/>
              </a:spcAft>
            </a:pPr>
            <a:r>
              <a:rPr lang="cs-CZ"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Rizika,</a:t>
            </a:r>
            <a:r>
              <a:rPr lang="cs-CZ" sz="2200" spc="12" dirty="0">
                <a:solidFill>
                  <a:srgbClr val="E6FF00"/>
                </a:solidFill>
                <a:latin typeface="BFCNTI+Times New Roman"/>
                <a:cs typeface="BFCNTI+Times New Roman"/>
              </a:rPr>
              <a:t> </a:t>
            </a:r>
            <a:r>
              <a:rPr lang="cs-CZ" sz="2200" dirty="0">
                <a:solidFill>
                  <a:srgbClr val="E6FF00"/>
                </a:solidFill>
                <a:latin typeface="BFCNTI+Times New Roman"/>
                <a:cs typeface="BFCNTI+Times New Roman"/>
              </a:rPr>
              <a:t>nebezpečí, problémy:</a:t>
            </a:r>
          </a:p>
          <a:p>
            <a:pPr marL="0" marR="0">
              <a:lnSpc>
                <a:spcPts val="2214"/>
              </a:lnSpc>
              <a:spcBef>
                <a:spcPts val="771"/>
              </a:spcBef>
              <a:spcAft>
                <a:spcPts val="0"/>
              </a:spcAft>
            </a:pPr>
            <a:r>
              <a:rPr sz="2000" dirty="0">
                <a:solidFill>
                  <a:srgbClr val="00DCFF"/>
                </a:solidFill>
                <a:latin typeface="BFCNTI+Times New Roman"/>
                <a:cs typeface="BFCNTI+Times New Roman"/>
              </a:rPr>
              <a:t>- nadměrné pocení nad místem léze</a:t>
            </a:r>
          </a:p>
          <a:p>
            <a:pPr marL="0" marR="0">
              <a:lnSpc>
                <a:spcPts val="2214"/>
              </a:lnSpc>
              <a:spcBef>
                <a:spcPts val="785"/>
              </a:spcBef>
              <a:spcAft>
                <a:spcPts val="0"/>
              </a:spcAft>
            </a:pPr>
            <a:r>
              <a:rPr sz="2000" dirty="0">
                <a:solidFill>
                  <a:srgbClr val="00DCFF"/>
                </a:solidFill>
                <a:latin typeface="BFCNTI+Times New Roman"/>
                <a:cs typeface="BFCNTI+Times New Roman"/>
              </a:rPr>
              <a:t>- autonomní dysreflexie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90210" y="3138338"/>
            <a:ext cx="1841809" cy="394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lukostřelba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90210" y="3592998"/>
            <a:ext cx="3189832" cy="1757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vozíčkářský basketbal</a:t>
            </a:r>
          </a:p>
          <a:p>
            <a:pPr marL="0" marR="0">
              <a:lnSpc>
                <a:spcPts val="2657"/>
              </a:lnSpc>
              <a:spcBef>
                <a:spcPts val="712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vozíčkářské rugby</a:t>
            </a:r>
          </a:p>
          <a:p>
            <a:pPr marL="0" marR="0">
              <a:lnSpc>
                <a:spcPts val="2657"/>
              </a:lnSpc>
              <a:spcBef>
                <a:spcPts val="722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tanec na vozíku</a:t>
            </a:r>
          </a:p>
          <a:p>
            <a:pPr marL="0" marR="0">
              <a:lnSpc>
                <a:spcPts val="2657"/>
              </a:lnSpc>
              <a:spcBef>
                <a:spcPts val="722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vozíčkářský tenis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9240" y="3503808"/>
            <a:ext cx="250217" cy="347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90210" y="5409098"/>
            <a:ext cx="25910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24220" y="5429418"/>
            <a:ext cx="269199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lyžování</a:t>
            </a:r>
            <a:r>
              <a:rPr sz="2400" spc="13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na monoski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90210" y="5863758"/>
            <a:ext cx="2017369" cy="394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•</a:t>
            </a:r>
            <a:r>
              <a:rPr sz="2400" spc="119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4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sledge hokej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93664" y="4695246"/>
            <a:ext cx="3051303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DCFF"/>
                </a:solidFill>
                <a:latin typeface="BFCNTI+Times New Roman"/>
                <a:cs typeface="BFCNTI+Times New Roman"/>
              </a:rPr>
              <a:t>- syndromy z přetížení (HK)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12800" y="396637"/>
            <a:ext cx="766897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6633"/>
                </a:solidFill>
                <a:latin typeface="FUJNFD+Arial"/>
                <a:cs typeface="FUJNFD+Arial"/>
              </a:rPr>
              <a:t>Příklad sportu: plavání po poranění míchy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719" y="1165210"/>
            <a:ext cx="1317823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23FF23"/>
                </a:solidFill>
                <a:latin typeface="BFCNTI+Times New Roman"/>
                <a:cs typeface="BFCNTI+Times New Roman"/>
              </a:rPr>
              <a:t>Pozitiva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91050" y="1202040"/>
            <a:ext cx="4087211" cy="431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FF3366"/>
                </a:solidFill>
                <a:latin typeface="BFCNTI+Times New Roman"/>
                <a:cs typeface="BFCNTI+Times New Roman"/>
              </a:rPr>
              <a:t>Specifické limitace</a:t>
            </a:r>
            <a:r>
              <a:rPr sz="2800" u="sng" spc="-12" dirty="0">
                <a:solidFill>
                  <a:srgbClr val="FF3366"/>
                </a:solidFill>
                <a:latin typeface="BFCNTI+Times New Roman"/>
                <a:cs typeface="BFCNTI+Times New Roman"/>
              </a:rPr>
              <a:t> </a:t>
            </a:r>
            <a:r>
              <a:rPr sz="2800" u="sng" dirty="0">
                <a:solidFill>
                  <a:srgbClr val="FF3366"/>
                </a:solidFill>
                <a:latin typeface="BFCNTI+Times New Roman"/>
                <a:cs typeface="BFCNTI+Times New Roman"/>
              </a:rPr>
              <a:t>ve</a:t>
            </a:r>
            <a:r>
              <a:rPr sz="2800" u="sng" spc="-13" dirty="0">
                <a:solidFill>
                  <a:srgbClr val="FF3366"/>
                </a:solidFill>
                <a:latin typeface="BFCNTI+Times New Roman"/>
                <a:cs typeface="BFCNTI+Times New Roman"/>
              </a:rPr>
              <a:t> </a:t>
            </a:r>
            <a:r>
              <a:rPr sz="2800" u="sng" dirty="0">
                <a:solidFill>
                  <a:srgbClr val="FF3366"/>
                </a:solidFill>
                <a:latin typeface="BFCNTI+Times New Roman"/>
                <a:cs typeface="BFCNTI+Times New Roman"/>
              </a:rPr>
              <a:t>vodě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350" y="1675524"/>
            <a:ext cx="7360678" cy="75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volnost pohybu,</a:t>
            </a:r>
            <a:r>
              <a:rPr sz="2600" spc="-18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sz="2600" dirty="0" err="1">
                <a:solidFill>
                  <a:srgbClr val="FFCC00"/>
                </a:solidFill>
                <a:latin typeface="BFCNTI+Times New Roman"/>
                <a:cs typeface="BFCNTI+Times New Roman"/>
              </a:rPr>
              <a:t>integrace</a:t>
            </a:r>
            <a:r>
              <a:rPr lang="cs-CZ" sz="2600" spc="5075" dirty="0">
                <a:solidFill>
                  <a:srgbClr val="FFCC00"/>
                </a:solidFill>
                <a:latin typeface="BFCNTI+Times New Roman"/>
                <a:cs typeface="BFCNTI+Times New Roman"/>
              </a:rPr>
              <a:t> </a:t>
            </a:r>
            <a:r>
              <a:rPr lang="cs-CZ"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motorická dysfunkce +</a:t>
            </a:r>
          </a:p>
          <a:p>
            <a:pPr marL="4156709" marR="0">
              <a:lnSpc>
                <a:spcPts val="278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lateralita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700" y="2159354"/>
            <a:ext cx="2966719" cy="8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5"/>
              </a:lnSpc>
              <a:spcBef>
                <a:spcPts val="0"/>
              </a:spcBef>
              <a:spcAft>
                <a:spcPts val="0"/>
              </a:spcAft>
            </a:pPr>
            <a:r>
              <a:rPr sz="2600" spc="10" dirty="0">
                <a:solidFill>
                  <a:srgbClr val="FFCC00"/>
                </a:solidFill>
                <a:latin typeface="RQKBRB+Wingdings"/>
                <a:cs typeface="RQKBRB+Wingdings"/>
              </a:rPr>
              <a:t></a:t>
            </a:r>
            <a:r>
              <a:rPr sz="2600" spc="-17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rozsahu pohybu</a:t>
            </a:r>
          </a:p>
          <a:p>
            <a:pPr marL="0" marR="0">
              <a:lnSpc>
                <a:spcPts val="2885"/>
              </a:lnSpc>
              <a:spcBef>
                <a:spcPts val="920"/>
              </a:spcBef>
              <a:spcAft>
                <a:spcPts val="0"/>
              </a:spcAft>
            </a:pPr>
            <a:r>
              <a:rPr sz="2600" spc="10" dirty="0">
                <a:solidFill>
                  <a:srgbClr val="FFCC00"/>
                </a:solidFill>
                <a:latin typeface="RQKBRB+Wingdings"/>
                <a:cs typeface="RQKBRB+Wingdings"/>
              </a:rPr>
              <a:t></a:t>
            </a:r>
            <a:r>
              <a:rPr sz="2600" spc="-17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svalové síly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25060" y="2476894"/>
            <a:ext cx="3901438" cy="334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spasticita</a:t>
            </a:r>
          </a:p>
          <a:p>
            <a:pPr marL="0" marR="0">
              <a:lnSpc>
                <a:spcPts val="2879"/>
              </a:lnSpc>
              <a:spcBef>
                <a:spcPts val="62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neschopnost „uchopit“ vodu</a:t>
            </a:r>
          </a:p>
          <a:p>
            <a:pPr marL="0" marR="0">
              <a:lnSpc>
                <a:spcPts val="2879"/>
              </a:lnSpc>
              <a:spcBef>
                <a:spcPts val="62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obtížná propulze, tažení</a:t>
            </a:r>
          </a:p>
          <a:p>
            <a:pPr marL="0" marR="0">
              <a:lnSpc>
                <a:spcPts val="280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nohou</a:t>
            </a:r>
          </a:p>
          <a:p>
            <a:pPr marL="0" marR="0">
              <a:lnSpc>
                <a:spcPts val="2879"/>
              </a:lnSpc>
              <a:spcBef>
                <a:spcPts val="62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přesun těžiště</a:t>
            </a:r>
          </a:p>
          <a:p>
            <a:pPr marL="0" marR="0">
              <a:lnSpc>
                <a:spcPts val="2879"/>
              </a:lnSpc>
              <a:spcBef>
                <a:spcPts val="63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obrna dýchacích svalů -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omezená vitální kapacita</a:t>
            </a:r>
          </a:p>
          <a:p>
            <a:pPr marL="0" marR="0">
              <a:lnSpc>
                <a:spcPts val="2879"/>
              </a:lnSpc>
              <a:spcBef>
                <a:spcPts val="63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termoregulace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700" y="3128364"/>
            <a:ext cx="3054401" cy="186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5"/>
              </a:lnSpc>
              <a:spcBef>
                <a:spcPts val="0"/>
              </a:spcBef>
              <a:spcAft>
                <a:spcPts val="0"/>
              </a:spcAft>
            </a:pPr>
            <a:r>
              <a:rPr sz="2600" spc="10" dirty="0">
                <a:solidFill>
                  <a:srgbClr val="FFCC00"/>
                </a:solidFill>
                <a:latin typeface="RQKBRB+Wingdings"/>
                <a:cs typeface="RQKBRB+Wingdings"/>
              </a:rPr>
              <a:t></a:t>
            </a:r>
            <a:r>
              <a:rPr sz="2600" spc="-17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aerobní kapacity</a:t>
            </a:r>
          </a:p>
          <a:p>
            <a:pPr marL="0" marR="0">
              <a:lnSpc>
                <a:spcPts val="2885"/>
              </a:lnSpc>
              <a:spcBef>
                <a:spcPts val="920"/>
              </a:spcBef>
              <a:spcAft>
                <a:spcPts val="0"/>
              </a:spcAft>
            </a:pPr>
            <a:r>
              <a:rPr sz="2600" spc="10" dirty="0">
                <a:solidFill>
                  <a:srgbClr val="FFCC00"/>
                </a:solidFill>
                <a:latin typeface="RQKBRB+Wingdings"/>
                <a:cs typeface="RQKBRB+Wingdings"/>
              </a:rPr>
              <a:t></a:t>
            </a:r>
            <a:r>
              <a:rPr sz="2600" spc="-17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krevního oběhu</a:t>
            </a:r>
          </a:p>
          <a:p>
            <a:pPr marL="247650" marR="0">
              <a:lnSpc>
                <a:spcPts val="2879"/>
              </a:lnSpc>
              <a:spcBef>
                <a:spcPts val="93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zlepšení koordinace</a:t>
            </a:r>
          </a:p>
          <a:p>
            <a:pPr marL="0" marR="0">
              <a:lnSpc>
                <a:spcPts val="2885"/>
              </a:lnSpc>
              <a:spcBef>
                <a:spcPts val="920"/>
              </a:spcBef>
              <a:spcAft>
                <a:spcPts val="0"/>
              </a:spcAft>
            </a:pPr>
            <a:r>
              <a:rPr sz="2600" spc="10" dirty="0">
                <a:solidFill>
                  <a:srgbClr val="FFCC00"/>
                </a:solidFill>
                <a:latin typeface="RQKBRB+Wingdings"/>
                <a:cs typeface="RQKBRB+Wingdings"/>
              </a:rPr>
              <a:t></a:t>
            </a:r>
            <a:r>
              <a:rPr sz="2600" spc="-17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spasticity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3250" y="5068964"/>
            <a:ext cx="3015539" cy="403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CC00"/>
                </a:solidFill>
                <a:latin typeface="BFCNTI+Times New Roman"/>
                <a:cs typeface="BFCNTI+Times New Roman"/>
              </a:rPr>
              <a:t>zlepšení kapacity plic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6719" y="5977711"/>
            <a:ext cx="3709667" cy="46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6600"/>
                </a:solidFill>
                <a:latin typeface="EUUANP+Arial Black"/>
                <a:cs typeface="EUUANP+Arial Black"/>
              </a:rPr>
              <a:t>t.j.</a:t>
            </a:r>
            <a:r>
              <a:rPr sz="2400" spc="19" dirty="0">
                <a:solidFill>
                  <a:srgbClr val="FF6600"/>
                </a:solidFill>
                <a:latin typeface="EUUANP+Arial Black"/>
                <a:cs typeface="EUUANP+Arial Black"/>
              </a:rPr>
              <a:t> </a:t>
            </a:r>
            <a:r>
              <a:rPr sz="2400" dirty="0">
                <a:solidFill>
                  <a:srgbClr val="FF6600"/>
                </a:solidFill>
                <a:latin typeface="EUUANP+Arial Black"/>
                <a:cs typeface="EUUANP+Arial Black"/>
              </a:rPr>
              <a:t>zlepšení ADL + QL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396</Words>
  <Application>Microsoft Office PowerPoint</Application>
  <PresentationFormat>Předvádění na obrazovce (4:3)</PresentationFormat>
  <Paragraphs>104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6" baseType="lpstr">
      <vt:lpstr>NCGOVF+Times New Roman Bold Italic</vt:lpstr>
      <vt:lpstr>RQKBRB+Wingdings</vt:lpstr>
      <vt:lpstr>EUUANP+Arial Black</vt:lpstr>
      <vt:lpstr>FUJNFD+Arial</vt:lpstr>
      <vt:lpstr>Times New Roman</vt:lpstr>
      <vt:lpstr>Calibri</vt:lpstr>
      <vt:lpstr>BFCNTI+Times New Roman</vt:lpstr>
      <vt:lpstr>QFGLVS+Times New Roman Italic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David Půlpán</cp:lastModifiedBy>
  <cp:revision>8</cp:revision>
  <dcterms:modified xsi:type="dcterms:W3CDTF">2021-04-08T06:42:20Z</dcterms:modified>
</cp:coreProperties>
</file>